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9"/>
  </p:notesMasterIdLst>
  <p:sldIdLst>
    <p:sldId id="256" r:id="rId2"/>
    <p:sldId id="305" r:id="rId3"/>
    <p:sldId id="301" r:id="rId4"/>
    <p:sldId id="306" r:id="rId5"/>
    <p:sldId id="300" r:id="rId6"/>
    <p:sldId id="264" r:id="rId7"/>
    <p:sldId id="267" r:id="rId8"/>
    <p:sldId id="263" r:id="rId9"/>
    <p:sldId id="268" r:id="rId10"/>
    <p:sldId id="298" r:id="rId11"/>
    <p:sldId id="283" r:id="rId12"/>
    <p:sldId id="269" r:id="rId13"/>
    <p:sldId id="259" r:id="rId14"/>
    <p:sldId id="297" r:id="rId15"/>
    <p:sldId id="299" r:id="rId16"/>
    <p:sldId id="282" r:id="rId17"/>
    <p:sldId id="304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FF99FF"/>
    <a:srgbClr val="000066"/>
    <a:srgbClr val="FF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C1DE86-9C4A-4220-96C5-D3B0DD90E203}" v="625" dt="2020-09-19T21:15:48.2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>
    <p:restoredLeft sz="15620"/>
    <p:restoredTop sz="97722" autoAdjust="0"/>
  </p:normalViewPr>
  <p:slideViewPr>
    <p:cSldViewPr>
      <p:cViewPr varScale="1">
        <p:scale>
          <a:sx n="70" d="100"/>
          <a:sy n="70" d="100"/>
        </p:scale>
        <p:origin x="-10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B57245A8-6CAA-484D-9194-A0F286A6C46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C8AEA7DC-D352-4158-993C-DBF8AF9CB37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15364" name="Rectangle 4">
            <a:extLst>
              <a:ext uri="{FF2B5EF4-FFF2-40B4-BE49-F238E27FC236}">
                <a16:creationId xmlns:a16="http://schemas.microsoft.com/office/drawing/2014/main" id="{0D5BD330-A746-46AD-8107-3C07B67FD64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D419FE83-A395-4F15-8CE3-3F200AA56DB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39386FD8-83DE-49FD-9956-96D4807DDDC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15367" name="Rectangle 7">
            <a:extLst>
              <a:ext uri="{FF2B5EF4-FFF2-40B4-BE49-F238E27FC236}">
                <a16:creationId xmlns:a16="http://schemas.microsoft.com/office/drawing/2014/main" id="{258B5EEC-E225-407B-9DD9-D58531976A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A7AB736F-BC4B-49B7-B16B-C3C49BF6BA2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C3A4FEB-4B70-4361-B7DD-C670FC5E11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4688E6B-37F2-4C31-9C72-3D728A03DCBA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1B6DBCD0-5FB9-4A8D-9694-1BABED139D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92150"/>
            <a:ext cx="4554538" cy="3416300"/>
          </a:xfrm>
          <a:ln w="12700" cap="flat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3BEF4CE6-556E-4C95-96EB-020BF3DFA7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ln/>
        </p:spPr>
        <p:txBody>
          <a:bodyPr lIns="92075" tIns="46038" rIns="92075" bIns="46038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Group 2">
            <a:extLst>
              <a:ext uri="{FF2B5EF4-FFF2-40B4-BE49-F238E27FC236}">
                <a16:creationId xmlns:a16="http://schemas.microsoft.com/office/drawing/2014/main" id="{3774F539-4A06-46D8-A999-FE1D81F85AF0}"/>
              </a:ext>
            </a:extLst>
          </p:cNvPr>
          <p:cNvGrpSpPr>
            <a:grpSpLocks/>
          </p:cNvGrpSpPr>
          <p:nvPr/>
        </p:nvGrpSpPr>
        <p:grpSpPr bwMode="auto">
          <a:xfrm>
            <a:off x="-6350" y="20638"/>
            <a:ext cx="9144000" cy="6858000"/>
            <a:chOff x="0" y="0"/>
            <a:chExt cx="5760" cy="4320"/>
          </a:xfrm>
        </p:grpSpPr>
        <p:sp>
          <p:nvSpPr>
            <p:cNvPr id="10243" name="Freeform 3">
              <a:extLst>
                <a:ext uri="{FF2B5EF4-FFF2-40B4-BE49-F238E27FC236}">
                  <a16:creationId xmlns:a16="http://schemas.microsoft.com/office/drawing/2014/main" id="{8E2D0E0C-BFDE-41D9-9996-D0B8870D0692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3072"/>
              <a:ext cx="5760" cy="1248"/>
            </a:xfrm>
            <a:custGeom>
              <a:avLst/>
              <a:gdLst>
                <a:gd name="T0" fmla="*/ 6027 w 6027"/>
                <a:gd name="T1" fmla="*/ 2296 h 2296"/>
                <a:gd name="T2" fmla="*/ 0 w 6027"/>
                <a:gd name="T3" fmla="*/ 2296 h 2296"/>
                <a:gd name="T4" fmla="*/ 0 w 6027"/>
                <a:gd name="T5" fmla="*/ 0 h 2296"/>
                <a:gd name="T6" fmla="*/ 6027 w 6027"/>
                <a:gd name="T7" fmla="*/ 0 h 2296"/>
                <a:gd name="T8" fmla="*/ 6027 w 6027"/>
                <a:gd name="T9" fmla="*/ 2296 h 2296"/>
                <a:gd name="T10" fmla="*/ 6027 w 6027"/>
                <a:gd name="T11" fmla="*/ 2296 h 2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27" h="2296">
                  <a:moveTo>
                    <a:pt x="6027" y="2296"/>
                  </a:moveTo>
                  <a:lnTo>
                    <a:pt x="0" y="2296"/>
                  </a:lnTo>
                  <a:lnTo>
                    <a:pt x="0" y="0"/>
                  </a:lnTo>
                  <a:lnTo>
                    <a:pt x="6027" y="0"/>
                  </a:lnTo>
                  <a:lnTo>
                    <a:pt x="6027" y="2296"/>
                  </a:lnTo>
                  <a:lnTo>
                    <a:pt x="6027" y="229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44" name="Freeform 4">
              <a:extLst>
                <a:ext uri="{FF2B5EF4-FFF2-40B4-BE49-F238E27FC236}">
                  <a16:creationId xmlns:a16="http://schemas.microsoft.com/office/drawing/2014/main" id="{F0792820-3059-486C-A615-2108417BFB5B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0"/>
              <a:ext cx="5760" cy="3072"/>
            </a:xfrm>
            <a:custGeom>
              <a:avLst/>
              <a:gdLst>
                <a:gd name="T0" fmla="*/ 6027 w 6027"/>
                <a:gd name="T1" fmla="*/ 2296 h 2296"/>
                <a:gd name="T2" fmla="*/ 0 w 6027"/>
                <a:gd name="T3" fmla="*/ 2296 h 2296"/>
                <a:gd name="T4" fmla="*/ 0 w 6027"/>
                <a:gd name="T5" fmla="*/ 0 h 2296"/>
                <a:gd name="T6" fmla="*/ 6027 w 6027"/>
                <a:gd name="T7" fmla="*/ 0 h 2296"/>
                <a:gd name="T8" fmla="*/ 6027 w 6027"/>
                <a:gd name="T9" fmla="*/ 2296 h 2296"/>
                <a:gd name="T10" fmla="*/ 6027 w 6027"/>
                <a:gd name="T11" fmla="*/ 2296 h 2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27" h="2296">
                  <a:moveTo>
                    <a:pt x="6027" y="2296"/>
                  </a:moveTo>
                  <a:lnTo>
                    <a:pt x="0" y="2296"/>
                  </a:lnTo>
                  <a:lnTo>
                    <a:pt x="0" y="0"/>
                  </a:lnTo>
                  <a:lnTo>
                    <a:pt x="6027" y="0"/>
                  </a:lnTo>
                  <a:lnTo>
                    <a:pt x="6027" y="2296"/>
                  </a:lnTo>
                  <a:lnTo>
                    <a:pt x="6027" y="2296"/>
                  </a:lnTo>
                  <a:close/>
                </a:path>
              </a:pathLst>
            </a:custGeom>
            <a:gradFill rotWithShape="0">
              <a:gsLst>
                <a:gs pos="0">
                  <a:schemeClr val="bg1">
                    <a:gamma/>
                    <a:shade val="46275"/>
                    <a:invGamma/>
                  </a:schemeClr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245" name="Freeform 5">
            <a:extLst>
              <a:ext uri="{FF2B5EF4-FFF2-40B4-BE49-F238E27FC236}">
                <a16:creationId xmlns:a16="http://schemas.microsoft.com/office/drawing/2014/main" id="{536E6790-1162-41F7-812C-B606ED5A0100}"/>
              </a:ext>
            </a:extLst>
          </p:cNvPr>
          <p:cNvSpPr>
            <a:spLocks/>
          </p:cNvSpPr>
          <p:nvPr/>
        </p:nvSpPr>
        <p:spPr bwMode="hidden">
          <a:xfrm>
            <a:off x="6242050" y="6269038"/>
            <a:ext cx="2895600" cy="609600"/>
          </a:xfrm>
          <a:custGeom>
            <a:avLst/>
            <a:gdLst>
              <a:gd name="T0" fmla="*/ 5748 w 5748"/>
              <a:gd name="T1" fmla="*/ 246 h 246"/>
              <a:gd name="T2" fmla="*/ 0 w 5748"/>
              <a:gd name="T3" fmla="*/ 246 h 246"/>
              <a:gd name="T4" fmla="*/ 0 w 5748"/>
              <a:gd name="T5" fmla="*/ 0 h 246"/>
              <a:gd name="T6" fmla="*/ 5748 w 5748"/>
              <a:gd name="T7" fmla="*/ 0 h 246"/>
              <a:gd name="T8" fmla="*/ 5748 w 5748"/>
              <a:gd name="T9" fmla="*/ 246 h 246"/>
              <a:gd name="T10" fmla="*/ 5748 w 5748"/>
              <a:gd name="T11" fmla="*/ 24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748" h="246">
                <a:moveTo>
                  <a:pt x="5748" y="246"/>
                </a:moveTo>
                <a:lnTo>
                  <a:pt x="0" y="246"/>
                </a:lnTo>
                <a:lnTo>
                  <a:pt x="0" y="0"/>
                </a:lnTo>
                <a:lnTo>
                  <a:pt x="5748" y="0"/>
                </a:lnTo>
                <a:lnTo>
                  <a:pt x="5748" y="246"/>
                </a:lnTo>
                <a:lnTo>
                  <a:pt x="5748" y="246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0246" name="Group 6">
            <a:extLst>
              <a:ext uri="{FF2B5EF4-FFF2-40B4-BE49-F238E27FC236}">
                <a16:creationId xmlns:a16="http://schemas.microsoft.com/office/drawing/2014/main" id="{FD71FE2C-F354-4A45-B273-05359775F711}"/>
              </a:ext>
            </a:extLst>
          </p:cNvPr>
          <p:cNvGrpSpPr>
            <a:grpSpLocks/>
          </p:cNvGrpSpPr>
          <p:nvPr/>
        </p:nvGrpSpPr>
        <p:grpSpPr bwMode="auto">
          <a:xfrm>
            <a:off x="-1588" y="6034088"/>
            <a:ext cx="7845426" cy="850900"/>
            <a:chOff x="0" y="3792"/>
            <a:chExt cx="4942" cy="536"/>
          </a:xfrm>
        </p:grpSpPr>
        <p:sp>
          <p:nvSpPr>
            <p:cNvPr id="10247" name="Freeform 7">
              <a:extLst>
                <a:ext uri="{FF2B5EF4-FFF2-40B4-BE49-F238E27FC236}">
                  <a16:creationId xmlns:a16="http://schemas.microsoft.com/office/drawing/2014/main" id="{A590CEE8-01F2-46CE-84B9-DEA2D9B07A02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488" y="3792"/>
              <a:ext cx="3240" cy="536"/>
            </a:xfrm>
            <a:custGeom>
              <a:avLst/>
              <a:gdLst>
                <a:gd name="T0" fmla="*/ 3132 w 3240"/>
                <a:gd name="T1" fmla="*/ 469 h 536"/>
                <a:gd name="T2" fmla="*/ 2995 w 3240"/>
                <a:gd name="T3" fmla="*/ 395 h 536"/>
                <a:gd name="T4" fmla="*/ 2911 w 3240"/>
                <a:gd name="T5" fmla="*/ 375 h 536"/>
                <a:gd name="T6" fmla="*/ 2678 w 3240"/>
                <a:gd name="T7" fmla="*/ 228 h 536"/>
                <a:gd name="T8" fmla="*/ 2553 w 3240"/>
                <a:gd name="T9" fmla="*/ 74 h 536"/>
                <a:gd name="T10" fmla="*/ 2457 w 3240"/>
                <a:gd name="T11" fmla="*/ 7 h 536"/>
                <a:gd name="T12" fmla="*/ 2403 w 3240"/>
                <a:gd name="T13" fmla="*/ 47 h 536"/>
                <a:gd name="T14" fmla="*/ 2289 w 3240"/>
                <a:gd name="T15" fmla="*/ 74 h 536"/>
                <a:gd name="T16" fmla="*/ 2134 w 3240"/>
                <a:gd name="T17" fmla="*/ 74 h 536"/>
                <a:gd name="T18" fmla="*/ 2044 w 3240"/>
                <a:gd name="T19" fmla="*/ 128 h 536"/>
                <a:gd name="T20" fmla="*/ 1775 w 3240"/>
                <a:gd name="T21" fmla="*/ 222 h 536"/>
                <a:gd name="T22" fmla="*/ 1602 w 3240"/>
                <a:gd name="T23" fmla="*/ 181 h 536"/>
                <a:gd name="T24" fmla="*/ 1560 w 3240"/>
                <a:gd name="T25" fmla="*/ 101 h 536"/>
                <a:gd name="T26" fmla="*/ 1542 w 3240"/>
                <a:gd name="T27" fmla="*/ 87 h 536"/>
                <a:gd name="T28" fmla="*/ 1446 w 3240"/>
                <a:gd name="T29" fmla="*/ 60 h 536"/>
                <a:gd name="T30" fmla="*/ 1375 w 3240"/>
                <a:gd name="T31" fmla="*/ 74 h 536"/>
                <a:gd name="T32" fmla="*/ 1309 w 3240"/>
                <a:gd name="T33" fmla="*/ 87 h 536"/>
                <a:gd name="T34" fmla="*/ 1243 w 3240"/>
                <a:gd name="T35" fmla="*/ 13 h 536"/>
                <a:gd name="T36" fmla="*/ 1225 w 3240"/>
                <a:gd name="T37" fmla="*/ 0 h 536"/>
                <a:gd name="T38" fmla="*/ 1189 w 3240"/>
                <a:gd name="T39" fmla="*/ 0 h 536"/>
                <a:gd name="T40" fmla="*/ 1106 w 3240"/>
                <a:gd name="T41" fmla="*/ 34 h 536"/>
                <a:gd name="T42" fmla="*/ 1106 w 3240"/>
                <a:gd name="T43" fmla="*/ 34 h 536"/>
                <a:gd name="T44" fmla="*/ 1094 w 3240"/>
                <a:gd name="T45" fmla="*/ 40 h 536"/>
                <a:gd name="T46" fmla="*/ 1070 w 3240"/>
                <a:gd name="T47" fmla="*/ 54 h 536"/>
                <a:gd name="T48" fmla="*/ 1034 w 3240"/>
                <a:gd name="T49" fmla="*/ 74 h 536"/>
                <a:gd name="T50" fmla="*/ 1004 w 3240"/>
                <a:gd name="T51" fmla="*/ 74 h 536"/>
                <a:gd name="T52" fmla="*/ 986 w 3240"/>
                <a:gd name="T53" fmla="*/ 74 h 536"/>
                <a:gd name="T54" fmla="*/ 956 w 3240"/>
                <a:gd name="T55" fmla="*/ 81 h 536"/>
                <a:gd name="T56" fmla="*/ 920 w 3240"/>
                <a:gd name="T57" fmla="*/ 94 h 536"/>
                <a:gd name="T58" fmla="*/ 884 w 3240"/>
                <a:gd name="T59" fmla="*/ 107 h 536"/>
                <a:gd name="T60" fmla="*/ 843 w 3240"/>
                <a:gd name="T61" fmla="*/ 128 h 536"/>
                <a:gd name="T62" fmla="*/ 813 w 3240"/>
                <a:gd name="T63" fmla="*/ 141 h 536"/>
                <a:gd name="T64" fmla="*/ 789 w 3240"/>
                <a:gd name="T65" fmla="*/ 148 h 536"/>
                <a:gd name="T66" fmla="*/ 783 w 3240"/>
                <a:gd name="T67" fmla="*/ 154 h 536"/>
                <a:gd name="T68" fmla="*/ 556 w 3240"/>
                <a:gd name="T69" fmla="*/ 228 h 536"/>
                <a:gd name="T70" fmla="*/ 394 w 3240"/>
                <a:gd name="T71" fmla="*/ 294 h 536"/>
                <a:gd name="T72" fmla="*/ 107 w 3240"/>
                <a:gd name="T73" fmla="*/ 462 h 536"/>
                <a:gd name="T74" fmla="*/ 0 w 3240"/>
                <a:gd name="T75" fmla="*/ 536 h 536"/>
                <a:gd name="T76" fmla="*/ 3240 w 3240"/>
                <a:gd name="T77" fmla="*/ 536 h 536"/>
                <a:gd name="T78" fmla="*/ 3132 w 3240"/>
                <a:gd name="T79" fmla="*/ 469 h 536"/>
                <a:gd name="T80" fmla="*/ 3132 w 3240"/>
                <a:gd name="T81" fmla="*/ 469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40" h="536">
                  <a:moveTo>
                    <a:pt x="3132" y="469"/>
                  </a:moveTo>
                  <a:lnTo>
                    <a:pt x="2995" y="395"/>
                  </a:lnTo>
                  <a:lnTo>
                    <a:pt x="2911" y="375"/>
                  </a:lnTo>
                  <a:lnTo>
                    <a:pt x="2678" y="228"/>
                  </a:lnTo>
                  <a:lnTo>
                    <a:pt x="2553" y="74"/>
                  </a:lnTo>
                  <a:lnTo>
                    <a:pt x="2457" y="7"/>
                  </a:lnTo>
                  <a:lnTo>
                    <a:pt x="2403" y="47"/>
                  </a:lnTo>
                  <a:lnTo>
                    <a:pt x="2289" y="74"/>
                  </a:lnTo>
                  <a:lnTo>
                    <a:pt x="2134" y="74"/>
                  </a:lnTo>
                  <a:lnTo>
                    <a:pt x="2044" y="128"/>
                  </a:lnTo>
                  <a:lnTo>
                    <a:pt x="1775" y="222"/>
                  </a:lnTo>
                  <a:lnTo>
                    <a:pt x="1602" y="181"/>
                  </a:lnTo>
                  <a:lnTo>
                    <a:pt x="1560" y="101"/>
                  </a:lnTo>
                  <a:lnTo>
                    <a:pt x="1542" y="87"/>
                  </a:lnTo>
                  <a:lnTo>
                    <a:pt x="1446" y="60"/>
                  </a:lnTo>
                  <a:lnTo>
                    <a:pt x="1375" y="74"/>
                  </a:lnTo>
                  <a:lnTo>
                    <a:pt x="1309" y="87"/>
                  </a:lnTo>
                  <a:lnTo>
                    <a:pt x="1243" y="13"/>
                  </a:lnTo>
                  <a:lnTo>
                    <a:pt x="1225" y="0"/>
                  </a:lnTo>
                  <a:lnTo>
                    <a:pt x="1189" y="0"/>
                  </a:lnTo>
                  <a:lnTo>
                    <a:pt x="1106" y="34"/>
                  </a:lnTo>
                  <a:lnTo>
                    <a:pt x="1106" y="34"/>
                  </a:lnTo>
                  <a:lnTo>
                    <a:pt x="1094" y="40"/>
                  </a:lnTo>
                  <a:lnTo>
                    <a:pt x="1070" y="54"/>
                  </a:lnTo>
                  <a:lnTo>
                    <a:pt x="1034" y="74"/>
                  </a:lnTo>
                  <a:lnTo>
                    <a:pt x="1004" y="74"/>
                  </a:lnTo>
                  <a:lnTo>
                    <a:pt x="986" y="74"/>
                  </a:lnTo>
                  <a:lnTo>
                    <a:pt x="956" y="81"/>
                  </a:lnTo>
                  <a:lnTo>
                    <a:pt x="920" y="94"/>
                  </a:lnTo>
                  <a:lnTo>
                    <a:pt x="884" y="107"/>
                  </a:lnTo>
                  <a:lnTo>
                    <a:pt x="843" y="128"/>
                  </a:lnTo>
                  <a:lnTo>
                    <a:pt x="813" y="141"/>
                  </a:lnTo>
                  <a:lnTo>
                    <a:pt x="789" y="148"/>
                  </a:lnTo>
                  <a:lnTo>
                    <a:pt x="783" y="154"/>
                  </a:lnTo>
                  <a:lnTo>
                    <a:pt x="556" y="228"/>
                  </a:lnTo>
                  <a:lnTo>
                    <a:pt x="394" y="294"/>
                  </a:lnTo>
                  <a:lnTo>
                    <a:pt x="107" y="462"/>
                  </a:lnTo>
                  <a:lnTo>
                    <a:pt x="0" y="536"/>
                  </a:lnTo>
                  <a:lnTo>
                    <a:pt x="3240" y="536"/>
                  </a:lnTo>
                  <a:lnTo>
                    <a:pt x="3132" y="469"/>
                  </a:lnTo>
                  <a:lnTo>
                    <a:pt x="3132" y="469"/>
                  </a:lnTo>
                  <a:close/>
                </a:path>
              </a:pathLst>
            </a:custGeom>
            <a:gradFill rotWithShape="0">
              <a:gsLst>
                <a:gs pos="0">
                  <a:schemeClr val="bg2">
                    <a:gamma/>
                    <a:tint val="66667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10248" name="Group 8">
              <a:extLst>
                <a:ext uri="{FF2B5EF4-FFF2-40B4-BE49-F238E27FC236}">
                  <a16:creationId xmlns:a16="http://schemas.microsoft.com/office/drawing/2014/main" id="{492FE24B-426E-4375-AB46-026875C90EDA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2486" y="3792"/>
              <a:ext cx="2456" cy="536"/>
              <a:chOff x="2486" y="3792"/>
              <a:chExt cx="2456" cy="536"/>
            </a:xfrm>
          </p:grpSpPr>
          <p:sp>
            <p:nvSpPr>
              <p:cNvPr id="10249" name="Freeform 9">
                <a:extLst>
                  <a:ext uri="{FF2B5EF4-FFF2-40B4-BE49-F238E27FC236}">
                    <a16:creationId xmlns:a16="http://schemas.microsoft.com/office/drawing/2014/main" id="{689EAEB0-77FF-4111-AABC-C2EE8549EF17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948" y="3799"/>
                <a:ext cx="994" cy="529"/>
              </a:xfrm>
              <a:custGeom>
                <a:avLst/>
                <a:gdLst>
                  <a:gd name="T0" fmla="*/ 636 w 994"/>
                  <a:gd name="T1" fmla="*/ 373 h 529"/>
                  <a:gd name="T2" fmla="*/ 495 w 994"/>
                  <a:gd name="T3" fmla="*/ 370 h 529"/>
                  <a:gd name="T4" fmla="*/ 280 w 994"/>
                  <a:gd name="T5" fmla="*/ 249 h 529"/>
                  <a:gd name="T6" fmla="*/ 127 w 994"/>
                  <a:gd name="T7" fmla="*/ 66 h 529"/>
                  <a:gd name="T8" fmla="*/ 0 w 994"/>
                  <a:gd name="T9" fmla="*/ 0 h 529"/>
                  <a:gd name="T10" fmla="*/ 22 w 994"/>
                  <a:gd name="T11" fmla="*/ 26 h 529"/>
                  <a:gd name="T12" fmla="*/ 0 w 994"/>
                  <a:gd name="T13" fmla="*/ 65 h 529"/>
                  <a:gd name="T14" fmla="*/ 30 w 994"/>
                  <a:gd name="T15" fmla="*/ 119 h 529"/>
                  <a:gd name="T16" fmla="*/ 75 w 994"/>
                  <a:gd name="T17" fmla="*/ 243 h 529"/>
                  <a:gd name="T18" fmla="*/ 45 w 994"/>
                  <a:gd name="T19" fmla="*/ 422 h 529"/>
                  <a:gd name="T20" fmla="*/ 200 w 994"/>
                  <a:gd name="T21" fmla="*/ 329 h 529"/>
                  <a:gd name="T22" fmla="*/ 592 w 994"/>
                  <a:gd name="T23" fmla="*/ 527 h 529"/>
                  <a:gd name="T24" fmla="*/ 994 w 994"/>
                  <a:gd name="T25" fmla="*/ 529 h 529"/>
                  <a:gd name="T26" fmla="*/ 828 w 994"/>
                  <a:gd name="T27" fmla="*/ 473 h 529"/>
                  <a:gd name="T28" fmla="*/ 636 w 994"/>
                  <a:gd name="T29" fmla="*/ 373 h 5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94" h="529">
                    <a:moveTo>
                      <a:pt x="636" y="373"/>
                    </a:moveTo>
                    <a:lnTo>
                      <a:pt x="495" y="370"/>
                    </a:lnTo>
                    <a:lnTo>
                      <a:pt x="280" y="249"/>
                    </a:lnTo>
                    <a:lnTo>
                      <a:pt x="127" y="66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0" y="65"/>
                    </a:lnTo>
                    <a:lnTo>
                      <a:pt x="30" y="119"/>
                    </a:lnTo>
                    <a:lnTo>
                      <a:pt x="75" y="243"/>
                    </a:lnTo>
                    <a:lnTo>
                      <a:pt x="45" y="422"/>
                    </a:lnTo>
                    <a:lnTo>
                      <a:pt x="200" y="329"/>
                    </a:lnTo>
                    <a:lnTo>
                      <a:pt x="592" y="527"/>
                    </a:lnTo>
                    <a:lnTo>
                      <a:pt x="994" y="529"/>
                    </a:lnTo>
                    <a:lnTo>
                      <a:pt x="828" y="473"/>
                    </a:lnTo>
                    <a:lnTo>
                      <a:pt x="636" y="373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50" name="Freeform 10">
                <a:extLst>
                  <a:ext uri="{FF2B5EF4-FFF2-40B4-BE49-F238E27FC236}">
                    <a16:creationId xmlns:a16="http://schemas.microsoft.com/office/drawing/2014/main" id="{0C21C290-92D3-48EC-BC6F-1F744DC7D4D8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2677" y="3792"/>
                <a:ext cx="186" cy="395"/>
              </a:xfrm>
              <a:custGeom>
                <a:avLst/>
                <a:gdLst>
                  <a:gd name="T0" fmla="*/ 36 w 186"/>
                  <a:gd name="T1" fmla="*/ 0 h 353"/>
                  <a:gd name="T2" fmla="*/ 54 w 186"/>
                  <a:gd name="T3" fmla="*/ 18 h 353"/>
                  <a:gd name="T4" fmla="*/ 24 w 186"/>
                  <a:gd name="T5" fmla="*/ 30 h 353"/>
                  <a:gd name="T6" fmla="*/ 18 w 186"/>
                  <a:gd name="T7" fmla="*/ 66 h 353"/>
                  <a:gd name="T8" fmla="*/ 42 w 186"/>
                  <a:gd name="T9" fmla="*/ 114 h 353"/>
                  <a:gd name="T10" fmla="*/ 48 w 186"/>
                  <a:gd name="T11" fmla="*/ 162 h 353"/>
                  <a:gd name="T12" fmla="*/ 0 w 186"/>
                  <a:gd name="T13" fmla="*/ 353 h 353"/>
                  <a:gd name="T14" fmla="*/ 54 w 186"/>
                  <a:gd name="T15" fmla="*/ 233 h 353"/>
                  <a:gd name="T16" fmla="*/ 84 w 186"/>
                  <a:gd name="T17" fmla="*/ 216 h 353"/>
                  <a:gd name="T18" fmla="*/ 126 w 186"/>
                  <a:gd name="T19" fmla="*/ 126 h 353"/>
                  <a:gd name="T20" fmla="*/ 144 w 186"/>
                  <a:gd name="T21" fmla="*/ 120 h 353"/>
                  <a:gd name="T22" fmla="*/ 144 w 186"/>
                  <a:gd name="T23" fmla="*/ 90 h 353"/>
                  <a:gd name="T24" fmla="*/ 186 w 186"/>
                  <a:gd name="T25" fmla="*/ 66 h 353"/>
                  <a:gd name="T26" fmla="*/ 162 w 186"/>
                  <a:gd name="T27" fmla="*/ 60 h 353"/>
                  <a:gd name="T28" fmla="*/ 36 w 186"/>
                  <a:gd name="T29" fmla="*/ 0 h 353"/>
                  <a:gd name="T30" fmla="*/ 36 w 186"/>
                  <a:gd name="T3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6" h="353">
                    <a:moveTo>
                      <a:pt x="36" y="0"/>
                    </a:moveTo>
                    <a:lnTo>
                      <a:pt x="54" y="18"/>
                    </a:lnTo>
                    <a:lnTo>
                      <a:pt x="24" y="30"/>
                    </a:lnTo>
                    <a:lnTo>
                      <a:pt x="18" y="66"/>
                    </a:lnTo>
                    <a:lnTo>
                      <a:pt x="42" y="114"/>
                    </a:lnTo>
                    <a:lnTo>
                      <a:pt x="48" y="162"/>
                    </a:lnTo>
                    <a:lnTo>
                      <a:pt x="0" y="353"/>
                    </a:lnTo>
                    <a:lnTo>
                      <a:pt x="54" y="233"/>
                    </a:lnTo>
                    <a:lnTo>
                      <a:pt x="84" y="216"/>
                    </a:lnTo>
                    <a:lnTo>
                      <a:pt x="126" y="126"/>
                    </a:lnTo>
                    <a:lnTo>
                      <a:pt x="144" y="120"/>
                    </a:lnTo>
                    <a:lnTo>
                      <a:pt x="144" y="90"/>
                    </a:lnTo>
                    <a:lnTo>
                      <a:pt x="186" y="66"/>
                    </a:lnTo>
                    <a:lnTo>
                      <a:pt x="162" y="60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51" name="Freeform 11">
                <a:extLst>
                  <a:ext uri="{FF2B5EF4-FFF2-40B4-BE49-F238E27FC236}">
                    <a16:creationId xmlns:a16="http://schemas.microsoft.com/office/drawing/2014/main" id="{492646AB-A3D3-43A3-B6CB-FE3F9A053541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030" y="3893"/>
                <a:ext cx="378" cy="271"/>
              </a:xfrm>
              <a:custGeom>
                <a:avLst/>
                <a:gdLst>
                  <a:gd name="T0" fmla="*/ 18 w 378"/>
                  <a:gd name="T1" fmla="*/ 0 h 271"/>
                  <a:gd name="T2" fmla="*/ 12 w 378"/>
                  <a:gd name="T3" fmla="*/ 13 h 271"/>
                  <a:gd name="T4" fmla="*/ 0 w 378"/>
                  <a:gd name="T5" fmla="*/ 40 h 271"/>
                  <a:gd name="T6" fmla="*/ 60 w 378"/>
                  <a:gd name="T7" fmla="*/ 121 h 271"/>
                  <a:gd name="T8" fmla="*/ 310 w 378"/>
                  <a:gd name="T9" fmla="*/ 271 h 271"/>
                  <a:gd name="T10" fmla="*/ 290 w 378"/>
                  <a:gd name="T11" fmla="*/ 139 h 271"/>
                  <a:gd name="T12" fmla="*/ 378 w 378"/>
                  <a:gd name="T13" fmla="*/ 76 h 271"/>
                  <a:gd name="T14" fmla="*/ 251 w 378"/>
                  <a:gd name="T15" fmla="*/ 94 h 271"/>
                  <a:gd name="T16" fmla="*/ 90 w 378"/>
                  <a:gd name="T17" fmla="*/ 54 h 271"/>
                  <a:gd name="T18" fmla="*/ 18 w 378"/>
                  <a:gd name="T19" fmla="*/ 0 h 271"/>
                  <a:gd name="T20" fmla="*/ 18 w 378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8" h="271">
                    <a:moveTo>
                      <a:pt x="18" y="0"/>
                    </a:moveTo>
                    <a:lnTo>
                      <a:pt x="12" y="13"/>
                    </a:lnTo>
                    <a:lnTo>
                      <a:pt x="0" y="40"/>
                    </a:lnTo>
                    <a:lnTo>
                      <a:pt x="60" y="121"/>
                    </a:lnTo>
                    <a:lnTo>
                      <a:pt x="310" y="271"/>
                    </a:lnTo>
                    <a:lnTo>
                      <a:pt x="290" y="139"/>
                    </a:lnTo>
                    <a:lnTo>
                      <a:pt x="378" y="76"/>
                    </a:lnTo>
                    <a:lnTo>
                      <a:pt x="251" y="94"/>
                    </a:lnTo>
                    <a:lnTo>
                      <a:pt x="90" y="54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52" name="Freeform 12">
                <a:extLst>
                  <a:ext uri="{FF2B5EF4-FFF2-40B4-BE49-F238E27FC236}">
                    <a16:creationId xmlns:a16="http://schemas.microsoft.com/office/drawing/2014/main" id="{D100DCA3-912D-4112-B469-D9938F5AFE85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628" y="3866"/>
                <a:ext cx="155" cy="74"/>
              </a:xfrm>
              <a:custGeom>
                <a:avLst/>
                <a:gdLst>
                  <a:gd name="T0" fmla="*/ 114 w 155"/>
                  <a:gd name="T1" fmla="*/ 0 h 66"/>
                  <a:gd name="T2" fmla="*/ 0 w 155"/>
                  <a:gd name="T3" fmla="*/ 0 h 66"/>
                  <a:gd name="T4" fmla="*/ 0 w 155"/>
                  <a:gd name="T5" fmla="*/ 0 h 66"/>
                  <a:gd name="T6" fmla="*/ 6 w 155"/>
                  <a:gd name="T7" fmla="*/ 6 h 66"/>
                  <a:gd name="T8" fmla="*/ 6 w 155"/>
                  <a:gd name="T9" fmla="*/ 18 h 66"/>
                  <a:gd name="T10" fmla="*/ 0 w 155"/>
                  <a:gd name="T11" fmla="*/ 24 h 66"/>
                  <a:gd name="T12" fmla="*/ 78 w 155"/>
                  <a:gd name="T13" fmla="*/ 60 h 66"/>
                  <a:gd name="T14" fmla="*/ 96 w 155"/>
                  <a:gd name="T15" fmla="*/ 42 h 66"/>
                  <a:gd name="T16" fmla="*/ 155 w 155"/>
                  <a:gd name="T17" fmla="*/ 66 h 66"/>
                  <a:gd name="T18" fmla="*/ 126 w 155"/>
                  <a:gd name="T19" fmla="*/ 24 h 66"/>
                  <a:gd name="T20" fmla="*/ 149 w 155"/>
                  <a:gd name="T21" fmla="*/ 0 h 66"/>
                  <a:gd name="T22" fmla="*/ 114 w 155"/>
                  <a:gd name="T23" fmla="*/ 0 h 66"/>
                  <a:gd name="T24" fmla="*/ 114 w 155"/>
                  <a:gd name="T2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" h="66">
                    <a:moveTo>
                      <a:pt x="114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6"/>
                    </a:lnTo>
                    <a:lnTo>
                      <a:pt x="6" y="18"/>
                    </a:lnTo>
                    <a:lnTo>
                      <a:pt x="0" y="24"/>
                    </a:lnTo>
                    <a:lnTo>
                      <a:pt x="78" y="60"/>
                    </a:lnTo>
                    <a:lnTo>
                      <a:pt x="96" y="42"/>
                    </a:lnTo>
                    <a:lnTo>
                      <a:pt x="155" y="66"/>
                    </a:lnTo>
                    <a:lnTo>
                      <a:pt x="126" y="24"/>
                    </a:lnTo>
                    <a:lnTo>
                      <a:pt x="149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53" name="Freeform 13">
                <a:extLst>
                  <a:ext uri="{FF2B5EF4-FFF2-40B4-BE49-F238E27FC236}">
                    <a16:creationId xmlns:a16="http://schemas.microsoft.com/office/drawing/2014/main" id="{8603CC8F-5FE2-4499-B259-7040223E1729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2486" y="3859"/>
                <a:ext cx="42" cy="81"/>
              </a:xfrm>
              <a:custGeom>
                <a:avLst/>
                <a:gdLst>
                  <a:gd name="T0" fmla="*/ 6 w 42"/>
                  <a:gd name="T1" fmla="*/ 36 h 72"/>
                  <a:gd name="T2" fmla="*/ 0 w 42"/>
                  <a:gd name="T3" fmla="*/ 18 h 72"/>
                  <a:gd name="T4" fmla="*/ 12 w 42"/>
                  <a:gd name="T5" fmla="*/ 6 h 72"/>
                  <a:gd name="T6" fmla="*/ 0 w 42"/>
                  <a:gd name="T7" fmla="*/ 6 h 72"/>
                  <a:gd name="T8" fmla="*/ 12 w 42"/>
                  <a:gd name="T9" fmla="*/ 6 h 72"/>
                  <a:gd name="T10" fmla="*/ 24 w 42"/>
                  <a:gd name="T11" fmla="*/ 6 h 72"/>
                  <a:gd name="T12" fmla="*/ 36 w 42"/>
                  <a:gd name="T13" fmla="*/ 6 h 72"/>
                  <a:gd name="T14" fmla="*/ 42 w 42"/>
                  <a:gd name="T15" fmla="*/ 0 h 72"/>
                  <a:gd name="T16" fmla="*/ 30 w 42"/>
                  <a:gd name="T17" fmla="*/ 18 h 72"/>
                  <a:gd name="T18" fmla="*/ 42 w 42"/>
                  <a:gd name="T19" fmla="*/ 48 h 72"/>
                  <a:gd name="T20" fmla="*/ 12 w 42"/>
                  <a:gd name="T21" fmla="*/ 72 h 72"/>
                  <a:gd name="T22" fmla="*/ 6 w 42"/>
                  <a:gd name="T23" fmla="*/ 36 h 72"/>
                  <a:gd name="T24" fmla="*/ 6 w 42"/>
                  <a:gd name="T25" fmla="*/ 3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72">
                    <a:moveTo>
                      <a:pt x="6" y="36"/>
                    </a:moveTo>
                    <a:lnTo>
                      <a:pt x="0" y="18"/>
                    </a:lnTo>
                    <a:lnTo>
                      <a:pt x="12" y="6"/>
                    </a:lnTo>
                    <a:lnTo>
                      <a:pt x="0" y="6"/>
                    </a:lnTo>
                    <a:lnTo>
                      <a:pt x="12" y="6"/>
                    </a:lnTo>
                    <a:lnTo>
                      <a:pt x="24" y="6"/>
                    </a:lnTo>
                    <a:lnTo>
                      <a:pt x="36" y="6"/>
                    </a:lnTo>
                    <a:lnTo>
                      <a:pt x="42" y="0"/>
                    </a:lnTo>
                    <a:lnTo>
                      <a:pt x="30" y="18"/>
                    </a:lnTo>
                    <a:lnTo>
                      <a:pt x="42" y="48"/>
                    </a:lnTo>
                    <a:lnTo>
                      <a:pt x="12" y="72"/>
                    </a:lnTo>
                    <a:lnTo>
                      <a:pt x="6" y="36"/>
                    </a:lnTo>
                    <a:lnTo>
                      <a:pt x="6" y="36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254" name="Freeform 14">
              <a:extLst>
                <a:ext uri="{FF2B5EF4-FFF2-40B4-BE49-F238E27FC236}">
                  <a16:creationId xmlns:a16="http://schemas.microsoft.com/office/drawing/2014/main" id="{8B05A2D6-296A-4065-96FF-172523009AD7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0" y="3792"/>
              <a:ext cx="3976" cy="535"/>
            </a:xfrm>
            <a:custGeom>
              <a:avLst/>
              <a:gdLst>
                <a:gd name="T0" fmla="*/ 3976 w 3976"/>
                <a:gd name="T1" fmla="*/ 527 h 527"/>
                <a:gd name="T2" fmla="*/ 3970 w 3976"/>
                <a:gd name="T3" fmla="*/ 527 h 527"/>
                <a:gd name="T4" fmla="*/ 3844 w 3976"/>
                <a:gd name="T5" fmla="*/ 509 h 527"/>
                <a:gd name="T6" fmla="*/ 2487 w 3976"/>
                <a:gd name="T7" fmla="*/ 305 h 527"/>
                <a:gd name="T8" fmla="*/ 2039 w 3976"/>
                <a:gd name="T9" fmla="*/ 36 h 527"/>
                <a:gd name="T10" fmla="*/ 1907 w 3976"/>
                <a:gd name="T11" fmla="*/ 24 h 527"/>
                <a:gd name="T12" fmla="*/ 1883 w 3976"/>
                <a:gd name="T13" fmla="*/ 54 h 527"/>
                <a:gd name="T14" fmla="*/ 1859 w 3976"/>
                <a:gd name="T15" fmla="*/ 54 h 527"/>
                <a:gd name="T16" fmla="*/ 1830 w 3976"/>
                <a:gd name="T17" fmla="*/ 30 h 527"/>
                <a:gd name="T18" fmla="*/ 1704 w 3976"/>
                <a:gd name="T19" fmla="*/ 102 h 527"/>
                <a:gd name="T20" fmla="*/ 1608 w 3976"/>
                <a:gd name="T21" fmla="*/ 126 h 527"/>
                <a:gd name="T22" fmla="*/ 1561 w 3976"/>
                <a:gd name="T23" fmla="*/ 132 h 527"/>
                <a:gd name="T24" fmla="*/ 1495 w 3976"/>
                <a:gd name="T25" fmla="*/ 102 h 527"/>
                <a:gd name="T26" fmla="*/ 1357 w 3976"/>
                <a:gd name="T27" fmla="*/ 126 h 527"/>
                <a:gd name="T28" fmla="*/ 1285 w 3976"/>
                <a:gd name="T29" fmla="*/ 24 h 527"/>
                <a:gd name="T30" fmla="*/ 1280 w 3976"/>
                <a:gd name="T31" fmla="*/ 18 h 527"/>
                <a:gd name="T32" fmla="*/ 1262 w 3976"/>
                <a:gd name="T33" fmla="*/ 12 h 527"/>
                <a:gd name="T34" fmla="*/ 1238 w 3976"/>
                <a:gd name="T35" fmla="*/ 6 h 527"/>
                <a:gd name="T36" fmla="*/ 1220 w 3976"/>
                <a:gd name="T37" fmla="*/ 0 h 527"/>
                <a:gd name="T38" fmla="*/ 1196 w 3976"/>
                <a:gd name="T39" fmla="*/ 0 h 527"/>
                <a:gd name="T40" fmla="*/ 1166 w 3976"/>
                <a:gd name="T41" fmla="*/ 0 h 527"/>
                <a:gd name="T42" fmla="*/ 1142 w 3976"/>
                <a:gd name="T43" fmla="*/ 0 h 527"/>
                <a:gd name="T44" fmla="*/ 1136 w 3976"/>
                <a:gd name="T45" fmla="*/ 0 h 527"/>
                <a:gd name="T46" fmla="*/ 1130 w 3976"/>
                <a:gd name="T47" fmla="*/ 0 h 527"/>
                <a:gd name="T48" fmla="*/ 1124 w 3976"/>
                <a:gd name="T49" fmla="*/ 6 h 527"/>
                <a:gd name="T50" fmla="*/ 1118 w 3976"/>
                <a:gd name="T51" fmla="*/ 12 h 527"/>
                <a:gd name="T52" fmla="*/ 1100 w 3976"/>
                <a:gd name="T53" fmla="*/ 18 h 527"/>
                <a:gd name="T54" fmla="*/ 1088 w 3976"/>
                <a:gd name="T55" fmla="*/ 18 h 527"/>
                <a:gd name="T56" fmla="*/ 1070 w 3976"/>
                <a:gd name="T57" fmla="*/ 24 h 527"/>
                <a:gd name="T58" fmla="*/ 1052 w 3976"/>
                <a:gd name="T59" fmla="*/ 30 h 527"/>
                <a:gd name="T60" fmla="*/ 1034 w 3976"/>
                <a:gd name="T61" fmla="*/ 36 h 527"/>
                <a:gd name="T62" fmla="*/ 1028 w 3976"/>
                <a:gd name="T63" fmla="*/ 42 h 527"/>
                <a:gd name="T64" fmla="*/ 969 w 3976"/>
                <a:gd name="T65" fmla="*/ 60 h 527"/>
                <a:gd name="T66" fmla="*/ 921 w 3976"/>
                <a:gd name="T67" fmla="*/ 72 h 527"/>
                <a:gd name="T68" fmla="*/ 855 w 3976"/>
                <a:gd name="T69" fmla="*/ 48 h 527"/>
                <a:gd name="T70" fmla="*/ 825 w 3976"/>
                <a:gd name="T71" fmla="*/ 48 h 527"/>
                <a:gd name="T72" fmla="*/ 759 w 3976"/>
                <a:gd name="T73" fmla="*/ 72 h 527"/>
                <a:gd name="T74" fmla="*/ 735 w 3976"/>
                <a:gd name="T75" fmla="*/ 72 h 527"/>
                <a:gd name="T76" fmla="*/ 706 w 3976"/>
                <a:gd name="T77" fmla="*/ 60 h 527"/>
                <a:gd name="T78" fmla="*/ 640 w 3976"/>
                <a:gd name="T79" fmla="*/ 60 h 527"/>
                <a:gd name="T80" fmla="*/ 544 w 3976"/>
                <a:gd name="T81" fmla="*/ 72 h 527"/>
                <a:gd name="T82" fmla="*/ 389 w 3976"/>
                <a:gd name="T83" fmla="*/ 18 h 527"/>
                <a:gd name="T84" fmla="*/ 323 w 3976"/>
                <a:gd name="T85" fmla="*/ 60 h 527"/>
                <a:gd name="T86" fmla="*/ 317 w 3976"/>
                <a:gd name="T87" fmla="*/ 60 h 527"/>
                <a:gd name="T88" fmla="*/ 305 w 3976"/>
                <a:gd name="T89" fmla="*/ 72 h 527"/>
                <a:gd name="T90" fmla="*/ 287 w 3976"/>
                <a:gd name="T91" fmla="*/ 78 h 527"/>
                <a:gd name="T92" fmla="*/ 263 w 3976"/>
                <a:gd name="T93" fmla="*/ 90 h 527"/>
                <a:gd name="T94" fmla="*/ 203 w 3976"/>
                <a:gd name="T95" fmla="*/ 120 h 527"/>
                <a:gd name="T96" fmla="*/ 149 w 3976"/>
                <a:gd name="T97" fmla="*/ 150 h 527"/>
                <a:gd name="T98" fmla="*/ 78 w 3976"/>
                <a:gd name="T99" fmla="*/ 168 h 527"/>
                <a:gd name="T100" fmla="*/ 0 w 3976"/>
                <a:gd name="T101" fmla="*/ 180 h 527"/>
                <a:gd name="T102" fmla="*/ 0 w 3976"/>
                <a:gd name="T103" fmla="*/ 527 h 527"/>
                <a:gd name="T104" fmla="*/ 1010 w 3976"/>
                <a:gd name="T105" fmla="*/ 527 h 527"/>
                <a:gd name="T106" fmla="*/ 3725 w 3976"/>
                <a:gd name="T107" fmla="*/ 527 h 527"/>
                <a:gd name="T108" fmla="*/ 3976 w 3976"/>
                <a:gd name="T109" fmla="*/ 527 h 527"/>
                <a:gd name="T110" fmla="*/ 3976 w 3976"/>
                <a:gd name="T111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76" h="527">
                  <a:moveTo>
                    <a:pt x="3976" y="527"/>
                  </a:moveTo>
                  <a:lnTo>
                    <a:pt x="3970" y="527"/>
                  </a:lnTo>
                  <a:lnTo>
                    <a:pt x="3844" y="509"/>
                  </a:lnTo>
                  <a:lnTo>
                    <a:pt x="2487" y="305"/>
                  </a:lnTo>
                  <a:lnTo>
                    <a:pt x="2039" y="36"/>
                  </a:lnTo>
                  <a:lnTo>
                    <a:pt x="1907" y="24"/>
                  </a:lnTo>
                  <a:lnTo>
                    <a:pt x="1883" y="54"/>
                  </a:lnTo>
                  <a:lnTo>
                    <a:pt x="1859" y="54"/>
                  </a:lnTo>
                  <a:lnTo>
                    <a:pt x="1830" y="30"/>
                  </a:lnTo>
                  <a:lnTo>
                    <a:pt x="1704" y="102"/>
                  </a:lnTo>
                  <a:lnTo>
                    <a:pt x="1608" y="126"/>
                  </a:lnTo>
                  <a:lnTo>
                    <a:pt x="1561" y="132"/>
                  </a:lnTo>
                  <a:lnTo>
                    <a:pt x="1495" y="102"/>
                  </a:lnTo>
                  <a:lnTo>
                    <a:pt x="1357" y="126"/>
                  </a:lnTo>
                  <a:lnTo>
                    <a:pt x="1285" y="24"/>
                  </a:lnTo>
                  <a:lnTo>
                    <a:pt x="1280" y="18"/>
                  </a:lnTo>
                  <a:lnTo>
                    <a:pt x="1262" y="12"/>
                  </a:lnTo>
                  <a:lnTo>
                    <a:pt x="1238" y="6"/>
                  </a:lnTo>
                  <a:lnTo>
                    <a:pt x="1220" y="0"/>
                  </a:lnTo>
                  <a:lnTo>
                    <a:pt x="1196" y="0"/>
                  </a:lnTo>
                  <a:lnTo>
                    <a:pt x="1166" y="0"/>
                  </a:lnTo>
                  <a:lnTo>
                    <a:pt x="1142" y="0"/>
                  </a:lnTo>
                  <a:lnTo>
                    <a:pt x="1136" y="0"/>
                  </a:lnTo>
                  <a:lnTo>
                    <a:pt x="1130" y="0"/>
                  </a:lnTo>
                  <a:lnTo>
                    <a:pt x="1124" y="6"/>
                  </a:lnTo>
                  <a:lnTo>
                    <a:pt x="1118" y="12"/>
                  </a:lnTo>
                  <a:lnTo>
                    <a:pt x="1100" y="18"/>
                  </a:lnTo>
                  <a:lnTo>
                    <a:pt x="1088" y="18"/>
                  </a:lnTo>
                  <a:lnTo>
                    <a:pt x="1070" y="24"/>
                  </a:lnTo>
                  <a:lnTo>
                    <a:pt x="1052" y="30"/>
                  </a:lnTo>
                  <a:lnTo>
                    <a:pt x="1034" y="36"/>
                  </a:lnTo>
                  <a:lnTo>
                    <a:pt x="1028" y="42"/>
                  </a:lnTo>
                  <a:lnTo>
                    <a:pt x="969" y="60"/>
                  </a:lnTo>
                  <a:lnTo>
                    <a:pt x="921" y="72"/>
                  </a:lnTo>
                  <a:lnTo>
                    <a:pt x="855" y="48"/>
                  </a:lnTo>
                  <a:lnTo>
                    <a:pt x="825" y="48"/>
                  </a:lnTo>
                  <a:lnTo>
                    <a:pt x="759" y="72"/>
                  </a:lnTo>
                  <a:lnTo>
                    <a:pt x="735" y="72"/>
                  </a:lnTo>
                  <a:lnTo>
                    <a:pt x="706" y="60"/>
                  </a:lnTo>
                  <a:lnTo>
                    <a:pt x="640" y="60"/>
                  </a:lnTo>
                  <a:lnTo>
                    <a:pt x="544" y="72"/>
                  </a:lnTo>
                  <a:lnTo>
                    <a:pt x="389" y="18"/>
                  </a:lnTo>
                  <a:lnTo>
                    <a:pt x="323" y="60"/>
                  </a:lnTo>
                  <a:lnTo>
                    <a:pt x="317" y="60"/>
                  </a:lnTo>
                  <a:lnTo>
                    <a:pt x="305" y="72"/>
                  </a:lnTo>
                  <a:lnTo>
                    <a:pt x="287" y="78"/>
                  </a:lnTo>
                  <a:lnTo>
                    <a:pt x="263" y="90"/>
                  </a:lnTo>
                  <a:lnTo>
                    <a:pt x="203" y="120"/>
                  </a:lnTo>
                  <a:lnTo>
                    <a:pt x="149" y="150"/>
                  </a:lnTo>
                  <a:lnTo>
                    <a:pt x="78" y="168"/>
                  </a:lnTo>
                  <a:lnTo>
                    <a:pt x="0" y="180"/>
                  </a:lnTo>
                  <a:lnTo>
                    <a:pt x="0" y="527"/>
                  </a:lnTo>
                  <a:lnTo>
                    <a:pt x="1010" y="527"/>
                  </a:lnTo>
                  <a:lnTo>
                    <a:pt x="3725" y="527"/>
                  </a:lnTo>
                  <a:lnTo>
                    <a:pt x="3976" y="527"/>
                  </a:lnTo>
                  <a:lnTo>
                    <a:pt x="3976" y="527"/>
                  </a:lnTo>
                  <a:close/>
                </a:path>
              </a:pathLst>
            </a:custGeom>
            <a:gradFill rotWithShape="0">
              <a:gsLst>
                <a:gs pos="0">
                  <a:schemeClr val="bg2">
                    <a:gamma/>
                    <a:tint val="75686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255" name="Group 15">
            <a:extLst>
              <a:ext uri="{FF2B5EF4-FFF2-40B4-BE49-F238E27FC236}">
                <a16:creationId xmlns:a16="http://schemas.microsoft.com/office/drawing/2014/main" id="{D8B41F1B-4A87-4569-86FC-81F7C98AE6DF}"/>
              </a:ext>
            </a:extLst>
          </p:cNvPr>
          <p:cNvGrpSpPr>
            <a:grpSpLocks/>
          </p:cNvGrpSpPr>
          <p:nvPr/>
        </p:nvGrpSpPr>
        <p:grpSpPr bwMode="auto">
          <a:xfrm>
            <a:off x="627063" y="6021388"/>
            <a:ext cx="5684837" cy="849312"/>
            <a:chOff x="395" y="3793"/>
            <a:chExt cx="3581" cy="535"/>
          </a:xfrm>
        </p:grpSpPr>
        <p:sp>
          <p:nvSpPr>
            <p:cNvPr id="10256" name="Freeform 16">
              <a:extLst>
                <a:ext uri="{FF2B5EF4-FFF2-40B4-BE49-F238E27FC236}">
                  <a16:creationId xmlns:a16="http://schemas.microsoft.com/office/drawing/2014/main" id="{0B634934-F543-4C8F-A35C-F443626B3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6" y="3793"/>
              <a:ext cx="365" cy="291"/>
            </a:xfrm>
            <a:custGeom>
              <a:avLst/>
              <a:gdLst>
                <a:gd name="T0" fmla="*/ 24 w 365"/>
                <a:gd name="T1" fmla="*/ 24 h 287"/>
                <a:gd name="T2" fmla="*/ 0 w 365"/>
                <a:gd name="T3" fmla="*/ 60 h 287"/>
                <a:gd name="T4" fmla="*/ 66 w 365"/>
                <a:gd name="T5" fmla="*/ 108 h 287"/>
                <a:gd name="T6" fmla="*/ 143 w 365"/>
                <a:gd name="T7" fmla="*/ 180 h 287"/>
                <a:gd name="T8" fmla="*/ 191 w 365"/>
                <a:gd name="T9" fmla="*/ 168 h 287"/>
                <a:gd name="T10" fmla="*/ 341 w 365"/>
                <a:gd name="T11" fmla="*/ 287 h 287"/>
                <a:gd name="T12" fmla="*/ 305 w 365"/>
                <a:gd name="T13" fmla="*/ 174 h 287"/>
                <a:gd name="T14" fmla="*/ 365 w 365"/>
                <a:gd name="T15" fmla="*/ 132 h 287"/>
                <a:gd name="T16" fmla="*/ 359 w 365"/>
                <a:gd name="T17" fmla="*/ 126 h 287"/>
                <a:gd name="T18" fmla="*/ 335 w 365"/>
                <a:gd name="T19" fmla="*/ 114 h 287"/>
                <a:gd name="T20" fmla="*/ 299 w 365"/>
                <a:gd name="T21" fmla="*/ 90 h 287"/>
                <a:gd name="T22" fmla="*/ 257 w 365"/>
                <a:gd name="T23" fmla="*/ 72 h 287"/>
                <a:gd name="T24" fmla="*/ 215 w 365"/>
                <a:gd name="T25" fmla="*/ 54 h 287"/>
                <a:gd name="T26" fmla="*/ 173 w 365"/>
                <a:gd name="T27" fmla="*/ 36 h 287"/>
                <a:gd name="T28" fmla="*/ 143 w 365"/>
                <a:gd name="T29" fmla="*/ 24 h 287"/>
                <a:gd name="T30" fmla="*/ 131 w 365"/>
                <a:gd name="T31" fmla="*/ 18 h 287"/>
                <a:gd name="T32" fmla="*/ 107 w 365"/>
                <a:gd name="T33" fmla="*/ 18 h 287"/>
                <a:gd name="T34" fmla="*/ 95 w 365"/>
                <a:gd name="T35" fmla="*/ 18 h 287"/>
                <a:gd name="T36" fmla="*/ 72 w 365"/>
                <a:gd name="T37" fmla="*/ 12 h 287"/>
                <a:gd name="T38" fmla="*/ 66 w 365"/>
                <a:gd name="T39" fmla="*/ 12 h 287"/>
                <a:gd name="T40" fmla="*/ 54 w 365"/>
                <a:gd name="T41" fmla="*/ 6 h 287"/>
                <a:gd name="T42" fmla="*/ 42 w 365"/>
                <a:gd name="T43" fmla="*/ 0 h 287"/>
                <a:gd name="T44" fmla="*/ 30 w 365"/>
                <a:gd name="T45" fmla="*/ 0 h 287"/>
                <a:gd name="T46" fmla="*/ 24 w 365"/>
                <a:gd name="T47" fmla="*/ 24 h 287"/>
                <a:gd name="T48" fmla="*/ 24 w 365"/>
                <a:gd name="T49" fmla="*/ 2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5" h="287">
                  <a:moveTo>
                    <a:pt x="24" y="24"/>
                  </a:moveTo>
                  <a:lnTo>
                    <a:pt x="0" y="60"/>
                  </a:lnTo>
                  <a:lnTo>
                    <a:pt x="66" y="108"/>
                  </a:lnTo>
                  <a:lnTo>
                    <a:pt x="143" y="180"/>
                  </a:lnTo>
                  <a:lnTo>
                    <a:pt x="191" y="168"/>
                  </a:lnTo>
                  <a:lnTo>
                    <a:pt x="341" y="287"/>
                  </a:lnTo>
                  <a:lnTo>
                    <a:pt x="305" y="174"/>
                  </a:lnTo>
                  <a:lnTo>
                    <a:pt x="365" y="132"/>
                  </a:lnTo>
                  <a:lnTo>
                    <a:pt x="359" y="126"/>
                  </a:lnTo>
                  <a:lnTo>
                    <a:pt x="335" y="114"/>
                  </a:lnTo>
                  <a:lnTo>
                    <a:pt x="299" y="90"/>
                  </a:lnTo>
                  <a:lnTo>
                    <a:pt x="257" y="72"/>
                  </a:lnTo>
                  <a:lnTo>
                    <a:pt x="215" y="54"/>
                  </a:lnTo>
                  <a:lnTo>
                    <a:pt x="173" y="36"/>
                  </a:lnTo>
                  <a:lnTo>
                    <a:pt x="143" y="24"/>
                  </a:lnTo>
                  <a:lnTo>
                    <a:pt x="131" y="18"/>
                  </a:lnTo>
                  <a:lnTo>
                    <a:pt x="107" y="18"/>
                  </a:lnTo>
                  <a:lnTo>
                    <a:pt x="95" y="18"/>
                  </a:lnTo>
                  <a:lnTo>
                    <a:pt x="72" y="12"/>
                  </a:lnTo>
                  <a:lnTo>
                    <a:pt x="66" y="12"/>
                  </a:lnTo>
                  <a:lnTo>
                    <a:pt x="54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24" y="24"/>
                  </a:lnTo>
                  <a:lnTo>
                    <a:pt x="24" y="2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57" name="Freeform 17">
              <a:extLst>
                <a:ext uri="{FF2B5EF4-FFF2-40B4-BE49-F238E27FC236}">
                  <a16:creationId xmlns:a16="http://schemas.microsoft.com/office/drawing/2014/main" id="{016B6F99-1084-44AE-87C8-53DAE5CD7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3" y="3829"/>
              <a:ext cx="2033" cy="499"/>
            </a:xfrm>
            <a:custGeom>
              <a:avLst/>
              <a:gdLst>
                <a:gd name="T0" fmla="*/ 186 w 2033"/>
                <a:gd name="T1" fmla="*/ 18 h 499"/>
                <a:gd name="T2" fmla="*/ 138 w 2033"/>
                <a:gd name="T3" fmla="*/ 6 h 499"/>
                <a:gd name="T4" fmla="*/ 96 w 2033"/>
                <a:gd name="T5" fmla="*/ 0 h 499"/>
                <a:gd name="T6" fmla="*/ 36 w 2033"/>
                <a:gd name="T7" fmla="*/ 0 h 499"/>
                <a:gd name="T8" fmla="*/ 12 w 2033"/>
                <a:gd name="T9" fmla="*/ 25 h 499"/>
                <a:gd name="T10" fmla="*/ 0 w 2033"/>
                <a:gd name="T11" fmla="*/ 128 h 499"/>
                <a:gd name="T12" fmla="*/ 60 w 2033"/>
                <a:gd name="T13" fmla="*/ 104 h 499"/>
                <a:gd name="T14" fmla="*/ 90 w 2033"/>
                <a:gd name="T15" fmla="*/ 134 h 499"/>
                <a:gd name="T16" fmla="*/ 150 w 2033"/>
                <a:gd name="T17" fmla="*/ 153 h 499"/>
                <a:gd name="T18" fmla="*/ 209 w 2033"/>
                <a:gd name="T19" fmla="*/ 273 h 499"/>
                <a:gd name="T20" fmla="*/ 401 w 2033"/>
                <a:gd name="T21" fmla="*/ 359 h 499"/>
                <a:gd name="T22" fmla="*/ 777 w 2033"/>
                <a:gd name="T23" fmla="*/ 359 h 499"/>
                <a:gd name="T24" fmla="*/ 2033 w 2033"/>
                <a:gd name="T25" fmla="*/ 499 h 499"/>
                <a:gd name="T26" fmla="*/ 2033 w 2033"/>
                <a:gd name="T27" fmla="*/ 499 h 499"/>
                <a:gd name="T28" fmla="*/ 1991 w 2033"/>
                <a:gd name="T29" fmla="*/ 493 h 499"/>
                <a:gd name="T30" fmla="*/ 676 w 2033"/>
                <a:gd name="T31" fmla="*/ 243 h 499"/>
                <a:gd name="T32" fmla="*/ 514 w 2033"/>
                <a:gd name="T33" fmla="*/ 159 h 499"/>
                <a:gd name="T34" fmla="*/ 425 w 2033"/>
                <a:gd name="T35" fmla="*/ 110 h 499"/>
                <a:gd name="T36" fmla="*/ 365 w 2033"/>
                <a:gd name="T37" fmla="*/ 92 h 499"/>
                <a:gd name="T38" fmla="*/ 281 w 2033"/>
                <a:gd name="T39" fmla="*/ 61 h 499"/>
                <a:gd name="T40" fmla="*/ 186 w 2033"/>
                <a:gd name="T41" fmla="*/ 18 h 499"/>
                <a:gd name="T42" fmla="*/ 186 w 2033"/>
                <a:gd name="T4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33" h="499">
                  <a:moveTo>
                    <a:pt x="186" y="18"/>
                  </a:moveTo>
                  <a:lnTo>
                    <a:pt x="138" y="6"/>
                  </a:lnTo>
                  <a:lnTo>
                    <a:pt x="96" y="0"/>
                  </a:lnTo>
                  <a:lnTo>
                    <a:pt x="36" y="0"/>
                  </a:lnTo>
                  <a:lnTo>
                    <a:pt x="12" y="25"/>
                  </a:lnTo>
                  <a:lnTo>
                    <a:pt x="0" y="128"/>
                  </a:lnTo>
                  <a:lnTo>
                    <a:pt x="60" y="104"/>
                  </a:lnTo>
                  <a:lnTo>
                    <a:pt x="90" y="134"/>
                  </a:lnTo>
                  <a:lnTo>
                    <a:pt x="150" y="153"/>
                  </a:lnTo>
                  <a:lnTo>
                    <a:pt x="209" y="273"/>
                  </a:lnTo>
                  <a:lnTo>
                    <a:pt x="401" y="359"/>
                  </a:lnTo>
                  <a:lnTo>
                    <a:pt x="777" y="359"/>
                  </a:lnTo>
                  <a:lnTo>
                    <a:pt x="2033" y="499"/>
                  </a:lnTo>
                  <a:lnTo>
                    <a:pt x="2033" y="499"/>
                  </a:lnTo>
                  <a:lnTo>
                    <a:pt x="1991" y="493"/>
                  </a:lnTo>
                  <a:lnTo>
                    <a:pt x="676" y="243"/>
                  </a:lnTo>
                  <a:lnTo>
                    <a:pt x="514" y="159"/>
                  </a:lnTo>
                  <a:lnTo>
                    <a:pt x="425" y="110"/>
                  </a:lnTo>
                  <a:lnTo>
                    <a:pt x="365" y="92"/>
                  </a:lnTo>
                  <a:lnTo>
                    <a:pt x="281" y="61"/>
                  </a:lnTo>
                  <a:lnTo>
                    <a:pt x="186" y="18"/>
                  </a:lnTo>
                  <a:lnTo>
                    <a:pt x="186" y="1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58" name="Freeform 18">
              <a:extLst>
                <a:ext uri="{FF2B5EF4-FFF2-40B4-BE49-F238E27FC236}">
                  <a16:creationId xmlns:a16="http://schemas.microsoft.com/office/drawing/2014/main" id="{07792C36-B33E-4B59-AEAA-E8BDEE4F72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0" y="3823"/>
              <a:ext cx="71" cy="61"/>
            </a:xfrm>
            <a:custGeom>
              <a:avLst/>
              <a:gdLst>
                <a:gd name="T0" fmla="*/ 0 w 71"/>
                <a:gd name="T1" fmla="*/ 18 h 60"/>
                <a:gd name="T2" fmla="*/ 6 w 71"/>
                <a:gd name="T3" fmla="*/ 18 h 60"/>
                <a:gd name="T4" fmla="*/ 12 w 71"/>
                <a:gd name="T5" fmla="*/ 12 h 60"/>
                <a:gd name="T6" fmla="*/ 6 w 71"/>
                <a:gd name="T7" fmla="*/ 6 h 60"/>
                <a:gd name="T8" fmla="*/ 0 w 71"/>
                <a:gd name="T9" fmla="*/ 0 h 60"/>
                <a:gd name="T10" fmla="*/ 29 w 71"/>
                <a:gd name="T11" fmla="*/ 18 h 60"/>
                <a:gd name="T12" fmla="*/ 53 w 71"/>
                <a:gd name="T13" fmla="*/ 18 h 60"/>
                <a:gd name="T14" fmla="*/ 59 w 71"/>
                <a:gd name="T15" fmla="*/ 30 h 60"/>
                <a:gd name="T16" fmla="*/ 65 w 71"/>
                <a:gd name="T17" fmla="*/ 42 h 60"/>
                <a:gd name="T18" fmla="*/ 71 w 71"/>
                <a:gd name="T19" fmla="*/ 54 h 60"/>
                <a:gd name="T20" fmla="*/ 71 w 71"/>
                <a:gd name="T21" fmla="*/ 60 h 60"/>
                <a:gd name="T22" fmla="*/ 59 w 71"/>
                <a:gd name="T23" fmla="*/ 54 h 60"/>
                <a:gd name="T24" fmla="*/ 47 w 71"/>
                <a:gd name="T25" fmla="*/ 42 h 60"/>
                <a:gd name="T26" fmla="*/ 23 w 71"/>
                <a:gd name="T27" fmla="*/ 30 h 60"/>
                <a:gd name="T28" fmla="*/ 23 w 71"/>
                <a:gd name="T29" fmla="*/ 36 h 60"/>
                <a:gd name="T30" fmla="*/ 18 w 71"/>
                <a:gd name="T31" fmla="*/ 42 h 60"/>
                <a:gd name="T32" fmla="*/ 12 w 71"/>
                <a:gd name="T33" fmla="*/ 48 h 60"/>
                <a:gd name="T34" fmla="*/ 6 w 71"/>
                <a:gd name="T35" fmla="*/ 48 h 60"/>
                <a:gd name="T36" fmla="*/ 6 w 71"/>
                <a:gd name="T37" fmla="*/ 48 h 60"/>
                <a:gd name="T38" fmla="*/ 6 w 71"/>
                <a:gd name="T39" fmla="*/ 36 h 60"/>
                <a:gd name="T40" fmla="*/ 0 w 71"/>
                <a:gd name="T41" fmla="*/ 18 h 60"/>
                <a:gd name="T42" fmla="*/ 0 w 71"/>
                <a:gd name="T4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1" h="60">
                  <a:moveTo>
                    <a:pt x="0" y="18"/>
                  </a:moveTo>
                  <a:lnTo>
                    <a:pt x="6" y="18"/>
                  </a:lnTo>
                  <a:lnTo>
                    <a:pt x="12" y="12"/>
                  </a:lnTo>
                  <a:lnTo>
                    <a:pt x="6" y="6"/>
                  </a:lnTo>
                  <a:lnTo>
                    <a:pt x="0" y="0"/>
                  </a:lnTo>
                  <a:lnTo>
                    <a:pt x="29" y="18"/>
                  </a:lnTo>
                  <a:lnTo>
                    <a:pt x="53" y="18"/>
                  </a:lnTo>
                  <a:lnTo>
                    <a:pt x="59" y="30"/>
                  </a:lnTo>
                  <a:lnTo>
                    <a:pt x="65" y="42"/>
                  </a:lnTo>
                  <a:lnTo>
                    <a:pt x="71" y="54"/>
                  </a:lnTo>
                  <a:lnTo>
                    <a:pt x="71" y="60"/>
                  </a:lnTo>
                  <a:lnTo>
                    <a:pt x="59" y="54"/>
                  </a:lnTo>
                  <a:lnTo>
                    <a:pt x="47" y="42"/>
                  </a:lnTo>
                  <a:lnTo>
                    <a:pt x="23" y="30"/>
                  </a:lnTo>
                  <a:lnTo>
                    <a:pt x="23" y="36"/>
                  </a:lnTo>
                  <a:lnTo>
                    <a:pt x="18" y="42"/>
                  </a:lnTo>
                  <a:lnTo>
                    <a:pt x="12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36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59" name="Freeform 19">
              <a:extLst>
                <a:ext uri="{FF2B5EF4-FFF2-40B4-BE49-F238E27FC236}">
                  <a16:creationId xmlns:a16="http://schemas.microsoft.com/office/drawing/2014/main" id="{FA068D44-768A-4CAC-B054-1FFBE6EE4E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5" y="3842"/>
              <a:ext cx="161" cy="164"/>
            </a:xfrm>
            <a:custGeom>
              <a:avLst/>
              <a:gdLst>
                <a:gd name="T0" fmla="*/ 30 w 161"/>
                <a:gd name="T1" fmla="*/ 0 h 162"/>
                <a:gd name="T2" fmla="*/ 48 w 161"/>
                <a:gd name="T3" fmla="*/ 6 h 162"/>
                <a:gd name="T4" fmla="*/ 72 w 161"/>
                <a:gd name="T5" fmla="*/ 6 h 162"/>
                <a:gd name="T6" fmla="*/ 114 w 161"/>
                <a:gd name="T7" fmla="*/ 12 h 162"/>
                <a:gd name="T8" fmla="*/ 96 w 161"/>
                <a:gd name="T9" fmla="*/ 54 h 162"/>
                <a:gd name="T10" fmla="*/ 96 w 161"/>
                <a:gd name="T11" fmla="*/ 60 h 162"/>
                <a:gd name="T12" fmla="*/ 102 w 161"/>
                <a:gd name="T13" fmla="*/ 72 h 162"/>
                <a:gd name="T14" fmla="*/ 108 w 161"/>
                <a:gd name="T15" fmla="*/ 84 h 162"/>
                <a:gd name="T16" fmla="*/ 120 w 161"/>
                <a:gd name="T17" fmla="*/ 96 h 162"/>
                <a:gd name="T18" fmla="*/ 143 w 161"/>
                <a:gd name="T19" fmla="*/ 114 h 162"/>
                <a:gd name="T20" fmla="*/ 155 w 161"/>
                <a:gd name="T21" fmla="*/ 138 h 162"/>
                <a:gd name="T22" fmla="*/ 161 w 161"/>
                <a:gd name="T23" fmla="*/ 156 h 162"/>
                <a:gd name="T24" fmla="*/ 161 w 161"/>
                <a:gd name="T25" fmla="*/ 162 h 162"/>
                <a:gd name="T26" fmla="*/ 96 w 161"/>
                <a:gd name="T27" fmla="*/ 102 h 162"/>
                <a:gd name="T28" fmla="*/ 30 w 161"/>
                <a:gd name="T29" fmla="*/ 54 h 162"/>
                <a:gd name="T30" fmla="*/ 0 w 161"/>
                <a:gd name="T31" fmla="*/ 0 h 162"/>
                <a:gd name="T32" fmla="*/ 30 w 161"/>
                <a:gd name="T33" fmla="*/ 0 h 162"/>
                <a:gd name="T34" fmla="*/ 30 w 161"/>
                <a:gd name="T3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62">
                  <a:moveTo>
                    <a:pt x="30" y="0"/>
                  </a:moveTo>
                  <a:lnTo>
                    <a:pt x="48" y="6"/>
                  </a:lnTo>
                  <a:lnTo>
                    <a:pt x="72" y="6"/>
                  </a:lnTo>
                  <a:lnTo>
                    <a:pt x="114" y="12"/>
                  </a:lnTo>
                  <a:lnTo>
                    <a:pt x="96" y="54"/>
                  </a:lnTo>
                  <a:lnTo>
                    <a:pt x="96" y="60"/>
                  </a:lnTo>
                  <a:lnTo>
                    <a:pt x="102" y="72"/>
                  </a:lnTo>
                  <a:lnTo>
                    <a:pt x="108" y="84"/>
                  </a:lnTo>
                  <a:lnTo>
                    <a:pt x="120" y="96"/>
                  </a:lnTo>
                  <a:lnTo>
                    <a:pt x="143" y="114"/>
                  </a:lnTo>
                  <a:lnTo>
                    <a:pt x="155" y="138"/>
                  </a:lnTo>
                  <a:lnTo>
                    <a:pt x="161" y="156"/>
                  </a:lnTo>
                  <a:lnTo>
                    <a:pt x="161" y="162"/>
                  </a:lnTo>
                  <a:lnTo>
                    <a:pt x="96" y="102"/>
                  </a:lnTo>
                  <a:lnTo>
                    <a:pt x="3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60" name="Freeform 20">
              <a:extLst>
                <a:ext uri="{FF2B5EF4-FFF2-40B4-BE49-F238E27FC236}">
                  <a16:creationId xmlns:a16="http://schemas.microsoft.com/office/drawing/2014/main" id="{CAD373A9-0A8E-44E0-9F94-950CC0E3F7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" y="3854"/>
              <a:ext cx="59" cy="61"/>
            </a:xfrm>
            <a:custGeom>
              <a:avLst/>
              <a:gdLst>
                <a:gd name="T0" fmla="*/ 59 w 59"/>
                <a:gd name="T1" fmla="*/ 6 h 60"/>
                <a:gd name="T2" fmla="*/ 41 w 59"/>
                <a:gd name="T3" fmla="*/ 30 h 60"/>
                <a:gd name="T4" fmla="*/ 41 w 59"/>
                <a:gd name="T5" fmla="*/ 36 h 60"/>
                <a:gd name="T6" fmla="*/ 47 w 59"/>
                <a:gd name="T7" fmla="*/ 42 h 60"/>
                <a:gd name="T8" fmla="*/ 53 w 59"/>
                <a:gd name="T9" fmla="*/ 54 h 60"/>
                <a:gd name="T10" fmla="*/ 53 w 59"/>
                <a:gd name="T11" fmla="*/ 60 h 60"/>
                <a:gd name="T12" fmla="*/ 47 w 59"/>
                <a:gd name="T13" fmla="*/ 54 h 60"/>
                <a:gd name="T14" fmla="*/ 35 w 59"/>
                <a:gd name="T15" fmla="*/ 48 h 60"/>
                <a:gd name="T16" fmla="*/ 23 w 59"/>
                <a:gd name="T17" fmla="*/ 36 h 60"/>
                <a:gd name="T18" fmla="*/ 17 w 59"/>
                <a:gd name="T19" fmla="*/ 30 h 60"/>
                <a:gd name="T20" fmla="*/ 0 w 59"/>
                <a:gd name="T21" fmla="*/ 0 h 60"/>
                <a:gd name="T22" fmla="*/ 59 w 59"/>
                <a:gd name="T23" fmla="*/ 6 h 60"/>
                <a:gd name="T24" fmla="*/ 59 w 59"/>
                <a:gd name="T25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60">
                  <a:moveTo>
                    <a:pt x="59" y="6"/>
                  </a:moveTo>
                  <a:lnTo>
                    <a:pt x="41" y="30"/>
                  </a:lnTo>
                  <a:lnTo>
                    <a:pt x="41" y="36"/>
                  </a:lnTo>
                  <a:lnTo>
                    <a:pt x="47" y="42"/>
                  </a:lnTo>
                  <a:lnTo>
                    <a:pt x="53" y="54"/>
                  </a:lnTo>
                  <a:lnTo>
                    <a:pt x="53" y="60"/>
                  </a:lnTo>
                  <a:lnTo>
                    <a:pt x="47" y="54"/>
                  </a:lnTo>
                  <a:lnTo>
                    <a:pt x="35" y="48"/>
                  </a:lnTo>
                  <a:lnTo>
                    <a:pt x="23" y="36"/>
                  </a:lnTo>
                  <a:lnTo>
                    <a:pt x="17" y="30"/>
                  </a:lnTo>
                  <a:lnTo>
                    <a:pt x="0" y="0"/>
                  </a:lnTo>
                  <a:lnTo>
                    <a:pt x="59" y="6"/>
                  </a:lnTo>
                  <a:lnTo>
                    <a:pt x="59" y="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61" name="Freeform 21">
              <a:extLst>
                <a:ext uri="{FF2B5EF4-FFF2-40B4-BE49-F238E27FC236}">
                  <a16:creationId xmlns:a16="http://schemas.microsoft.com/office/drawing/2014/main" id="{852139EF-F804-4AEA-B9B3-722FB47DDE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5" y="3811"/>
              <a:ext cx="245" cy="207"/>
            </a:xfrm>
            <a:custGeom>
              <a:avLst/>
              <a:gdLst>
                <a:gd name="T0" fmla="*/ 233 w 245"/>
                <a:gd name="T1" fmla="*/ 36 h 204"/>
                <a:gd name="T2" fmla="*/ 245 w 245"/>
                <a:gd name="T3" fmla="*/ 42 h 204"/>
                <a:gd name="T4" fmla="*/ 209 w 245"/>
                <a:gd name="T5" fmla="*/ 84 h 204"/>
                <a:gd name="T6" fmla="*/ 143 w 245"/>
                <a:gd name="T7" fmla="*/ 132 h 204"/>
                <a:gd name="T8" fmla="*/ 167 w 245"/>
                <a:gd name="T9" fmla="*/ 156 h 204"/>
                <a:gd name="T10" fmla="*/ 179 w 245"/>
                <a:gd name="T11" fmla="*/ 204 h 204"/>
                <a:gd name="T12" fmla="*/ 77 w 245"/>
                <a:gd name="T13" fmla="*/ 132 h 204"/>
                <a:gd name="T14" fmla="*/ 47 w 245"/>
                <a:gd name="T15" fmla="*/ 84 h 204"/>
                <a:gd name="T16" fmla="*/ 89 w 245"/>
                <a:gd name="T17" fmla="*/ 66 h 204"/>
                <a:gd name="T18" fmla="*/ 59 w 245"/>
                <a:gd name="T19" fmla="*/ 36 h 204"/>
                <a:gd name="T20" fmla="*/ 0 w 245"/>
                <a:gd name="T21" fmla="*/ 12 h 204"/>
                <a:gd name="T22" fmla="*/ 0 w 245"/>
                <a:gd name="T23" fmla="*/ 0 h 204"/>
                <a:gd name="T24" fmla="*/ 6 w 245"/>
                <a:gd name="T25" fmla="*/ 0 h 204"/>
                <a:gd name="T26" fmla="*/ 12 w 245"/>
                <a:gd name="T27" fmla="*/ 0 h 204"/>
                <a:gd name="T28" fmla="*/ 47 w 245"/>
                <a:gd name="T29" fmla="*/ 6 h 204"/>
                <a:gd name="T30" fmla="*/ 77 w 245"/>
                <a:gd name="T31" fmla="*/ 6 h 204"/>
                <a:gd name="T32" fmla="*/ 83 w 245"/>
                <a:gd name="T33" fmla="*/ 6 h 204"/>
                <a:gd name="T34" fmla="*/ 89 w 245"/>
                <a:gd name="T35" fmla="*/ 6 h 204"/>
                <a:gd name="T36" fmla="*/ 101 w 245"/>
                <a:gd name="T37" fmla="*/ 12 h 204"/>
                <a:gd name="T38" fmla="*/ 125 w 245"/>
                <a:gd name="T39" fmla="*/ 12 h 204"/>
                <a:gd name="T40" fmla="*/ 143 w 245"/>
                <a:gd name="T41" fmla="*/ 18 h 204"/>
                <a:gd name="T42" fmla="*/ 149 w 245"/>
                <a:gd name="T43" fmla="*/ 18 h 204"/>
                <a:gd name="T44" fmla="*/ 149 w 245"/>
                <a:gd name="T45" fmla="*/ 18 h 204"/>
                <a:gd name="T46" fmla="*/ 203 w 245"/>
                <a:gd name="T47" fmla="*/ 24 h 204"/>
                <a:gd name="T48" fmla="*/ 233 w 245"/>
                <a:gd name="T49" fmla="*/ 36 h 204"/>
                <a:gd name="T50" fmla="*/ 233 w 245"/>
                <a:gd name="T51" fmla="*/ 3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204">
                  <a:moveTo>
                    <a:pt x="233" y="36"/>
                  </a:moveTo>
                  <a:lnTo>
                    <a:pt x="245" y="42"/>
                  </a:lnTo>
                  <a:lnTo>
                    <a:pt x="209" y="84"/>
                  </a:lnTo>
                  <a:lnTo>
                    <a:pt x="143" y="132"/>
                  </a:lnTo>
                  <a:lnTo>
                    <a:pt x="167" y="156"/>
                  </a:lnTo>
                  <a:lnTo>
                    <a:pt x="179" y="204"/>
                  </a:lnTo>
                  <a:lnTo>
                    <a:pt x="77" y="132"/>
                  </a:lnTo>
                  <a:lnTo>
                    <a:pt x="47" y="84"/>
                  </a:lnTo>
                  <a:lnTo>
                    <a:pt x="89" y="66"/>
                  </a:lnTo>
                  <a:lnTo>
                    <a:pt x="59" y="36"/>
                  </a:lnTo>
                  <a:lnTo>
                    <a:pt x="0" y="1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47" y="6"/>
                  </a:lnTo>
                  <a:lnTo>
                    <a:pt x="77" y="6"/>
                  </a:lnTo>
                  <a:lnTo>
                    <a:pt x="83" y="6"/>
                  </a:lnTo>
                  <a:lnTo>
                    <a:pt x="89" y="6"/>
                  </a:lnTo>
                  <a:lnTo>
                    <a:pt x="101" y="12"/>
                  </a:lnTo>
                  <a:lnTo>
                    <a:pt x="125" y="12"/>
                  </a:lnTo>
                  <a:lnTo>
                    <a:pt x="143" y="18"/>
                  </a:lnTo>
                  <a:lnTo>
                    <a:pt x="149" y="18"/>
                  </a:lnTo>
                  <a:lnTo>
                    <a:pt x="149" y="18"/>
                  </a:lnTo>
                  <a:lnTo>
                    <a:pt x="203" y="24"/>
                  </a:lnTo>
                  <a:lnTo>
                    <a:pt x="233" y="36"/>
                  </a:lnTo>
                  <a:lnTo>
                    <a:pt x="233" y="3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262" name="Rectangle 22">
            <a:extLst>
              <a:ext uri="{FF2B5EF4-FFF2-40B4-BE49-F238E27FC236}">
                <a16:creationId xmlns:a16="http://schemas.microsoft.com/office/drawing/2014/main" id="{E7DA6C7F-00C1-4BC2-8F4A-25762B388B15}"/>
              </a:ext>
            </a:extLst>
          </p:cNvPr>
          <p:cNvSpPr>
            <a:spLocks noGrp="1" noChangeArrowheads="1"/>
          </p:cNvSpPr>
          <p:nvPr>
            <p:ph type="ctrTitle" sz="quarter"/>
          </p:nvPr>
        </p:nvSpPr>
        <p:spPr>
          <a:xfrm>
            <a:off x="457200" y="1447800"/>
            <a:ext cx="8229600" cy="1736725"/>
          </a:xfrm>
        </p:spPr>
        <p:txBody>
          <a:bodyPr/>
          <a:lstStyle>
            <a:lvl1pPr>
              <a:defRPr sz="5400"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10263" name="Rectangle 23">
            <a:extLst>
              <a:ext uri="{FF2B5EF4-FFF2-40B4-BE49-F238E27FC236}">
                <a16:creationId xmlns:a16="http://schemas.microsoft.com/office/drawing/2014/main" id="{47664FC9-0944-4342-BD49-6E5C4EF8BA6C}"/>
              </a:ext>
            </a:extLst>
          </p:cNvPr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4290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10264" name="Rectangle 24">
            <a:extLst>
              <a:ext uri="{FF2B5EF4-FFF2-40B4-BE49-F238E27FC236}">
                <a16:creationId xmlns:a16="http://schemas.microsoft.com/office/drawing/2014/main" id="{E9039012-6D00-498A-9B8D-31F5F7C0CDA3}"/>
              </a:ext>
            </a:extLst>
          </p:cNvPr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0265" name="Rectangle 25">
            <a:extLst>
              <a:ext uri="{FF2B5EF4-FFF2-40B4-BE49-F238E27FC236}">
                <a16:creationId xmlns:a16="http://schemas.microsoft.com/office/drawing/2014/main" id="{3C46244B-2F18-47BE-B39D-283629C6BC1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C727D728-AFA8-4DE1-B61B-9AA4F2C2657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266" name="Rectangle 26">
            <a:extLst>
              <a:ext uri="{FF2B5EF4-FFF2-40B4-BE49-F238E27FC236}">
                <a16:creationId xmlns:a16="http://schemas.microsoft.com/office/drawing/2014/main" id="{431C49D6-DF78-4E9F-B4AB-5E76D4A5C2F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4484-B66B-47B7-BCA4-6AFE41D52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A5719B-CBC2-4EED-9AAA-D046B72A0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A7673-A08A-4717-9FEA-2A7E6B657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DE534-3C8E-491D-8525-BB919FB7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F199C-B439-45B6-BC0E-D4FDB8A83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A8737B-D9C5-46FB-91C4-243F09DE2E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328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C08CC5-EF3E-450B-9429-C89CDE3B9C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CFDF4-70E0-4E25-AF82-91D8F3DE2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57C73-29AC-4AB4-904D-4040D3960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9298A-E026-432A-AE79-FFA7B801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B707B-CE10-4246-8932-C09C47F4E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6FEF29-7213-4410-815E-B58A01A42B9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5872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B5A5B-9FB2-465C-A9BF-D7BF870AF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8896F-132D-40DA-8584-643D4E4FCF4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nline Image Placeholder 3">
            <a:extLst>
              <a:ext uri="{FF2B5EF4-FFF2-40B4-BE49-F238E27FC236}">
                <a16:creationId xmlns:a16="http://schemas.microsoft.com/office/drawing/2014/main" id="{940CD80F-8399-4110-96D2-F95D3986DF4E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4958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87A18A-363C-4D48-AC2D-3235B91DEA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65A8D-D813-4D26-8DD2-BD5970C0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77AAC-841C-4D5B-900F-D4ACFD16E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5F9C7834-AE3B-46D9-B934-E89D982B3CE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0878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81B4-F078-4584-8CBD-5698C9C6E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7FB2A85E-46B9-454F-926F-1034E86A2836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495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2CD5F-C148-4706-A0C3-C27B99A7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9EB11-BCFF-4F41-876C-DB4A1A6EB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72D5C-D27F-4E42-A69B-EB27538CD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4E99E679-F8AD-445B-B913-911C1BC75F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5196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FEF7-80A4-434B-BEA2-3689C7083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E3AD-09B2-442F-8C3A-CE22C82FB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8F4B7-A040-4C47-A350-C1310990F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E7C3D-A87C-45F2-B8F0-557FD678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53209-2CA0-4C68-9072-924D85CE3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17E3A3-BAA0-4EC7-84D4-BF9B932296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4571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9F00D-2277-4208-83C9-497D87880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52D53-E632-4A96-A032-0D2373C4A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7A559-97D5-4C48-9873-4CF3C87E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938E6-0CF4-47AF-A68E-ADD1966A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D348C-3EAE-4E43-AA66-BD9589789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7820BF-2AFF-4B6C-90A1-9FEC4F0E4F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187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3B7F4-CCF4-4918-9F3A-57F7F107B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0F993-052F-428D-A43D-7AA5E4FC6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802AE-A7CF-425E-9C8A-35CFE072B8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B3F8F-8D9A-4DD5-8E9F-6E6C4F74F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89512-62FD-434E-ACFA-C04D773E9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225EA9-75B5-4541-B196-8DBA79EC7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78A754-87FF-491E-9EE2-8DBF7DEABF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255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DB8C2-AAC4-4762-A15D-B55CE930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643A6-E7B3-4C8A-AB4A-B74F83B42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E813F-2879-4902-AE9C-64F20C98A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95941-8397-4F14-A78A-02E6030BB7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912FA7-A146-468D-8D6E-624044AC34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E9D53-DF89-4BE0-AF15-8C795B9BD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40220-9795-4D86-A228-E3F43EE20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F32C40-82ED-4972-96CE-07C53033B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36ADC1-B901-4686-A5F3-B963B162EC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2294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3495C-BF6D-4D8D-A8F1-37B37EAD8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B70C90-186E-41F0-99FE-B5E6A6053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34F39A-64B8-4DE2-B792-921B626EE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AA0FD4-A9E7-4D9F-84E4-7E3057F5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E559C4-C4A5-4DD0-9536-F2F81507AF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221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AA8553-1B02-4859-9E6C-F933557D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592CBD-9B33-4DF0-890B-CA4D1DBF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2D93CA-0CBE-4E63-99B7-F2365C08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52C3C6-C68C-4622-AA4A-4A205AAA6B8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9241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F094A-F38A-4065-9CF2-AD1ED2437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42339-64F9-467A-87A9-1407F57E3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2BA90-F5AB-44CE-B7F6-94A2CF75B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4B688-C044-4C29-8B62-B89D79E3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004D0-AA13-423C-9C8C-AFE9D8E21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8A0DB-86E9-47FE-BF29-1B992B9A2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B11FE9-1AB6-4333-8824-AEDF83D19E3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582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081E7-AB24-48EA-A356-C72031F85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E3C023-3FA0-4A75-BCE2-796314893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EA9513-88CA-4D67-BDB8-979B1D147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1FD45-B9B1-45AA-AC04-E32256F9F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854DB-6065-428F-9783-E54FD0F61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21177-67AE-4BEB-916D-558A2C9E7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6E614F-204C-4178-88B9-A60F029D70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850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>
                <a:gamma/>
                <a:shade val="46275"/>
                <a:invGamma/>
              </a:schemeClr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Group 2">
            <a:extLst>
              <a:ext uri="{FF2B5EF4-FFF2-40B4-BE49-F238E27FC236}">
                <a16:creationId xmlns:a16="http://schemas.microsoft.com/office/drawing/2014/main" id="{9163FE1C-CC23-4950-A1FF-932497FC201E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9219" name="Freeform 3">
              <a:extLst>
                <a:ext uri="{FF2B5EF4-FFF2-40B4-BE49-F238E27FC236}">
                  <a16:creationId xmlns:a16="http://schemas.microsoft.com/office/drawing/2014/main" id="{D1C77533-481D-49BD-AEDA-3DF1F7E6D151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3072"/>
              <a:ext cx="5760" cy="1248"/>
            </a:xfrm>
            <a:custGeom>
              <a:avLst/>
              <a:gdLst>
                <a:gd name="T0" fmla="*/ 6027 w 6027"/>
                <a:gd name="T1" fmla="*/ 2296 h 2296"/>
                <a:gd name="T2" fmla="*/ 0 w 6027"/>
                <a:gd name="T3" fmla="*/ 2296 h 2296"/>
                <a:gd name="T4" fmla="*/ 0 w 6027"/>
                <a:gd name="T5" fmla="*/ 0 h 2296"/>
                <a:gd name="T6" fmla="*/ 6027 w 6027"/>
                <a:gd name="T7" fmla="*/ 0 h 2296"/>
                <a:gd name="T8" fmla="*/ 6027 w 6027"/>
                <a:gd name="T9" fmla="*/ 2296 h 2296"/>
                <a:gd name="T10" fmla="*/ 6027 w 6027"/>
                <a:gd name="T11" fmla="*/ 2296 h 2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27" h="2296">
                  <a:moveTo>
                    <a:pt x="6027" y="2296"/>
                  </a:moveTo>
                  <a:lnTo>
                    <a:pt x="0" y="2296"/>
                  </a:lnTo>
                  <a:lnTo>
                    <a:pt x="0" y="0"/>
                  </a:lnTo>
                  <a:lnTo>
                    <a:pt x="6027" y="0"/>
                  </a:lnTo>
                  <a:lnTo>
                    <a:pt x="6027" y="2296"/>
                  </a:lnTo>
                  <a:lnTo>
                    <a:pt x="6027" y="2296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20" name="Freeform 4">
              <a:extLst>
                <a:ext uri="{FF2B5EF4-FFF2-40B4-BE49-F238E27FC236}">
                  <a16:creationId xmlns:a16="http://schemas.microsoft.com/office/drawing/2014/main" id="{E613AEBB-D481-4C53-8632-7EE03576A0A4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0"/>
              <a:ext cx="5760" cy="3072"/>
            </a:xfrm>
            <a:custGeom>
              <a:avLst/>
              <a:gdLst>
                <a:gd name="T0" fmla="*/ 6027 w 6027"/>
                <a:gd name="T1" fmla="*/ 2296 h 2296"/>
                <a:gd name="T2" fmla="*/ 0 w 6027"/>
                <a:gd name="T3" fmla="*/ 2296 h 2296"/>
                <a:gd name="T4" fmla="*/ 0 w 6027"/>
                <a:gd name="T5" fmla="*/ 0 h 2296"/>
                <a:gd name="T6" fmla="*/ 6027 w 6027"/>
                <a:gd name="T7" fmla="*/ 0 h 2296"/>
                <a:gd name="T8" fmla="*/ 6027 w 6027"/>
                <a:gd name="T9" fmla="*/ 2296 h 2296"/>
                <a:gd name="T10" fmla="*/ 6027 w 6027"/>
                <a:gd name="T11" fmla="*/ 2296 h 2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27" h="2296">
                  <a:moveTo>
                    <a:pt x="6027" y="2296"/>
                  </a:moveTo>
                  <a:lnTo>
                    <a:pt x="0" y="2296"/>
                  </a:lnTo>
                  <a:lnTo>
                    <a:pt x="0" y="0"/>
                  </a:lnTo>
                  <a:lnTo>
                    <a:pt x="6027" y="0"/>
                  </a:lnTo>
                  <a:lnTo>
                    <a:pt x="6027" y="2296"/>
                  </a:lnTo>
                  <a:lnTo>
                    <a:pt x="6027" y="2296"/>
                  </a:lnTo>
                  <a:close/>
                </a:path>
              </a:pathLst>
            </a:custGeom>
            <a:gradFill rotWithShape="0">
              <a:gsLst>
                <a:gs pos="0">
                  <a:schemeClr val="bg1">
                    <a:gamma/>
                    <a:shade val="46275"/>
                    <a:invGamma/>
                  </a:schemeClr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221" name="Freeform 5">
            <a:extLst>
              <a:ext uri="{FF2B5EF4-FFF2-40B4-BE49-F238E27FC236}">
                <a16:creationId xmlns:a16="http://schemas.microsoft.com/office/drawing/2014/main" id="{29864BF4-62B6-435C-ACA1-21626DF063DC}"/>
              </a:ext>
            </a:extLst>
          </p:cNvPr>
          <p:cNvSpPr>
            <a:spLocks/>
          </p:cNvSpPr>
          <p:nvPr/>
        </p:nvSpPr>
        <p:spPr bwMode="hidden">
          <a:xfrm>
            <a:off x="6248400" y="6262688"/>
            <a:ext cx="2895600" cy="609600"/>
          </a:xfrm>
          <a:custGeom>
            <a:avLst/>
            <a:gdLst>
              <a:gd name="T0" fmla="*/ 5748 w 5748"/>
              <a:gd name="T1" fmla="*/ 246 h 246"/>
              <a:gd name="T2" fmla="*/ 0 w 5748"/>
              <a:gd name="T3" fmla="*/ 246 h 246"/>
              <a:gd name="T4" fmla="*/ 0 w 5748"/>
              <a:gd name="T5" fmla="*/ 0 h 246"/>
              <a:gd name="T6" fmla="*/ 5748 w 5748"/>
              <a:gd name="T7" fmla="*/ 0 h 246"/>
              <a:gd name="T8" fmla="*/ 5748 w 5748"/>
              <a:gd name="T9" fmla="*/ 246 h 246"/>
              <a:gd name="T10" fmla="*/ 5748 w 5748"/>
              <a:gd name="T11" fmla="*/ 24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748" h="246">
                <a:moveTo>
                  <a:pt x="5748" y="246"/>
                </a:moveTo>
                <a:lnTo>
                  <a:pt x="0" y="246"/>
                </a:lnTo>
                <a:lnTo>
                  <a:pt x="0" y="0"/>
                </a:lnTo>
                <a:lnTo>
                  <a:pt x="5748" y="0"/>
                </a:lnTo>
                <a:lnTo>
                  <a:pt x="5748" y="246"/>
                </a:lnTo>
                <a:lnTo>
                  <a:pt x="5748" y="246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9222" name="Group 6">
            <a:extLst>
              <a:ext uri="{FF2B5EF4-FFF2-40B4-BE49-F238E27FC236}">
                <a16:creationId xmlns:a16="http://schemas.microsoft.com/office/drawing/2014/main" id="{006EAC42-DB38-4594-A76A-53632AB6C38B}"/>
              </a:ext>
            </a:extLst>
          </p:cNvPr>
          <p:cNvGrpSpPr>
            <a:grpSpLocks/>
          </p:cNvGrpSpPr>
          <p:nvPr/>
        </p:nvGrpSpPr>
        <p:grpSpPr bwMode="auto">
          <a:xfrm>
            <a:off x="0" y="6019800"/>
            <a:ext cx="7848600" cy="857250"/>
            <a:chOff x="0" y="3792"/>
            <a:chExt cx="4944" cy="540"/>
          </a:xfrm>
        </p:grpSpPr>
        <p:sp>
          <p:nvSpPr>
            <p:cNvPr id="9223" name="Freeform 7">
              <a:extLst>
                <a:ext uri="{FF2B5EF4-FFF2-40B4-BE49-F238E27FC236}">
                  <a16:creationId xmlns:a16="http://schemas.microsoft.com/office/drawing/2014/main" id="{4EB5BD4A-68C3-455E-84A8-D8802A043E90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488" y="3792"/>
              <a:ext cx="3240" cy="536"/>
            </a:xfrm>
            <a:custGeom>
              <a:avLst/>
              <a:gdLst>
                <a:gd name="T0" fmla="*/ 3132 w 3240"/>
                <a:gd name="T1" fmla="*/ 469 h 536"/>
                <a:gd name="T2" fmla="*/ 2995 w 3240"/>
                <a:gd name="T3" fmla="*/ 395 h 536"/>
                <a:gd name="T4" fmla="*/ 2911 w 3240"/>
                <a:gd name="T5" fmla="*/ 375 h 536"/>
                <a:gd name="T6" fmla="*/ 2678 w 3240"/>
                <a:gd name="T7" fmla="*/ 228 h 536"/>
                <a:gd name="T8" fmla="*/ 2553 w 3240"/>
                <a:gd name="T9" fmla="*/ 74 h 536"/>
                <a:gd name="T10" fmla="*/ 2457 w 3240"/>
                <a:gd name="T11" fmla="*/ 7 h 536"/>
                <a:gd name="T12" fmla="*/ 2403 w 3240"/>
                <a:gd name="T13" fmla="*/ 47 h 536"/>
                <a:gd name="T14" fmla="*/ 2289 w 3240"/>
                <a:gd name="T15" fmla="*/ 74 h 536"/>
                <a:gd name="T16" fmla="*/ 2134 w 3240"/>
                <a:gd name="T17" fmla="*/ 74 h 536"/>
                <a:gd name="T18" fmla="*/ 2044 w 3240"/>
                <a:gd name="T19" fmla="*/ 128 h 536"/>
                <a:gd name="T20" fmla="*/ 1775 w 3240"/>
                <a:gd name="T21" fmla="*/ 222 h 536"/>
                <a:gd name="T22" fmla="*/ 1602 w 3240"/>
                <a:gd name="T23" fmla="*/ 181 h 536"/>
                <a:gd name="T24" fmla="*/ 1560 w 3240"/>
                <a:gd name="T25" fmla="*/ 101 h 536"/>
                <a:gd name="T26" fmla="*/ 1542 w 3240"/>
                <a:gd name="T27" fmla="*/ 87 h 536"/>
                <a:gd name="T28" fmla="*/ 1446 w 3240"/>
                <a:gd name="T29" fmla="*/ 60 h 536"/>
                <a:gd name="T30" fmla="*/ 1375 w 3240"/>
                <a:gd name="T31" fmla="*/ 74 h 536"/>
                <a:gd name="T32" fmla="*/ 1309 w 3240"/>
                <a:gd name="T33" fmla="*/ 87 h 536"/>
                <a:gd name="T34" fmla="*/ 1243 w 3240"/>
                <a:gd name="T35" fmla="*/ 13 h 536"/>
                <a:gd name="T36" fmla="*/ 1225 w 3240"/>
                <a:gd name="T37" fmla="*/ 0 h 536"/>
                <a:gd name="T38" fmla="*/ 1189 w 3240"/>
                <a:gd name="T39" fmla="*/ 0 h 536"/>
                <a:gd name="T40" fmla="*/ 1106 w 3240"/>
                <a:gd name="T41" fmla="*/ 34 h 536"/>
                <a:gd name="T42" fmla="*/ 1106 w 3240"/>
                <a:gd name="T43" fmla="*/ 34 h 536"/>
                <a:gd name="T44" fmla="*/ 1094 w 3240"/>
                <a:gd name="T45" fmla="*/ 40 h 536"/>
                <a:gd name="T46" fmla="*/ 1070 w 3240"/>
                <a:gd name="T47" fmla="*/ 54 h 536"/>
                <a:gd name="T48" fmla="*/ 1034 w 3240"/>
                <a:gd name="T49" fmla="*/ 74 h 536"/>
                <a:gd name="T50" fmla="*/ 1004 w 3240"/>
                <a:gd name="T51" fmla="*/ 74 h 536"/>
                <a:gd name="T52" fmla="*/ 986 w 3240"/>
                <a:gd name="T53" fmla="*/ 74 h 536"/>
                <a:gd name="T54" fmla="*/ 956 w 3240"/>
                <a:gd name="T55" fmla="*/ 81 h 536"/>
                <a:gd name="T56" fmla="*/ 920 w 3240"/>
                <a:gd name="T57" fmla="*/ 94 h 536"/>
                <a:gd name="T58" fmla="*/ 884 w 3240"/>
                <a:gd name="T59" fmla="*/ 107 h 536"/>
                <a:gd name="T60" fmla="*/ 843 w 3240"/>
                <a:gd name="T61" fmla="*/ 128 h 536"/>
                <a:gd name="T62" fmla="*/ 813 w 3240"/>
                <a:gd name="T63" fmla="*/ 141 h 536"/>
                <a:gd name="T64" fmla="*/ 789 w 3240"/>
                <a:gd name="T65" fmla="*/ 148 h 536"/>
                <a:gd name="T66" fmla="*/ 783 w 3240"/>
                <a:gd name="T67" fmla="*/ 154 h 536"/>
                <a:gd name="T68" fmla="*/ 556 w 3240"/>
                <a:gd name="T69" fmla="*/ 228 h 536"/>
                <a:gd name="T70" fmla="*/ 394 w 3240"/>
                <a:gd name="T71" fmla="*/ 294 h 536"/>
                <a:gd name="T72" fmla="*/ 107 w 3240"/>
                <a:gd name="T73" fmla="*/ 462 h 536"/>
                <a:gd name="T74" fmla="*/ 0 w 3240"/>
                <a:gd name="T75" fmla="*/ 536 h 536"/>
                <a:gd name="T76" fmla="*/ 3240 w 3240"/>
                <a:gd name="T77" fmla="*/ 536 h 536"/>
                <a:gd name="T78" fmla="*/ 3132 w 3240"/>
                <a:gd name="T79" fmla="*/ 469 h 536"/>
                <a:gd name="T80" fmla="*/ 3132 w 3240"/>
                <a:gd name="T81" fmla="*/ 469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40" h="536">
                  <a:moveTo>
                    <a:pt x="3132" y="469"/>
                  </a:moveTo>
                  <a:lnTo>
                    <a:pt x="2995" y="395"/>
                  </a:lnTo>
                  <a:lnTo>
                    <a:pt x="2911" y="375"/>
                  </a:lnTo>
                  <a:lnTo>
                    <a:pt x="2678" y="228"/>
                  </a:lnTo>
                  <a:lnTo>
                    <a:pt x="2553" y="74"/>
                  </a:lnTo>
                  <a:lnTo>
                    <a:pt x="2457" y="7"/>
                  </a:lnTo>
                  <a:lnTo>
                    <a:pt x="2403" y="47"/>
                  </a:lnTo>
                  <a:lnTo>
                    <a:pt x="2289" y="74"/>
                  </a:lnTo>
                  <a:lnTo>
                    <a:pt x="2134" y="74"/>
                  </a:lnTo>
                  <a:lnTo>
                    <a:pt x="2044" y="128"/>
                  </a:lnTo>
                  <a:lnTo>
                    <a:pt x="1775" y="222"/>
                  </a:lnTo>
                  <a:lnTo>
                    <a:pt x="1602" y="181"/>
                  </a:lnTo>
                  <a:lnTo>
                    <a:pt x="1560" y="101"/>
                  </a:lnTo>
                  <a:lnTo>
                    <a:pt x="1542" y="87"/>
                  </a:lnTo>
                  <a:lnTo>
                    <a:pt x="1446" y="60"/>
                  </a:lnTo>
                  <a:lnTo>
                    <a:pt x="1375" y="74"/>
                  </a:lnTo>
                  <a:lnTo>
                    <a:pt x="1309" y="87"/>
                  </a:lnTo>
                  <a:lnTo>
                    <a:pt x="1243" y="13"/>
                  </a:lnTo>
                  <a:lnTo>
                    <a:pt x="1225" y="0"/>
                  </a:lnTo>
                  <a:lnTo>
                    <a:pt x="1189" y="0"/>
                  </a:lnTo>
                  <a:lnTo>
                    <a:pt x="1106" y="34"/>
                  </a:lnTo>
                  <a:lnTo>
                    <a:pt x="1106" y="34"/>
                  </a:lnTo>
                  <a:lnTo>
                    <a:pt x="1094" y="40"/>
                  </a:lnTo>
                  <a:lnTo>
                    <a:pt x="1070" y="54"/>
                  </a:lnTo>
                  <a:lnTo>
                    <a:pt x="1034" y="74"/>
                  </a:lnTo>
                  <a:lnTo>
                    <a:pt x="1004" y="74"/>
                  </a:lnTo>
                  <a:lnTo>
                    <a:pt x="986" y="74"/>
                  </a:lnTo>
                  <a:lnTo>
                    <a:pt x="956" y="81"/>
                  </a:lnTo>
                  <a:lnTo>
                    <a:pt x="920" y="94"/>
                  </a:lnTo>
                  <a:lnTo>
                    <a:pt x="884" y="107"/>
                  </a:lnTo>
                  <a:lnTo>
                    <a:pt x="843" y="128"/>
                  </a:lnTo>
                  <a:lnTo>
                    <a:pt x="813" y="141"/>
                  </a:lnTo>
                  <a:lnTo>
                    <a:pt x="789" y="148"/>
                  </a:lnTo>
                  <a:lnTo>
                    <a:pt x="783" y="154"/>
                  </a:lnTo>
                  <a:lnTo>
                    <a:pt x="556" y="228"/>
                  </a:lnTo>
                  <a:lnTo>
                    <a:pt x="394" y="294"/>
                  </a:lnTo>
                  <a:lnTo>
                    <a:pt x="107" y="462"/>
                  </a:lnTo>
                  <a:lnTo>
                    <a:pt x="0" y="536"/>
                  </a:lnTo>
                  <a:lnTo>
                    <a:pt x="3240" y="536"/>
                  </a:lnTo>
                  <a:lnTo>
                    <a:pt x="3132" y="469"/>
                  </a:lnTo>
                  <a:lnTo>
                    <a:pt x="3132" y="469"/>
                  </a:lnTo>
                  <a:close/>
                </a:path>
              </a:pathLst>
            </a:custGeom>
            <a:gradFill rotWithShape="0">
              <a:gsLst>
                <a:gs pos="0">
                  <a:schemeClr val="bg2">
                    <a:gamma/>
                    <a:tint val="66667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224" name="Group 8">
              <a:extLst>
                <a:ext uri="{FF2B5EF4-FFF2-40B4-BE49-F238E27FC236}">
                  <a16:creationId xmlns:a16="http://schemas.microsoft.com/office/drawing/2014/main" id="{D00951C5-8F50-4780-9933-443A8900D8A6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2486" y="3792"/>
              <a:ext cx="2458" cy="540"/>
              <a:chOff x="2486" y="3792"/>
              <a:chExt cx="2458" cy="540"/>
            </a:xfrm>
          </p:grpSpPr>
          <p:sp>
            <p:nvSpPr>
              <p:cNvPr id="9225" name="Freeform 9">
                <a:extLst>
                  <a:ext uri="{FF2B5EF4-FFF2-40B4-BE49-F238E27FC236}">
                    <a16:creationId xmlns:a16="http://schemas.microsoft.com/office/drawing/2014/main" id="{52722488-DD54-43B1-A8F1-5E1E330F59D0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948" y="3799"/>
                <a:ext cx="996" cy="533"/>
              </a:xfrm>
              <a:custGeom>
                <a:avLst/>
                <a:gdLst>
                  <a:gd name="T0" fmla="*/ 636 w 996"/>
                  <a:gd name="T1" fmla="*/ 373 h 533"/>
                  <a:gd name="T2" fmla="*/ 495 w 996"/>
                  <a:gd name="T3" fmla="*/ 370 h 533"/>
                  <a:gd name="T4" fmla="*/ 280 w 996"/>
                  <a:gd name="T5" fmla="*/ 249 h 533"/>
                  <a:gd name="T6" fmla="*/ 127 w 996"/>
                  <a:gd name="T7" fmla="*/ 66 h 533"/>
                  <a:gd name="T8" fmla="*/ 0 w 996"/>
                  <a:gd name="T9" fmla="*/ 0 h 533"/>
                  <a:gd name="T10" fmla="*/ 22 w 996"/>
                  <a:gd name="T11" fmla="*/ 26 h 533"/>
                  <a:gd name="T12" fmla="*/ 0 w 996"/>
                  <a:gd name="T13" fmla="*/ 65 h 533"/>
                  <a:gd name="T14" fmla="*/ 30 w 996"/>
                  <a:gd name="T15" fmla="*/ 119 h 533"/>
                  <a:gd name="T16" fmla="*/ 75 w 996"/>
                  <a:gd name="T17" fmla="*/ 243 h 533"/>
                  <a:gd name="T18" fmla="*/ 45 w 996"/>
                  <a:gd name="T19" fmla="*/ 422 h 533"/>
                  <a:gd name="T20" fmla="*/ 200 w 996"/>
                  <a:gd name="T21" fmla="*/ 329 h 533"/>
                  <a:gd name="T22" fmla="*/ 612 w 996"/>
                  <a:gd name="T23" fmla="*/ 533 h 533"/>
                  <a:gd name="T24" fmla="*/ 996 w 996"/>
                  <a:gd name="T25" fmla="*/ 529 h 533"/>
                  <a:gd name="T26" fmla="*/ 828 w 996"/>
                  <a:gd name="T27" fmla="*/ 473 h 533"/>
                  <a:gd name="T28" fmla="*/ 636 w 996"/>
                  <a:gd name="T29" fmla="*/ 373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96" h="533">
                    <a:moveTo>
                      <a:pt x="636" y="373"/>
                    </a:moveTo>
                    <a:lnTo>
                      <a:pt x="495" y="370"/>
                    </a:lnTo>
                    <a:lnTo>
                      <a:pt x="280" y="249"/>
                    </a:lnTo>
                    <a:lnTo>
                      <a:pt x="127" y="66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0" y="65"/>
                    </a:lnTo>
                    <a:lnTo>
                      <a:pt x="30" y="119"/>
                    </a:lnTo>
                    <a:lnTo>
                      <a:pt x="75" y="243"/>
                    </a:lnTo>
                    <a:lnTo>
                      <a:pt x="45" y="422"/>
                    </a:lnTo>
                    <a:lnTo>
                      <a:pt x="200" y="329"/>
                    </a:lnTo>
                    <a:lnTo>
                      <a:pt x="612" y="533"/>
                    </a:lnTo>
                    <a:lnTo>
                      <a:pt x="996" y="529"/>
                    </a:lnTo>
                    <a:lnTo>
                      <a:pt x="828" y="473"/>
                    </a:lnTo>
                    <a:lnTo>
                      <a:pt x="636" y="373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26" name="Freeform 10">
                <a:extLst>
                  <a:ext uri="{FF2B5EF4-FFF2-40B4-BE49-F238E27FC236}">
                    <a16:creationId xmlns:a16="http://schemas.microsoft.com/office/drawing/2014/main" id="{F611D286-6932-4946-9A90-3733508366F1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2677" y="3792"/>
                <a:ext cx="186" cy="395"/>
              </a:xfrm>
              <a:custGeom>
                <a:avLst/>
                <a:gdLst>
                  <a:gd name="T0" fmla="*/ 36 w 186"/>
                  <a:gd name="T1" fmla="*/ 0 h 353"/>
                  <a:gd name="T2" fmla="*/ 54 w 186"/>
                  <a:gd name="T3" fmla="*/ 18 h 353"/>
                  <a:gd name="T4" fmla="*/ 24 w 186"/>
                  <a:gd name="T5" fmla="*/ 30 h 353"/>
                  <a:gd name="T6" fmla="*/ 18 w 186"/>
                  <a:gd name="T7" fmla="*/ 66 h 353"/>
                  <a:gd name="T8" fmla="*/ 42 w 186"/>
                  <a:gd name="T9" fmla="*/ 114 h 353"/>
                  <a:gd name="T10" fmla="*/ 48 w 186"/>
                  <a:gd name="T11" fmla="*/ 162 h 353"/>
                  <a:gd name="T12" fmla="*/ 0 w 186"/>
                  <a:gd name="T13" fmla="*/ 353 h 353"/>
                  <a:gd name="T14" fmla="*/ 54 w 186"/>
                  <a:gd name="T15" fmla="*/ 233 h 353"/>
                  <a:gd name="T16" fmla="*/ 84 w 186"/>
                  <a:gd name="T17" fmla="*/ 216 h 353"/>
                  <a:gd name="T18" fmla="*/ 126 w 186"/>
                  <a:gd name="T19" fmla="*/ 126 h 353"/>
                  <a:gd name="T20" fmla="*/ 144 w 186"/>
                  <a:gd name="T21" fmla="*/ 120 h 353"/>
                  <a:gd name="T22" fmla="*/ 144 w 186"/>
                  <a:gd name="T23" fmla="*/ 90 h 353"/>
                  <a:gd name="T24" fmla="*/ 186 w 186"/>
                  <a:gd name="T25" fmla="*/ 66 h 353"/>
                  <a:gd name="T26" fmla="*/ 162 w 186"/>
                  <a:gd name="T27" fmla="*/ 60 h 353"/>
                  <a:gd name="T28" fmla="*/ 36 w 186"/>
                  <a:gd name="T29" fmla="*/ 0 h 353"/>
                  <a:gd name="T30" fmla="*/ 36 w 186"/>
                  <a:gd name="T3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6" h="353">
                    <a:moveTo>
                      <a:pt x="36" y="0"/>
                    </a:moveTo>
                    <a:lnTo>
                      <a:pt x="54" y="18"/>
                    </a:lnTo>
                    <a:lnTo>
                      <a:pt x="24" y="30"/>
                    </a:lnTo>
                    <a:lnTo>
                      <a:pt x="18" y="66"/>
                    </a:lnTo>
                    <a:lnTo>
                      <a:pt x="42" y="114"/>
                    </a:lnTo>
                    <a:lnTo>
                      <a:pt x="48" y="162"/>
                    </a:lnTo>
                    <a:lnTo>
                      <a:pt x="0" y="353"/>
                    </a:lnTo>
                    <a:lnTo>
                      <a:pt x="54" y="233"/>
                    </a:lnTo>
                    <a:lnTo>
                      <a:pt x="84" y="216"/>
                    </a:lnTo>
                    <a:lnTo>
                      <a:pt x="126" y="126"/>
                    </a:lnTo>
                    <a:lnTo>
                      <a:pt x="144" y="120"/>
                    </a:lnTo>
                    <a:lnTo>
                      <a:pt x="144" y="90"/>
                    </a:lnTo>
                    <a:lnTo>
                      <a:pt x="186" y="66"/>
                    </a:lnTo>
                    <a:lnTo>
                      <a:pt x="162" y="60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27" name="Freeform 11">
                <a:extLst>
                  <a:ext uri="{FF2B5EF4-FFF2-40B4-BE49-F238E27FC236}">
                    <a16:creationId xmlns:a16="http://schemas.microsoft.com/office/drawing/2014/main" id="{56CFE720-5B85-4E84-9685-78814A09DFC4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030" y="3893"/>
                <a:ext cx="378" cy="271"/>
              </a:xfrm>
              <a:custGeom>
                <a:avLst/>
                <a:gdLst>
                  <a:gd name="T0" fmla="*/ 18 w 378"/>
                  <a:gd name="T1" fmla="*/ 0 h 271"/>
                  <a:gd name="T2" fmla="*/ 12 w 378"/>
                  <a:gd name="T3" fmla="*/ 13 h 271"/>
                  <a:gd name="T4" fmla="*/ 0 w 378"/>
                  <a:gd name="T5" fmla="*/ 40 h 271"/>
                  <a:gd name="T6" fmla="*/ 60 w 378"/>
                  <a:gd name="T7" fmla="*/ 121 h 271"/>
                  <a:gd name="T8" fmla="*/ 310 w 378"/>
                  <a:gd name="T9" fmla="*/ 271 h 271"/>
                  <a:gd name="T10" fmla="*/ 290 w 378"/>
                  <a:gd name="T11" fmla="*/ 139 h 271"/>
                  <a:gd name="T12" fmla="*/ 378 w 378"/>
                  <a:gd name="T13" fmla="*/ 76 h 271"/>
                  <a:gd name="T14" fmla="*/ 251 w 378"/>
                  <a:gd name="T15" fmla="*/ 94 h 271"/>
                  <a:gd name="T16" fmla="*/ 90 w 378"/>
                  <a:gd name="T17" fmla="*/ 54 h 271"/>
                  <a:gd name="T18" fmla="*/ 18 w 378"/>
                  <a:gd name="T19" fmla="*/ 0 h 271"/>
                  <a:gd name="T20" fmla="*/ 18 w 378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8" h="271">
                    <a:moveTo>
                      <a:pt x="18" y="0"/>
                    </a:moveTo>
                    <a:lnTo>
                      <a:pt x="12" y="13"/>
                    </a:lnTo>
                    <a:lnTo>
                      <a:pt x="0" y="40"/>
                    </a:lnTo>
                    <a:lnTo>
                      <a:pt x="60" y="121"/>
                    </a:lnTo>
                    <a:lnTo>
                      <a:pt x="310" y="271"/>
                    </a:lnTo>
                    <a:lnTo>
                      <a:pt x="290" y="139"/>
                    </a:lnTo>
                    <a:lnTo>
                      <a:pt x="378" y="76"/>
                    </a:lnTo>
                    <a:lnTo>
                      <a:pt x="251" y="94"/>
                    </a:lnTo>
                    <a:lnTo>
                      <a:pt x="90" y="54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28" name="Freeform 12">
                <a:extLst>
                  <a:ext uri="{FF2B5EF4-FFF2-40B4-BE49-F238E27FC236}">
                    <a16:creationId xmlns:a16="http://schemas.microsoft.com/office/drawing/2014/main" id="{DE09F2C5-CB91-4821-8013-0A8F717A652E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3628" y="3866"/>
                <a:ext cx="155" cy="74"/>
              </a:xfrm>
              <a:custGeom>
                <a:avLst/>
                <a:gdLst>
                  <a:gd name="T0" fmla="*/ 114 w 155"/>
                  <a:gd name="T1" fmla="*/ 0 h 66"/>
                  <a:gd name="T2" fmla="*/ 0 w 155"/>
                  <a:gd name="T3" fmla="*/ 0 h 66"/>
                  <a:gd name="T4" fmla="*/ 0 w 155"/>
                  <a:gd name="T5" fmla="*/ 0 h 66"/>
                  <a:gd name="T6" fmla="*/ 6 w 155"/>
                  <a:gd name="T7" fmla="*/ 6 h 66"/>
                  <a:gd name="T8" fmla="*/ 6 w 155"/>
                  <a:gd name="T9" fmla="*/ 18 h 66"/>
                  <a:gd name="T10" fmla="*/ 0 w 155"/>
                  <a:gd name="T11" fmla="*/ 24 h 66"/>
                  <a:gd name="T12" fmla="*/ 78 w 155"/>
                  <a:gd name="T13" fmla="*/ 60 h 66"/>
                  <a:gd name="T14" fmla="*/ 96 w 155"/>
                  <a:gd name="T15" fmla="*/ 42 h 66"/>
                  <a:gd name="T16" fmla="*/ 155 w 155"/>
                  <a:gd name="T17" fmla="*/ 66 h 66"/>
                  <a:gd name="T18" fmla="*/ 126 w 155"/>
                  <a:gd name="T19" fmla="*/ 24 h 66"/>
                  <a:gd name="T20" fmla="*/ 149 w 155"/>
                  <a:gd name="T21" fmla="*/ 0 h 66"/>
                  <a:gd name="T22" fmla="*/ 114 w 155"/>
                  <a:gd name="T23" fmla="*/ 0 h 66"/>
                  <a:gd name="T24" fmla="*/ 114 w 155"/>
                  <a:gd name="T2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" h="66">
                    <a:moveTo>
                      <a:pt x="114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6"/>
                    </a:lnTo>
                    <a:lnTo>
                      <a:pt x="6" y="18"/>
                    </a:lnTo>
                    <a:lnTo>
                      <a:pt x="0" y="24"/>
                    </a:lnTo>
                    <a:lnTo>
                      <a:pt x="78" y="60"/>
                    </a:lnTo>
                    <a:lnTo>
                      <a:pt x="96" y="42"/>
                    </a:lnTo>
                    <a:lnTo>
                      <a:pt x="155" y="66"/>
                    </a:lnTo>
                    <a:lnTo>
                      <a:pt x="126" y="24"/>
                    </a:lnTo>
                    <a:lnTo>
                      <a:pt x="149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29" name="Freeform 13">
                <a:extLst>
                  <a:ext uri="{FF2B5EF4-FFF2-40B4-BE49-F238E27FC236}">
                    <a16:creationId xmlns:a16="http://schemas.microsoft.com/office/drawing/2014/main" id="{3649FE77-2A80-44B6-A425-E9FD724B39E1}"/>
                  </a:ext>
                </a:extLst>
              </p:cNvPr>
              <p:cNvSpPr>
                <a:spLocks/>
              </p:cNvSpPr>
              <p:nvPr userDrawn="1"/>
            </p:nvSpPr>
            <p:spPr bwMode="ltGray">
              <a:xfrm>
                <a:off x="2486" y="3859"/>
                <a:ext cx="42" cy="81"/>
              </a:xfrm>
              <a:custGeom>
                <a:avLst/>
                <a:gdLst>
                  <a:gd name="T0" fmla="*/ 6 w 42"/>
                  <a:gd name="T1" fmla="*/ 36 h 72"/>
                  <a:gd name="T2" fmla="*/ 0 w 42"/>
                  <a:gd name="T3" fmla="*/ 18 h 72"/>
                  <a:gd name="T4" fmla="*/ 12 w 42"/>
                  <a:gd name="T5" fmla="*/ 6 h 72"/>
                  <a:gd name="T6" fmla="*/ 0 w 42"/>
                  <a:gd name="T7" fmla="*/ 6 h 72"/>
                  <a:gd name="T8" fmla="*/ 12 w 42"/>
                  <a:gd name="T9" fmla="*/ 6 h 72"/>
                  <a:gd name="T10" fmla="*/ 24 w 42"/>
                  <a:gd name="T11" fmla="*/ 6 h 72"/>
                  <a:gd name="T12" fmla="*/ 36 w 42"/>
                  <a:gd name="T13" fmla="*/ 6 h 72"/>
                  <a:gd name="T14" fmla="*/ 42 w 42"/>
                  <a:gd name="T15" fmla="*/ 0 h 72"/>
                  <a:gd name="T16" fmla="*/ 30 w 42"/>
                  <a:gd name="T17" fmla="*/ 18 h 72"/>
                  <a:gd name="T18" fmla="*/ 42 w 42"/>
                  <a:gd name="T19" fmla="*/ 48 h 72"/>
                  <a:gd name="T20" fmla="*/ 12 w 42"/>
                  <a:gd name="T21" fmla="*/ 72 h 72"/>
                  <a:gd name="T22" fmla="*/ 6 w 42"/>
                  <a:gd name="T23" fmla="*/ 36 h 72"/>
                  <a:gd name="T24" fmla="*/ 6 w 42"/>
                  <a:gd name="T25" fmla="*/ 3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72">
                    <a:moveTo>
                      <a:pt x="6" y="36"/>
                    </a:moveTo>
                    <a:lnTo>
                      <a:pt x="0" y="18"/>
                    </a:lnTo>
                    <a:lnTo>
                      <a:pt x="12" y="6"/>
                    </a:lnTo>
                    <a:lnTo>
                      <a:pt x="0" y="6"/>
                    </a:lnTo>
                    <a:lnTo>
                      <a:pt x="12" y="6"/>
                    </a:lnTo>
                    <a:lnTo>
                      <a:pt x="24" y="6"/>
                    </a:lnTo>
                    <a:lnTo>
                      <a:pt x="36" y="6"/>
                    </a:lnTo>
                    <a:lnTo>
                      <a:pt x="42" y="0"/>
                    </a:lnTo>
                    <a:lnTo>
                      <a:pt x="30" y="18"/>
                    </a:lnTo>
                    <a:lnTo>
                      <a:pt x="42" y="48"/>
                    </a:lnTo>
                    <a:lnTo>
                      <a:pt x="12" y="72"/>
                    </a:lnTo>
                    <a:lnTo>
                      <a:pt x="6" y="36"/>
                    </a:lnTo>
                    <a:lnTo>
                      <a:pt x="6" y="36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9230" name="Freeform 14">
              <a:extLst>
                <a:ext uri="{FF2B5EF4-FFF2-40B4-BE49-F238E27FC236}">
                  <a16:creationId xmlns:a16="http://schemas.microsoft.com/office/drawing/2014/main" id="{F60E1E3C-F88E-4CA9-AFE5-AE57A4414CDD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0" y="3792"/>
              <a:ext cx="3976" cy="535"/>
            </a:xfrm>
            <a:custGeom>
              <a:avLst/>
              <a:gdLst>
                <a:gd name="T0" fmla="*/ 3976 w 3976"/>
                <a:gd name="T1" fmla="*/ 527 h 527"/>
                <a:gd name="T2" fmla="*/ 3970 w 3976"/>
                <a:gd name="T3" fmla="*/ 527 h 527"/>
                <a:gd name="T4" fmla="*/ 3844 w 3976"/>
                <a:gd name="T5" fmla="*/ 509 h 527"/>
                <a:gd name="T6" fmla="*/ 2487 w 3976"/>
                <a:gd name="T7" fmla="*/ 305 h 527"/>
                <a:gd name="T8" fmla="*/ 2039 w 3976"/>
                <a:gd name="T9" fmla="*/ 36 h 527"/>
                <a:gd name="T10" fmla="*/ 1907 w 3976"/>
                <a:gd name="T11" fmla="*/ 24 h 527"/>
                <a:gd name="T12" fmla="*/ 1883 w 3976"/>
                <a:gd name="T13" fmla="*/ 54 h 527"/>
                <a:gd name="T14" fmla="*/ 1859 w 3976"/>
                <a:gd name="T15" fmla="*/ 54 h 527"/>
                <a:gd name="T16" fmla="*/ 1830 w 3976"/>
                <a:gd name="T17" fmla="*/ 30 h 527"/>
                <a:gd name="T18" fmla="*/ 1704 w 3976"/>
                <a:gd name="T19" fmla="*/ 102 h 527"/>
                <a:gd name="T20" fmla="*/ 1608 w 3976"/>
                <a:gd name="T21" fmla="*/ 126 h 527"/>
                <a:gd name="T22" fmla="*/ 1561 w 3976"/>
                <a:gd name="T23" fmla="*/ 132 h 527"/>
                <a:gd name="T24" fmla="*/ 1495 w 3976"/>
                <a:gd name="T25" fmla="*/ 102 h 527"/>
                <a:gd name="T26" fmla="*/ 1357 w 3976"/>
                <a:gd name="T27" fmla="*/ 126 h 527"/>
                <a:gd name="T28" fmla="*/ 1285 w 3976"/>
                <a:gd name="T29" fmla="*/ 24 h 527"/>
                <a:gd name="T30" fmla="*/ 1280 w 3976"/>
                <a:gd name="T31" fmla="*/ 18 h 527"/>
                <a:gd name="T32" fmla="*/ 1262 w 3976"/>
                <a:gd name="T33" fmla="*/ 12 h 527"/>
                <a:gd name="T34" fmla="*/ 1238 w 3976"/>
                <a:gd name="T35" fmla="*/ 6 h 527"/>
                <a:gd name="T36" fmla="*/ 1220 w 3976"/>
                <a:gd name="T37" fmla="*/ 0 h 527"/>
                <a:gd name="T38" fmla="*/ 1196 w 3976"/>
                <a:gd name="T39" fmla="*/ 0 h 527"/>
                <a:gd name="T40" fmla="*/ 1166 w 3976"/>
                <a:gd name="T41" fmla="*/ 0 h 527"/>
                <a:gd name="T42" fmla="*/ 1142 w 3976"/>
                <a:gd name="T43" fmla="*/ 0 h 527"/>
                <a:gd name="T44" fmla="*/ 1136 w 3976"/>
                <a:gd name="T45" fmla="*/ 0 h 527"/>
                <a:gd name="T46" fmla="*/ 1130 w 3976"/>
                <a:gd name="T47" fmla="*/ 0 h 527"/>
                <a:gd name="T48" fmla="*/ 1124 w 3976"/>
                <a:gd name="T49" fmla="*/ 6 h 527"/>
                <a:gd name="T50" fmla="*/ 1118 w 3976"/>
                <a:gd name="T51" fmla="*/ 12 h 527"/>
                <a:gd name="T52" fmla="*/ 1100 w 3976"/>
                <a:gd name="T53" fmla="*/ 18 h 527"/>
                <a:gd name="T54" fmla="*/ 1088 w 3976"/>
                <a:gd name="T55" fmla="*/ 18 h 527"/>
                <a:gd name="T56" fmla="*/ 1070 w 3976"/>
                <a:gd name="T57" fmla="*/ 24 h 527"/>
                <a:gd name="T58" fmla="*/ 1052 w 3976"/>
                <a:gd name="T59" fmla="*/ 30 h 527"/>
                <a:gd name="T60" fmla="*/ 1034 w 3976"/>
                <a:gd name="T61" fmla="*/ 36 h 527"/>
                <a:gd name="T62" fmla="*/ 1028 w 3976"/>
                <a:gd name="T63" fmla="*/ 42 h 527"/>
                <a:gd name="T64" fmla="*/ 969 w 3976"/>
                <a:gd name="T65" fmla="*/ 60 h 527"/>
                <a:gd name="T66" fmla="*/ 921 w 3976"/>
                <a:gd name="T67" fmla="*/ 72 h 527"/>
                <a:gd name="T68" fmla="*/ 855 w 3976"/>
                <a:gd name="T69" fmla="*/ 48 h 527"/>
                <a:gd name="T70" fmla="*/ 825 w 3976"/>
                <a:gd name="T71" fmla="*/ 48 h 527"/>
                <a:gd name="T72" fmla="*/ 759 w 3976"/>
                <a:gd name="T73" fmla="*/ 72 h 527"/>
                <a:gd name="T74" fmla="*/ 735 w 3976"/>
                <a:gd name="T75" fmla="*/ 72 h 527"/>
                <a:gd name="T76" fmla="*/ 706 w 3976"/>
                <a:gd name="T77" fmla="*/ 60 h 527"/>
                <a:gd name="T78" fmla="*/ 640 w 3976"/>
                <a:gd name="T79" fmla="*/ 60 h 527"/>
                <a:gd name="T80" fmla="*/ 544 w 3976"/>
                <a:gd name="T81" fmla="*/ 72 h 527"/>
                <a:gd name="T82" fmla="*/ 389 w 3976"/>
                <a:gd name="T83" fmla="*/ 18 h 527"/>
                <a:gd name="T84" fmla="*/ 323 w 3976"/>
                <a:gd name="T85" fmla="*/ 60 h 527"/>
                <a:gd name="T86" fmla="*/ 317 w 3976"/>
                <a:gd name="T87" fmla="*/ 60 h 527"/>
                <a:gd name="T88" fmla="*/ 305 w 3976"/>
                <a:gd name="T89" fmla="*/ 72 h 527"/>
                <a:gd name="T90" fmla="*/ 287 w 3976"/>
                <a:gd name="T91" fmla="*/ 78 h 527"/>
                <a:gd name="T92" fmla="*/ 263 w 3976"/>
                <a:gd name="T93" fmla="*/ 90 h 527"/>
                <a:gd name="T94" fmla="*/ 203 w 3976"/>
                <a:gd name="T95" fmla="*/ 120 h 527"/>
                <a:gd name="T96" fmla="*/ 149 w 3976"/>
                <a:gd name="T97" fmla="*/ 150 h 527"/>
                <a:gd name="T98" fmla="*/ 78 w 3976"/>
                <a:gd name="T99" fmla="*/ 168 h 527"/>
                <a:gd name="T100" fmla="*/ 0 w 3976"/>
                <a:gd name="T101" fmla="*/ 180 h 527"/>
                <a:gd name="T102" fmla="*/ 0 w 3976"/>
                <a:gd name="T103" fmla="*/ 527 h 527"/>
                <a:gd name="T104" fmla="*/ 1010 w 3976"/>
                <a:gd name="T105" fmla="*/ 527 h 527"/>
                <a:gd name="T106" fmla="*/ 3725 w 3976"/>
                <a:gd name="T107" fmla="*/ 527 h 527"/>
                <a:gd name="T108" fmla="*/ 3976 w 3976"/>
                <a:gd name="T109" fmla="*/ 527 h 527"/>
                <a:gd name="T110" fmla="*/ 3976 w 3976"/>
                <a:gd name="T111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976" h="527">
                  <a:moveTo>
                    <a:pt x="3976" y="527"/>
                  </a:moveTo>
                  <a:lnTo>
                    <a:pt x="3970" y="527"/>
                  </a:lnTo>
                  <a:lnTo>
                    <a:pt x="3844" y="509"/>
                  </a:lnTo>
                  <a:lnTo>
                    <a:pt x="2487" y="305"/>
                  </a:lnTo>
                  <a:lnTo>
                    <a:pt x="2039" y="36"/>
                  </a:lnTo>
                  <a:lnTo>
                    <a:pt x="1907" y="24"/>
                  </a:lnTo>
                  <a:lnTo>
                    <a:pt x="1883" y="54"/>
                  </a:lnTo>
                  <a:lnTo>
                    <a:pt x="1859" y="54"/>
                  </a:lnTo>
                  <a:lnTo>
                    <a:pt x="1830" y="30"/>
                  </a:lnTo>
                  <a:lnTo>
                    <a:pt x="1704" y="102"/>
                  </a:lnTo>
                  <a:lnTo>
                    <a:pt x="1608" y="126"/>
                  </a:lnTo>
                  <a:lnTo>
                    <a:pt x="1561" y="132"/>
                  </a:lnTo>
                  <a:lnTo>
                    <a:pt x="1495" y="102"/>
                  </a:lnTo>
                  <a:lnTo>
                    <a:pt x="1357" y="126"/>
                  </a:lnTo>
                  <a:lnTo>
                    <a:pt x="1285" y="24"/>
                  </a:lnTo>
                  <a:lnTo>
                    <a:pt x="1280" y="18"/>
                  </a:lnTo>
                  <a:lnTo>
                    <a:pt x="1262" y="12"/>
                  </a:lnTo>
                  <a:lnTo>
                    <a:pt x="1238" y="6"/>
                  </a:lnTo>
                  <a:lnTo>
                    <a:pt x="1220" y="0"/>
                  </a:lnTo>
                  <a:lnTo>
                    <a:pt x="1196" y="0"/>
                  </a:lnTo>
                  <a:lnTo>
                    <a:pt x="1166" y="0"/>
                  </a:lnTo>
                  <a:lnTo>
                    <a:pt x="1142" y="0"/>
                  </a:lnTo>
                  <a:lnTo>
                    <a:pt x="1136" y="0"/>
                  </a:lnTo>
                  <a:lnTo>
                    <a:pt x="1130" y="0"/>
                  </a:lnTo>
                  <a:lnTo>
                    <a:pt x="1124" y="6"/>
                  </a:lnTo>
                  <a:lnTo>
                    <a:pt x="1118" y="12"/>
                  </a:lnTo>
                  <a:lnTo>
                    <a:pt x="1100" y="18"/>
                  </a:lnTo>
                  <a:lnTo>
                    <a:pt x="1088" y="18"/>
                  </a:lnTo>
                  <a:lnTo>
                    <a:pt x="1070" y="24"/>
                  </a:lnTo>
                  <a:lnTo>
                    <a:pt x="1052" y="30"/>
                  </a:lnTo>
                  <a:lnTo>
                    <a:pt x="1034" y="36"/>
                  </a:lnTo>
                  <a:lnTo>
                    <a:pt x="1028" y="42"/>
                  </a:lnTo>
                  <a:lnTo>
                    <a:pt x="969" y="60"/>
                  </a:lnTo>
                  <a:lnTo>
                    <a:pt x="921" y="72"/>
                  </a:lnTo>
                  <a:lnTo>
                    <a:pt x="855" y="48"/>
                  </a:lnTo>
                  <a:lnTo>
                    <a:pt x="825" y="48"/>
                  </a:lnTo>
                  <a:lnTo>
                    <a:pt x="759" y="72"/>
                  </a:lnTo>
                  <a:lnTo>
                    <a:pt x="735" y="72"/>
                  </a:lnTo>
                  <a:lnTo>
                    <a:pt x="706" y="60"/>
                  </a:lnTo>
                  <a:lnTo>
                    <a:pt x="640" y="60"/>
                  </a:lnTo>
                  <a:lnTo>
                    <a:pt x="544" y="72"/>
                  </a:lnTo>
                  <a:lnTo>
                    <a:pt x="389" y="18"/>
                  </a:lnTo>
                  <a:lnTo>
                    <a:pt x="323" y="60"/>
                  </a:lnTo>
                  <a:lnTo>
                    <a:pt x="317" y="60"/>
                  </a:lnTo>
                  <a:lnTo>
                    <a:pt x="305" y="72"/>
                  </a:lnTo>
                  <a:lnTo>
                    <a:pt x="287" y="78"/>
                  </a:lnTo>
                  <a:lnTo>
                    <a:pt x="263" y="90"/>
                  </a:lnTo>
                  <a:lnTo>
                    <a:pt x="203" y="120"/>
                  </a:lnTo>
                  <a:lnTo>
                    <a:pt x="149" y="150"/>
                  </a:lnTo>
                  <a:lnTo>
                    <a:pt x="78" y="168"/>
                  </a:lnTo>
                  <a:lnTo>
                    <a:pt x="0" y="180"/>
                  </a:lnTo>
                  <a:lnTo>
                    <a:pt x="0" y="527"/>
                  </a:lnTo>
                  <a:lnTo>
                    <a:pt x="1010" y="527"/>
                  </a:lnTo>
                  <a:lnTo>
                    <a:pt x="3725" y="527"/>
                  </a:lnTo>
                  <a:lnTo>
                    <a:pt x="3976" y="527"/>
                  </a:lnTo>
                  <a:lnTo>
                    <a:pt x="3976" y="527"/>
                  </a:lnTo>
                  <a:close/>
                </a:path>
              </a:pathLst>
            </a:custGeom>
            <a:gradFill rotWithShape="0">
              <a:gsLst>
                <a:gs pos="0">
                  <a:schemeClr val="bg2">
                    <a:gamma/>
                    <a:tint val="75686"/>
                    <a:invGamma/>
                  </a:schemeClr>
                </a:gs>
                <a:gs pos="100000">
                  <a:schemeClr val="bg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231" name="Group 15">
            <a:extLst>
              <a:ext uri="{FF2B5EF4-FFF2-40B4-BE49-F238E27FC236}">
                <a16:creationId xmlns:a16="http://schemas.microsoft.com/office/drawing/2014/main" id="{BB24AC88-C827-4F0A-BD10-B7EDEF471AA2}"/>
              </a:ext>
            </a:extLst>
          </p:cNvPr>
          <p:cNvGrpSpPr>
            <a:grpSpLocks/>
          </p:cNvGrpSpPr>
          <p:nvPr/>
        </p:nvGrpSpPr>
        <p:grpSpPr bwMode="auto">
          <a:xfrm>
            <a:off x="627063" y="6021388"/>
            <a:ext cx="5684837" cy="849312"/>
            <a:chOff x="395" y="3793"/>
            <a:chExt cx="3581" cy="535"/>
          </a:xfrm>
        </p:grpSpPr>
        <p:sp>
          <p:nvSpPr>
            <p:cNvPr id="9232" name="Freeform 16">
              <a:extLst>
                <a:ext uri="{FF2B5EF4-FFF2-40B4-BE49-F238E27FC236}">
                  <a16:creationId xmlns:a16="http://schemas.microsoft.com/office/drawing/2014/main" id="{2AB89BDC-9F5A-4D01-B6D6-D1E4CF20B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" y="3793"/>
              <a:ext cx="365" cy="291"/>
            </a:xfrm>
            <a:custGeom>
              <a:avLst/>
              <a:gdLst>
                <a:gd name="T0" fmla="*/ 24 w 365"/>
                <a:gd name="T1" fmla="*/ 24 h 287"/>
                <a:gd name="T2" fmla="*/ 0 w 365"/>
                <a:gd name="T3" fmla="*/ 60 h 287"/>
                <a:gd name="T4" fmla="*/ 66 w 365"/>
                <a:gd name="T5" fmla="*/ 108 h 287"/>
                <a:gd name="T6" fmla="*/ 143 w 365"/>
                <a:gd name="T7" fmla="*/ 180 h 287"/>
                <a:gd name="T8" fmla="*/ 191 w 365"/>
                <a:gd name="T9" fmla="*/ 168 h 287"/>
                <a:gd name="T10" fmla="*/ 341 w 365"/>
                <a:gd name="T11" fmla="*/ 287 h 287"/>
                <a:gd name="T12" fmla="*/ 305 w 365"/>
                <a:gd name="T13" fmla="*/ 174 h 287"/>
                <a:gd name="T14" fmla="*/ 365 w 365"/>
                <a:gd name="T15" fmla="*/ 132 h 287"/>
                <a:gd name="T16" fmla="*/ 359 w 365"/>
                <a:gd name="T17" fmla="*/ 126 h 287"/>
                <a:gd name="T18" fmla="*/ 335 w 365"/>
                <a:gd name="T19" fmla="*/ 114 h 287"/>
                <a:gd name="T20" fmla="*/ 299 w 365"/>
                <a:gd name="T21" fmla="*/ 90 h 287"/>
                <a:gd name="T22" fmla="*/ 257 w 365"/>
                <a:gd name="T23" fmla="*/ 72 h 287"/>
                <a:gd name="T24" fmla="*/ 215 w 365"/>
                <a:gd name="T25" fmla="*/ 54 h 287"/>
                <a:gd name="T26" fmla="*/ 173 w 365"/>
                <a:gd name="T27" fmla="*/ 36 h 287"/>
                <a:gd name="T28" fmla="*/ 143 w 365"/>
                <a:gd name="T29" fmla="*/ 24 h 287"/>
                <a:gd name="T30" fmla="*/ 131 w 365"/>
                <a:gd name="T31" fmla="*/ 18 h 287"/>
                <a:gd name="T32" fmla="*/ 107 w 365"/>
                <a:gd name="T33" fmla="*/ 18 h 287"/>
                <a:gd name="T34" fmla="*/ 95 w 365"/>
                <a:gd name="T35" fmla="*/ 18 h 287"/>
                <a:gd name="T36" fmla="*/ 72 w 365"/>
                <a:gd name="T37" fmla="*/ 12 h 287"/>
                <a:gd name="T38" fmla="*/ 66 w 365"/>
                <a:gd name="T39" fmla="*/ 12 h 287"/>
                <a:gd name="T40" fmla="*/ 54 w 365"/>
                <a:gd name="T41" fmla="*/ 6 h 287"/>
                <a:gd name="T42" fmla="*/ 42 w 365"/>
                <a:gd name="T43" fmla="*/ 0 h 287"/>
                <a:gd name="T44" fmla="*/ 30 w 365"/>
                <a:gd name="T45" fmla="*/ 0 h 287"/>
                <a:gd name="T46" fmla="*/ 24 w 365"/>
                <a:gd name="T47" fmla="*/ 24 h 287"/>
                <a:gd name="T48" fmla="*/ 24 w 365"/>
                <a:gd name="T49" fmla="*/ 2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5" h="287">
                  <a:moveTo>
                    <a:pt x="24" y="24"/>
                  </a:moveTo>
                  <a:lnTo>
                    <a:pt x="0" y="60"/>
                  </a:lnTo>
                  <a:lnTo>
                    <a:pt x="66" y="108"/>
                  </a:lnTo>
                  <a:lnTo>
                    <a:pt x="143" y="180"/>
                  </a:lnTo>
                  <a:lnTo>
                    <a:pt x="191" y="168"/>
                  </a:lnTo>
                  <a:lnTo>
                    <a:pt x="341" y="287"/>
                  </a:lnTo>
                  <a:lnTo>
                    <a:pt x="305" y="174"/>
                  </a:lnTo>
                  <a:lnTo>
                    <a:pt x="365" y="132"/>
                  </a:lnTo>
                  <a:lnTo>
                    <a:pt x="359" y="126"/>
                  </a:lnTo>
                  <a:lnTo>
                    <a:pt x="335" y="114"/>
                  </a:lnTo>
                  <a:lnTo>
                    <a:pt x="299" y="90"/>
                  </a:lnTo>
                  <a:lnTo>
                    <a:pt x="257" y="72"/>
                  </a:lnTo>
                  <a:lnTo>
                    <a:pt x="215" y="54"/>
                  </a:lnTo>
                  <a:lnTo>
                    <a:pt x="173" y="36"/>
                  </a:lnTo>
                  <a:lnTo>
                    <a:pt x="143" y="24"/>
                  </a:lnTo>
                  <a:lnTo>
                    <a:pt x="131" y="18"/>
                  </a:lnTo>
                  <a:lnTo>
                    <a:pt x="107" y="18"/>
                  </a:lnTo>
                  <a:lnTo>
                    <a:pt x="95" y="18"/>
                  </a:lnTo>
                  <a:lnTo>
                    <a:pt x="72" y="12"/>
                  </a:lnTo>
                  <a:lnTo>
                    <a:pt x="66" y="12"/>
                  </a:lnTo>
                  <a:lnTo>
                    <a:pt x="54" y="6"/>
                  </a:lnTo>
                  <a:lnTo>
                    <a:pt x="42" y="0"/>
                  </a:lnTo>
                  <a:lnTo>
                    <a:pt x="30" y="0"/>
                  </a:lnTo>
                  <a:lnTo>
                    <a:pt x="24" y="24"/>
                  </a:lnTo>
                  <a:lnTo>
                    <a:pt x="24" y="2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33" name="Freeform 17">
              <a:extLst>
                <a:ext uri="{FF2B5EF4-FFF2-40B4-BE49-F238E27FC236}">
                  <a16:creationId xmlns:a16="http://schemas.microsoft.com/office/drawing/2014/main" id="{9AADA07E-02E2-4FF8-83D3-300345603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" y="3829"/>
              <a:ext cx="2033" cy="499"/>
            </a:xfrm>
            <a:custGeom>
              <a:avLst/>
              <a:gdLst>
                <a:gd name="T0" fmla="*/ 186 w 2033"/>
                <a:gd name="T1" fmla="*/ 18 h 499"/>
                <a:gd name="T2" fmla="*/ 138 w 2033"/>
                <a:gd name="T3" fmla="*/ 6 h 499"/>
                <a:gd name="T4" fmla="*/ 96 w 2033"/>
                <a:gd name="T5" fmla="*/ 0 h 499"/>
                <a:gd name="T6" fmla="*/ 36 w 2033"/>
                <a:gd name="T7" fmla="*/ 0 h 499"/>
                <a:gd name="T8" fmla="*/ 12 w 2033"/>
                <a:gd name="T9" fmla="*/ 25 h 499"/>
                <a:gd name="T10" fmla="*/ 0 w 2033"/>
                <a:gd name="T11" fmla="*/ 128 h 499"/>
                <a:gd name="T12" fmla="*/ 60 w 2033"/>
                <a:gd name="T13" fmla="*/ 104 h 499"/>
                <a:gd name="T14" fmla="*/ 90 w 2033"/>
                <a:gd name="T15" fmla="*/ 134 h 499"/>
                <a:gd name="T16" fmla="*/ 150 w 2033"/>
                <a:gd name="T17" fmla="*/ 153 h 499"/>
                <a:gd name="T18" fmla="*/ 209 w 2033"/>
                <a:gd name="T19" fmla="*/ 273 h 499"/>
                <a:gd name="T20" fmla="*/ 401 w 2033"/>
                <a:gd name="T21" fmla="*/ 359 h 499"/>
                <a:gd name="T22" fmla="*/ 777 w 2033"/>
                <a:gd name="T23" fmla="*/ 359 h 499"/>
                <a:gd name="T24" fmla="*/ 2033 w 2033"/>
                <a:gd name="T25" fmla="*/ 499 h 499"/>
                <a:gd name="T26" fmla="*/ 2033 w 2033"/>
                <a:gd name="T27" fmla="*/ 499 h 499"/>
                <a:gd name="T28" fmla="*/ 1991 w 2033"/>
                <a:gd name="T29" fmla="*/ 493 h 499"/>
                <a:gd name="T30" fmla="*/ 676 w 2033"/>
                <a:gd name="T31" fmla="*/ 243 h 499"/>
                <a:gd name="T32" fmla="*/ 514 w 2033"/>
                <a:gd name="T33" fmla="*/ 159 h 499"/>
                <a:gd name="T34" fmla="*/ 425 w 2033"/>
                <a:gd name="T35" fmla="*/ 110 h 499"/>
                <a:gd name="T36" fmla="*/ 365 w 2033"/>
                <a:gd name="T37" fmla="*/ 92 h 499"/>
                <a:gd name="T38" fmla="*/ 281 w 2033"/>
                <a:gd name="T39" fmla="*/ 61 h 499"/>
                <a:gd name="T40" fmla="*/ 186 w 2033"/>
                <a:gd name="T41" fmla="*/ 18 h 499"/>
                <a:gd name="T42" fmla="*/ 186 w 2033"/>
                <a:gd name="T43" fmla="*/ 1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33" h="499">
                  <a:moveTo>
                    <a:pt x="186" y="18"/>
                  </a:moveTo>
                  <a:lnTo>
                    <a:pt x="138" y="6"/>
                  </a:lnTo>
                  <a:lnTo>
                    <a:pt x="96" y="0"/>
                  </a:lnTo>
                  <a:lnTo>
                    <a:pt x="36" y="0"/>
                  </a:lnTo>
                  <a:lnTo>
                    <a:pt x="12" y="25"/>
                  </a:lnTo>
                  <a:lnTo>
                    <a:pt x="0" y="128"/>
                  </a:lnTo>
                  <a:lnTo>
                    <a:pt x="60" y="104"/>
                  </a:lnTo>
                  <a:lnTo>
                    <a:pt x="90" y="134"/>
                  </a:lnTo>
                  <a:lnTo>
                    <a:pt x="150" y="153"/>
                  </a:lnTo>
                  <a:lnTo>
                    <a:pt x="209" y="273"/>
                  </a:lnTo>
                  <a:lnTo>
                    <a:pt x="401" y="359"/>
                  </a:lnTo>
                  <a:lnTo>
                    <a:pt x="777" y="359"/>
                  </a:lnTo>
                  <a:lnTo>
                    <a:pt x="2033" y="499"/>
                  </a:lnTo>
                  <a:lnTo>
                    <a:pt x="2033" y="499"/>
                  </a:lnTo>
                  <a:lnTo>
                    <a:pt x="1991" y="493"/>
                  </a:lnTo>
                  <a:lnTo>
                    <a:pt x="676" y="243"/>
                  </a:lnTo>
                  <a:lnTo>
                    <a:pt x="514" y="159"/>
                  </a:lnTo>
                  <a:lnTo>
                    <a:pt x="425" y="110"/>
                  </a:lnTo>
                  <a:lnTo>
                    <a:pt x="365" y="92"/>
                  </a:lnTo>
                  <a:lnTo>
                    <a:pt x="281" y="61"/>
                  </a:lnTo>
                  <a:lnTo>
                    <a:pt x="186" y="18"/>
                  </a:lnTo>
                  <a:lnTo>
                    <a:pt x="186" y="1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34" name="Freeform 18">
              <a:extLst>
                <a:ext uri="{FF2B5EF4-FFF2-40B4-BE49-F238E27FC236}">
                  <a16:creationId xmlns:a16="http://schemas.microsoft.com/office/drawing/2014/main" id="{EBB321F7-7D69-409C-BC43-E84F53169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0" y="3823"/>
              <a:ext cx="71" cy="61"/>
            </a:xfrm>
            <a:custGeom>
              <a:avLst/>
              <a:gdLst>
                <a:gd name="T0" fmla="*/ 0 w 71"/>
                <a:gd name="T1" fmla="*/ 18 h 60"/>
                <a:gd name="T2" fmla="*/ 6 w 71"/>
                <a:gd name="T3" fmla="*/ 18 h 60"/>
                <a:gd name="T4" fmla="*/ 12 w 71"/>
                <a:gd name="T5" fmla="*/ 12 h 60"/>
                <a:gd name="T6" fmla="*/ 6 w 71"/>
                <a:gd name="T7" fmla="*/ 6 h 60"/>
                <a:gd name="T8" fmla="*/ 0 w 71"/>
                <a:gd name="T9" fmla="*/ 0 h 60"/>
                <a:gd name="T10" fmla="*/ 29 w 71"/>
                <a:gd name="T11" fmla="*/ 18 h 60"/>
                <a:gd name="T12" fmla="*/ 53 w 71"/>
                <a:gd name="T13" fmla="*/ 18 h 60"/>
                <a:gd name="T14" fmla="*/ 59 w 71"/>
                <a:gd name="T15" fmla="*/ 30 h 60"/>
                <a:gd name="T16" fmla="*/ 65 w 71"/>
                <a:gd name="T17" fmla="*/ 42 h 60"/>
                <a:gd name="T18" fmla="*/ 71 w 71"/>
                <a:gd name="T19" fmla="*/ 54 h 60"/>
                <a:gd name="T20" fmla="*/ 71 w 71"/>
                <a:gd name="T21" fmla="*/ 60 h 60"/>
                <a:gd name="T22" fmla="*/ 59 w 71"/>
                <a:gd name="T23" fmla="*/ 54 h 60"/>
                <a:gd name="T24" fmla="*/ 47 w 71"/>
                <a:gd name="T25" fmla="*/ 42 h 60"/>
                <a:gd name="T26" fmla="*/ 23 w 71"/>
                <a:gd name="T27" fmla="*/ 30 h 60"/>
                <a:gd name="T28" fmla="*/ 23 w 71"/>
                <a:gd name="T29" fmla="*/ 36 h 60"/>
                <a:gd name="T30" fmla="*/ 18 w 71"/>
                <a:gd name="T31" fmla="*/ 42 h 60"/>
                <a:gd name="T32" fmla="*/ 12 w 71"/>
                <a:gd name="T33" fmla="*/ 48 h 60"/>
                <a:gd name="T34" fmla="*/ 6 w 71"/>
                <a:gd name="T35" fmla="*/ 48 h 60"/>
                <a:gd name="T36" fmla="*/ 6 w 71"/>
                <a:gd name="T37" fmla="*/ 48 h 60"/>
                <a:gd name="T38" fmla="*/ 6 w 71"/>
                <a:gd name="T39" fmla="*/ 36 h 60"/>
                <a:gd name="T40" fmla="*/ 0 w 71"/>
                <a:gd name="T41" fmla="*/ 18 h 60"/>
                <a:gd name="T42" fmla="*/ 0 w 71"/>
                <a:gd name="T43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1" h="60">
                  <a:moveTo>
                    <a:pt x="0" y="18"/>
                  </a:moveTo>
                  <a:lnTo>
                    <a:pt x="6" y="18"/>
                  </a:lnTo>
                  <a:lnTo>
                    <a:pt x="12" y="12"/>
                  </a:lnTo>
                  <a:lnTo>
                    <a:pt x="6" y="6"/>
                  </a:lnTo>
                  <a:lnTo>
                    <a:pt x="0" y="0"/>
                  </a:lnTo>
                  <a:lnTo>
                    <a:pt x="29" y="18"/>
                  </a:lnTo>
                  <a:lnTo>
                    <a:pt x="53" y="18"/>
                  </a:lnTo>
                  <a:lnTo>
                    <a:pt x="59" y="30"/>
                  </a:lnTo>
                  <a:lnTo>
                    <a:pt x="65" y="42"/>
                  </a:lnTo>
                  <a:lnTo>
                    <a:pt x="71" y="54"/>
                  </a:lnTo>
                  <a:lnTo>
                    <a:pt x="71" y="60"/>
                  </a:lnTo>
                  <a:lnTo>
                    <a:pt x="59" y="54"/>
                  </a:lnTo>
                  <a:lnTo>
                    <a:pt x="47" y="42"/>
                  </a:lnTo>
                  <a:lnTo>
                    <a:pt x="23" y="30"/>
                  </a:lnTo>
                  <a:lnTo>
                    <a:pt x="23" y="36"/>
                  </a:lnTo>
                  <a:lnTo>
                    <a:pt x="18" y="42"/>
                  </a:lnTo>
                  <a:lnTo>
                    <a:pt x="12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36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35" name="Freeform 19">
              <a:extLst>
                <a:ext uri="{FF2B5EF4-FFF2-40B4-BE49-F238E27FC236}">
                  <a16:creationId xmlns:a16="http://schemas.microsoft.com/office/drawing/2014/main" id="{9E3C51F2-FAB7-4B41-9C56-C151693DC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" y="3842"/>
              <a:ext cx="161" cy="164"/>
            </a:xfrm>
            <a:custGeom>
              <a:avLst/>
              <a:gdLst>
                <a:gd name="T0" fmla="*/ 30 w 161"/>
                <a:gd name="T1" fmla="*/ 0 h 162"/>
                <a:gd name="T2" fmla="*/ 48 w 161"/>
                <a:gd name="T3" fmla="*/ 6 h 162"/>
                <a:gd name="T4" fmla="*/ 72 w 161"/>
                <a:gd name="T5" fmla="*/ 6 h 162"/>
                <a:gd name="T6" fmla="*/ 114 w 161"/>
                <a:gd name="T7" fmla="*/ 12 h 162"/>
                <a:gd name="T8" fmla="*/ 96 w 161"/>
                <a:gd name="T9" fmla="*/ 54 h 162"/>
                <a:gd name="T10" fmla="*/ 96 w 161"/>
                <a:gd name="T11" fmla="*/ 60 h 162"/>
                <a:gd name="T12" fmla="*/ 102 w 161"/>
                <a:gd name="T13" fmla="*/ 72 h 162"/>
                <a:gd name="T14" fmla="*/ 108 w 161"/>
                <a:gd name="T15" fmla="*/ 84 h 162"/>
                <a:gd name="T16" fmla="*/ 120 w 161"/>
                <a:gd name="T17" fmla="*/ 96 h 162"/>
                <a:gd name="T18" fmla="*/ 143 w 161"/>
                <a:gd name="T19" fmla="*/ 114 h 162"/>
                <a:gd name="T20" fmla="*/ 155 w 161"/>
                <a:gd name="T21" fmla="*/ 138 h 162"/>
                <a:gd name="T22" fmla="*/ 161 w 161"/>
                <a:gd name="T23" fmla="*/ 156 h 162"/>
                <a:gd name="T24" fmla="*/ 161 w 161"/>
                <a:gd name="T25" fmla="*/ 162 h 162"/>
                <a:gd name="T26" fmla="*/ 96 w 161"/>
                <a:gd name="T27" fmla="*/ 102 h 162"/>
                <a:gd name="T28" fmla="*/ 30 w 161"/>
                <a:gd name="T29" fmla="*/ 54 h 162"/>
                <a:gd name="T30" fmla="*/ 0 w 161"/>
                <a:gd name="T31" fmla="*/ 0 h 162"/>
                <a:gd name="T32" fmla="*/ 30 w 161"/>
                <a:gd name="T33" fmla="*/ 0 h 162"/>
                <a:gd name="T34" fmla="*/ 30 w 161"/>
                <a:gd name="T3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62">
                  <a:moveTo>
                    <a:pt x="30" y="0"/>
                  </a:moveTo>
                  <a:lnTo>
                    <a:pt x="48" y="6"/>
                  </a:lnTo>
                  <a:lnTo>
                    <a:pt x="72" y="6"/>
                  </a:lnTo>
                  <a:lnTo>
                    <a:pt x="114" y="12"/>
                  </a:lnTo>
                  <a:lnTo>
                    <a:pt x="96" y="54"/>
                  </a:lnTo>
                  <a:lnTo>
                    <a:pt x="96" y="60"/>
                  </a:lnTo>
                  <a:lnTo>
                    <a:pt x="102" y="72"/>
                  </a:lnTo>
                  <a:lnTo>
                    <a:pt x="108" y="84"/>
                  </a:lnTo>
                  <a:lnTo>
                    <a:pt x="120" y="96"/>
                  </a:lnTo>
                  <a:lnTo>
                    <a:pt x="143" y="114"/>
                  </a:lnTo>
                  <a:lnTo>
                    <a:pt x="155" y="138"/>
                  </a:lnTo>
                  <a:lnTo>
                    <a:pt x="161" y="156"/>
                  </a:lnTo>
                  <a:lnTo>
                    <a:pt x="161" y="162"/>
                  </a:lnTo>
                  <a:lnTo>
                    <a:pt x="96" y="102"/>
                  </a:lnTo>
                  <a:lnTo>
                    <a:pt x="30" y="54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36" name="Freeform 20">
              <a:extLst>
                <a:ext uri="{FF2B5EF4-FFF2-40B4-BE49-F238E27FC236}">
                  <a16:creationId xmlns:a16="http://schemas.microsoft.com/office/drawing/2014/main" id="{98F78DDC-E900-425A-A522-3B2F04F76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" y="3854"/>
              <a:ext cx="59" cy="61"/>
            </a:xfrm>
            <a:custGeom>
              <a:avLst/>
              <a:gdLst>
                <a:gd name="T0" fmla="*/ 59 w 59"/>
                <a:gd name="T1" fmla="*/ 6 h 60"/>
                <a:gd name="T2" fmla="*/ 41 w 59"/>
                <a:gd name="T3" fmla="*/ 30 h 60"/>
                <a:gd name="T4" fmla="*/ 41 w 59"/>
                <a:gd name="T5" fmla="*/ 36 h 60"/>
                <a:gd name="T6" fmla="*/ 47 w 59"/>
                <a:gd name="T7" fmla="*/ 42 h 60"/>
                <a:gd name="T8" fmla="*/ 53 w 59"/>
                <a:gd name="T9" fmla="*/ 54 h 60"/>
                <a:gd name="T10" fmla="*/ 53 w 59"/>
                <a:gd name="T11" fmla="*/ 60 h 60"/>
                <a:gd name="T12" fmla="*/ 47 w 59"/>
                <a:gd name="T13" fmla="*/ 54 h 60"/>
                <a:gd name="T14" fmla="*/ 35 w 59"/>
                <a:gd name="T15" fmla="*/ 48 h 60"/>
                <a:gd name="T16" fmla="*/ 23 w 59"/>
                <a:gd name="T17" fmla="*/ 36 h 60"/>
                <a:gd name="T18" fmla="*/ 17 w 59"/>
                <a:gd name="T19" fmla="*/ 30 h 60"/>
                <a:gd name="T20" fmla="*/ 0 w 59"/>
                <a:gd name="T21" fmla="*/ 0 h 60"/>
                <a:gd name="T22" fmla="*/ 59 w 59"/>
                <a:gd name="T23" fmla="*/ 6 h 60"/>
                <a:gd name="T24" fmla="*/ 59 w 59"/>
                <a:gd name="T25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60">
                  <a:moveTo>
                    <a:pt x="59" y="6"/>
                  </a:moveTo>
                  <a:lnTo>
                    <a:pt x="41" y="30"/>
                  </a:lnTo>
                  <a:lnTo>
                    <a:pt x="41" y="36"/>
                  </a:lnTo>
                  <a:lnTo>
                    <a:pt x="47" y="42"/>
                  </a:lnTo>
                  <a:lnTo>
                    <a:pt x="53" y="54"/>
                  </a:lnTo>
                  <a:lnTo>
                    <a:pt x="53" y="60"/>
                  </a:lnTo>
                  <a:lnTo>
                    <a:pt x="47" y="54"/>
                  </a:lnTo>
                  <a:lnTo>
                    <a:pt x="35" y="48"/>
                  </a:lnTo>
                  <a:lnTo>
                    <a:pt x="23" y="36"/>
                  </a:lnTo>
                  <a:lnTo>
                    <a:pt x="17" y="30"/>
                  </a:lnTo>
                  <a:lnTo>
                    <a:pt x="0" y="0"/>
                  </a:lnTo>
                  <a:lnTo>
                    <a:pt x="59" y="6"/>
                  </a:lnTo>
                  <a:lnTo>
                    <a:pt x="59" y="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37" name="Freeform 21">
              <a:extLst>
                <a:ext uri="{FF2B5EF4-FFF2-40B4-BE49-F238E27FC236}">
                  <a16:creationId xmlns:a16="http://schemas.microsoft.com/office/drawing/2014/main" id="{823706B1-3ADA-470C-A13C-E14BA9600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" y="3811"/>
              <a:ext cx="245" cy="207"/>
            </a:xfrm>
            <a:custGeom>
              <a:avLst/>
              <a:gdLst>
                <a:gd name="T0" fmla="*/ 233 w 245"/>
                <a:gd name="T1" fmla="*/ 36 h 204"/>
                <a:gd name="T2" fmla="*/ 245 w 245"/>
                <a:gd name="T3" fmla="*/ 42 h 204"/>
                <a:gd name="T4" fmla="*/ 209 w 245"/>
                <a:gd name="T5" fmla="*/ 84 h 204"/>
                <a:gd name="T6" fmla="*/ 143 w 245"/>
                <a:gd name="T7" fmla="*/ 132 h 204"/>
                <a:gd name="T8" fmla="*/ 167 w 245"/>
                <a:gd name="T9" fmla="*/ 156 h 204"/>
                <a:gd name="T10" fmla="*/ 179 w 245"/>
                <a:gd name="T11" fmla="*/ 204 h 204"/>
                <a:gd name="T12" fmla="*/ 77 w 245"/>
                <a:gd name="T13" fmla="*/ 132 h 204"/>
                <a:gd name="T14" fmla="*/ 47 w 245"/>
                <a:gd name="T15" fmla="*/ 84 h 204"/>
                <a:gd name="T16" fmla="*/ 89 w 245"/>
                <a:gd name="T17" fmla="*/ 66 h 204"/>
                <a:gd name="T18" fmla="*/ 59 w 245"/>
                <a:gd name="T19" fmla="*/ 36 h 204"/>
                <a:gd name="T20" fmla="*/ 0 w 245"/>
                <a:gd name="T21" fmla="*/ 12 h 204"/>
                <a:gd name="T22" fmla="*/ 0 w 245"/>
                <a:gd name="T23" fmla="*/ 0 h 204"/>
                <a:gd name="T24" fmla="*/ 6 w 245"/>
                <a:gd name="T25" fmla="*/ 0 h 204"/>
                <a:gd name="T26" fmla="*/ 12 w 245"/>
                <a:gd name="T27" fmla="*/ 0 h 204"/>
                <a:gd name="T28" fmla="*/ 47 w 245"/>
                <a:gd name="T29" fmla="*/ 6 h 204"/>
                <a:gd name="T30" fmla="*/ 77 w 245"/>
                <a:gd name="T31" fmla="*/ 6 h 204"/>
                <a:gd name="T32" fmla="*/ 83 w 245"/>
                <a:gd name="T33" fmla="*/ 6 h 204"/>
                <a:gd name="T34" fmla="*/ 89 w 245"/>
                <a:gd name="T35" fmla="*/ 6 h 204"/>
                <a:gd name="T36" fmla="*/ 101 w 245"/>
                <a:gd name="T37" fmla="*/ 12 h 204"/>
                <a:gd name="T38" fmla="*/ 125 w 245"/>
                <a:gd name="T39" fmla="*/ 12 h 204"/>
                <a:gd name="T40" fmla="*/ 143 w 245"/>
                <a:gd name="T41" fmla="*/ 18 h 204"/>
                <a:gd name="T42" fmla="*/ 149 w 245"/>
                <a:gd name="T43" fmla="*/ 18 h 204"/>
                <a:gd name="T44" fmla="*/ 149 w 245"/>
                <a:gd name="T45" fmla="*/ 18 h 204"/>
                <a:gd name="T46" fmla="*/ 203 w 245"/>
                <a:gd name="T47" fmla="*/ 24 h 204"/>
                <a:gd name="T48" fmla="*/ 233 w 245"/>
                <a:gd name="T49" fmla="*/ 36 h 204"/>
                <a:gd name="T50" fmla="*/ 233 w 245"/>
                <a:gd name="T51" fmla="*/ 3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5" h="204">
                  <a:moveTo>
                    <a:pt x="233" y="36"/>
                  </a:moveTo>
                  <a:lnTo>
                    <a:pt x="245" y="42"/>
                  </a:lnTo>
                  <a:lnTo>
                    <a:pt x="209" y="84"/>
                  </a:lnTo>
                  <a:lnTo>
                    <a:pt x="143" y="132"/>
                  </a:lnTo>
                  <a:lnTo>
                    <a:pt x="167" y="156"/>
                  </a:lnTo>
                  <a:lnTo>
                    <a:pt x="179" y="204"/>
                  </a:lnTo>
                  <a:lnTo>
                    <a:pt x="77" y="132"/>
                  </a:lnTo>
                  <a:lnTo>
                    <a:pt x="47" y="84"/>
                  </a:lnTo>
                  <a:lnTo>
                    <a:pt x="89" y="66"/>
                  </a:lnTo>
                  <a:lnTo>
                    <a:pt x="59" y="36"/>
                  </a:lnTo>
                  <a:lnTo>
                    <a:pt x="0" y="1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47" y="6"/>
                  </a:lnTo>
                  <a:lnTo>
                    <a:pt x="77" y="6"/>
                  </a:lnTo>
                  <a:lnTo>
                    <a:pt x="83" y="6"/>
                  </a:lnTo>
                  <a:lnTo>
                    <a:pt x="89" y="6"/>
                  </a:lnTo>
                  <a:lnTo>
                    <a:pt x="101" y="12"/>
                  </a:lnTo>
                  <a:lnTo>
                    <a:pt x="125" y="12"/>
                  </a:lnTo>
                  <a:lnTo>
                    <a:pt x="143" y="18"/>
                  </a:lnTo>
                  <a:lnTo>
                    <a:pt x="149" y="18"/>
                  </a:lnTo>
                  <a:lnTo>
                    <a:pt x="149" y="18"/>
                  </a:lnTo>
                  <a:lnTo>
                    <a:pt x="203" y="24"/>
                  </a:lnTo>
                  <a:lnTo>
                    <a:pt x="233" y="36"/>
                  </a:lnTo>
                  <a:lnTo>
                    <a:pt x="233" y="3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238" name="Rectangle 22">
            <a:extLst>
              <a:ext uri="{FF2B5EF4-FFF2-40B4-BE49-F238E27FC236}">
                <a16:creationId xmlns:a16="http://schemas.microsoft.com/office/drawing/2014/main" id="{594F69F3-CAAB-4444-B259-354E67EFD6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9239" name="Rectangle 23">
            <a:extLst>
              <a:ext uri="{FF2B5EF4-FFF2-40B4-BE49-F238E27FC236}">
                <a16:creationId xmlns:a16="http://schemas.microsoft.com/office/drawing/2014/main" id="{14C0116D-0298-4C63-9C17-BAB90ACC93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9240" name="Rectangle 24">
            <a:extLst>
              <a:ext uri="{FF2B5EF4-FFF2-40B4-BE49-F238E27FC236}">
                <a16:creationId xmlns:a16="http://schemas.microsoft.com/office/drawing/2014/main" id="{6D12E432-99DB-4634-8C5D-11F08DF583B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endParaRPr lang="en-US" altLang="en-US"/>
          </a:p>
        </p:txBody>
      </p:sp>
      <p:sp>
        <p:nvSpPr>
          <p:cNvPr id="9241" name="Rectangle 25">
            <a:extLst>
              <a:ext uri="{FF2B5EF4-FFF2-40B4-BE49-F238E27FC236}">
                <a16:creationId xmlns:a16="http://schemas.microsoft.com/office/drawing/2014/main" id="{D8E2BFBD-0AFE-4687-9325-29B63AEB043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endParaRPr lang="en-US" altLang="en-US"/>
          </a:p>
        </p:txBody>
      </p:sp>
      <p:sp>
        <p:nvSpPr>
          <p:cNvPr id="9242" name="Rectangle 26">
            <a:extLst>
              <a:ext uri="{FF2B5EF4-FFF2-40B4-BE49-F238E27FC236}">
                <a16:creationId xmlns:a16="http://schemas.microsoft.com/office/drawing/2014/main" id="{E3D5F9B2-F893-4D74-BED7-C5701CB4A22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8445E389-D049-4724-BFA9-A0B49AEBAD2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DA627734-127F-4508-91E6-C64ADC13B7C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4800" y="762000"/>
            <a:ext cx="8659483" cy="2929027"/>
          </a:xfrm>
        </p:spPr>
        <p:txBody>
          <a:bodyPr/>
          <a:lstStyle/>
          <a:p>
            <a:r>
              <a:rPr lang="en-US" altLang="en-US" b="1" dirty="0">
                <a:solidFill>
                  <a:srgbClr val="FFFF00"/>
                </a:solidFill>
              </a:rPr>
              <a:t>Space Health and Medicine: Psychological, physiological and behavioral stress</a:t>
            </a:r>
            <a:endParaRPr lang="en-US" altLang="en-US" b="1" dirty="0">
              <a:solidFill>
                <a:srgbClr val="FFFF00"/>
              </a:solidFill>
              <a:cs typeface="Arial"/>
            </a:endParaRP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AAA0EFF4-8BDD-4C88-B34A-A83E2B634EF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457864" y="4580626"/>
            <a:ext cx="6400800" cy="1752600"/>
          </a:xfrm>
        </p:spPr>
        <p:txBody>
          <a:bodyPr/>
          <a:lstStyle/>
          <a:p>
            <a:r>
              <a:rPr lang="en-US" altLang="en-US" sz="4000" b="1" dirty="0">
                <a:cs typeface="Arial"/>
              </a:rPr>
              <a:t>Genesis(Team-7)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992A7750-ED71-4003-886F-92DEB72D1E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5400" b="1">
                <a:solidFill>
                  <a:srgbClr val="FFFF00"/>
                </a:solidFill>
                <a:effectLst/>
              </a:rPr>
              <a:t>Radiation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0B9FC419-E096-4DE5-90D7-B14F952349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Different from ionizing radiations on Earth</a:t>
            </a:r>
          </a:p>
          <a:p>
            <a:r>
              <a:rPr lang="en-US" altLang="en-US"/>
              <a:t>Two types</a:t>
            </a:r>
          </a:p>
          <a:p>
            <a:pPr lvl="1"/>
            <a:r>
              <a:rPr lang="en-US" altLang="en-US"/>
              <a:t>Galactic cosmic radiation (GCR) dominated by neutrons</a:t>
            </a:r>
          </a:p>
          <a:p>
            <a:pPr lvl="1"/>
            <a:r>
              <a:rPr lang="en-US" altLang="en-US"/>
              <a:t>Solar particle events (SPE)- </a:t>
            </a:r>
            <a:r>
              <a:rPr lang="en-US" altLang="en-US" i="1"/>
              <a:t>sun storms</a:t>
            </a:r>
            <a:r>
              <a:rPr lang="en-US" altLang="en-US"/>
              <a:t> dominated by protons</a:t>
            </a:r>
          </a:p>
          <a:p>
            <a:r>
              <a:rPr lang="en-US" altLang="en-US"/>
              <a:t>Earth is protected by the magnetosphere (van Allen Belt)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AutoShape 2">
            <a:extLst>
              <a:ext uri="{FF2B5EF4-FFF2-40B4-BE49-F238E27FC236}">
                <a16:creationId xmlns:a16="http://schemas.microsoft.com/office/drawing/2014/main" id="{6A2436D7-27ED-4A8D-AE3D-3E896C7EEB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ltGray">
          <a:xfrm>
            <a:off x="457200" y="685800"/>
            <a:ext cx="8686800" cy="6019800"/>
          </a:xfrm>
          <a:prstGeom prst="roundRect">
            <a:avLst>
              <a:gd name="adj" fmla="val 6681"/>
            </a:avLst>
          </a:prstGeom>
          <a:gradFill rotWithShape="0">
            <a:gsLst>
              <a:gs pos="0">
                <a:schemeClr val="accent1"/>
              </a:gs>
              <a:gs pos="50000">
                <a:srgbClr val="2D66B3"/>
              </a:gs>
              <a:gs pos="100000">
                <a:schemeClr val="accent1"/>
              </a:gs>
            </a:gsLst>
            <a:lin ang="5400000" scaled="1"/>
          </a:gradFill>
          <a:ln>
            <a:solidFill>
              <a:schemeClr val="bg2"/>
            </a:solidFill>
            <a:round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135003" dir="2928844" algn="ctr" rotWithShape="0">
                    <a:srgbClr val="C0534E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>
              <a:buFontTx/>
              <a:buNone/>
            </a:pPr>
            <a:r>
              <a:rPr lang="en-US" altLang="en-US" sz="2800" b="1">
                <a:latin typeface="Helvetica" panose="020B0604020202020204" pitchFamily="34" charset="0"/>
              </a:rPr>
              <a:t>Issue: Radiation Environment</a:t>
            </a:r>
          </a:p>
          <a:p>
            <a:r>
              <a:rPr lang="en-US" altLang="en-US" sz="2400" b="1">
                <a:latin typeface="Helvetica" panose="020B0604020202020204" pitchFamily="34" charset="0"/>
              </a:rPr>
              <a:t>Attenuation of GCR and SPE by atmosphere and bulk of planet</a:t>
            </a:r>
          </a:p>
          <a:p>
            <a:r>
              <a:rPr lang="en-US" altLang="en-US" sz="2400" b="1">
                <a:latin typeface="Helvetica" panose="020B0604020202020204" pitchFamily="34" charset="0"/>
              </a:rPr>
              <a:t>Possible risk from neutron backscatter from surface</a:t>
            </a:r>
          </a:p>
          <a:p>
            <a:r>
              <a:rPr lang="en-US" altLang="en-US" sz="2400" b="1">
                <a:latin typeface="Helvetica" panose="020B0604020202020204" pitchFamily="34" charset="0"/>
              </a:rPr>
              <a:t>TBD shielding for vehicle and habitat </a:t>
            </a:r>
          </a:p>
          <a:p>
            <a:r>
              <a:rPr lang="en-US" altLang="en-US" sz="2400" b="1">
                <a:latin typeface="Helvetica" panose="020B0604020202020204" pitchFamily="34" charset="0"/>
              </a:rPr>
              <a:t>Shielding high energy particles is difficult</a:t>
            </a:r>
          </a:p>
          <a:p>
            <a:endParaRPr lang="en-US" altLang="en-US" sz="2800" b="1"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pPr>
              <a:buFontTx/>
              <a:buNone/>
            </a:pPr>
            <a:r>
              <a:rPr lang="en-US" altLang="en-US" sz="2800" b="1">
                <a:latin typeface="Helvetica" panose="020B0604020202020204" pitchFamily="34" charset="0"/>
                <a:cs typeface="Times New Roman" panose="02020603050405020304" pitchFamily="18" charset="0"/>
              </a:rPr>
              <a:t>Radiation effects (possible synergy with hypogravity and other environmental factors)</a:t>
            </a:r>
          </a:p>
          <a:p>
            <a:r>
              <a:rPr lang="en-US" altLang="en-US" sz="2400" b="1">
                <a:latin typeface="Helvetica" panose="020B0604020202020204" pitchFamily="34" charset="0"/>
                <a:cs typeface="Times New Roman" panose="02020603050405020304" pitchFamily="18" charset="0"/>
              </a:rPr>
              <a:t>Early or Acute Effects from Radiation Exposure (esp. damage to Central Nervous System)</a:t>
            </a:r>
          </a:p>
          <a:p>
            <a:r>
              <a:rPr lang="en-US" altLang="en-US" sz="2400" b="1">
                <a:latin typeface="Helvetica" panose="020B0604020202020204" pitchFamily="34" charset="0"/>
                <a:cs typeface="Times New Roman" panose="02020603050405020304" pitchFamily="18" charset="0"/>
              </a:rPr>
              <a:t>Carcinogenesis Caused by Radiation</a:t>
            </a:r>
          </a:p>
          <a:p>
            <a:r>
              <a:rPr lang="en-US" altLang="en-US" sz="2400" b="1">
                <a:latin typeface="Helvetica" panose="020B0604020202020204" pitchFamily="34" charset="0"/>
                <a:cs typeface="Times New Roman" panose="02020603050405020304" pitchFamily="18" charset="0"/>
              </a:rPr>
              <a:t>Immune system compromises</a:t>
            </a:r>
            <a:endParaRPr lang="en-US" altLang="en-US" sz="2400" b="1">
              <a:latin typeface="Helvetica" panose="020B0604020202020204" pitchFamily="34" charset="0"/>
            </a:endParaRP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70681A12-287D-428E-BA39-2E23ED237F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6275" y="76200"/>
            <a:ext cx="7772400" cy="6096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45720" rIns="45720" anchorCtr="1"/>
          <a:lstStyle/>
          <a:p>
            <a:r>
              <a:rPr lang="en-US" altLang="en-US" sz="5400" b="1">
                <a:solidFill>
                  <a:srgbClr val="FFFF00"/>
                </a:solidFill>
                <a:effectLst/>
              </a:rPr>
              <a:t>Radiation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EAD460F-93BB-41BC-BE7D-8E2E45AC7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742950"/>
            <a:ext cx="8229600" cy="58102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pPr algn="ctr"/>
            <a:endParaRPr lang="en-US" altLang="en-US"/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CBA1A32E-C5F0-4BEE-865C-30A3122E59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-228600"/>
            <a:ext cx="8285163" cy="1143000"/>
          </a:xfrm>
        </p:spPr>
        <p:txBody>
          <a:bodyPr/>
          <a:lstStyle/>
          <a:p>
            <a:r>
              <a:rPr lang="en-US" altLang="en-US" sz="4000" b="1">
                <a:solidFill>
                  <a:schemeClr val="tx1"/>
                </a:solidFill>
              </a:rPr>
              <a:t>Bone Loss in Weightlessness</a:t>
            </a:r>
          </a:p>
        </p:txBody>
      </p:sp>
      <p:sp>
        <p:nvSpPr>
          <p:cNvPr id="24580" name="Rectangle 4">
            <a:extLst>
              <a:ext uri="{FF2B5EF4-FFF2-40B4-BE49-F238E27FC236}">
                <a16:creationId xmlns:a16="http://schemas.microsoft.com/office/drawing/2014/main" id="{E3DBC940-48A8-4C74-A0D4-AD36ECB8E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825" y="-47625"/>
            <a:ext cx="7773988" cy="114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1" name="Line 5">
            <a:extLst>
              <a:ext uri="{FF2B5EF4-FFF2-40B4-BE49-F238E27FC236}">
                <a16:creationId xmlns:a16="http://schemas.microsoft.com/office/drawing/2014/main" id="{2D5DBA44-5864-41E1-B9E6-FBE9441ACAF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35200" y="958850"/>
            <a:ext cx="1588" cy="419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2" name="Line 6">
            <a:extLst>
              <a:ext uri="{FF2B5EF4-FFF2-40B4-BE49-F238E27FC236}">
                <a16:creationId xmlns:a16="http://schemas.microsoft.com/office/drawing/2014/main" id="{5EB1EB34-DBFC-4522-9D04-8D0E7A593E4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35200" y="5149850"/>
            <a:ext cx="54102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3" name="Rectangle 7">
            <a:extLst>
              <a:ext uri="{FF2B5EF4-FFF2-40B4-BE49-F238E27FC236}">
                <a16:creationId xmlns:a16="http://schemas.microsoft.com/office/drawing/2014/main" id="{BDD98AF7-DAF3-498C-8D34-AFE5A29A0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4876800"/>
            <a:ext cx="1258888" cy="76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5" name="Rectangle 9">
            <a:extLst>
              <a:ext uri="{FF2B5EF4-FFF2-40B4-BE49-F238E27FC236}">
                <a16:creationId xmlns:a16="http://schemas.microsoft.com/office/drawing/2014/main" id="{5EAE7612-7280-4A30-AEF7-8F475953A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4953000"/>
            <a:ext cx="1198563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200" b="1"/>
              <a:t>(months)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586" name="Rectangle 10">
            <a:extLst>
              <a:ext uri="{FF2B5EF4-FFF2-40B4-BE49-F238E27FC236}">
                <a16:creationId xmlns:a16="http://schemas.microsoft.com/office/drawing/2014/main" id="{40854CF0-24A6-4367-930E-206EF851F2E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627062" y="3011488"/>
            <a:ext cx="35306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200" b="1"/>
              <a:t>Change from pre-flight (%)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587" name="Line 11">
            <a:extLst>
              <a:ext uri="{FF2B5EF4-FFF2-40B4-BE49-F238E27FC236}">
                <a16:creationId xmlns:a16="http://schemas.microsoft.com/office/drawing/2014/main" id="{522DADB0-D5E0-4BE1-9945-7A417A6DE3E3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5800" y="49974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8" name="Line 12">
            <a:extLst>
              <a:ext uri="{FF2B5EF4-FFF2-40B4-BE49-F238E27FC236}">
                <a16:creationId xmlns:a16="http://schemas.microsoft.com/office/drawing/2014/main" id="{10EC90D6-44E0-41E5-B9EB-FCF4ADF8D6D5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4000" y="49974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9" name="Line 13">
            <a:extLst>
              <a:ext uri="{FF2B5EF4-FFF2-40B4-BE49-F238E27FC236}">
                <a16:creationId xmlns:a16="http://schemas.microsoft.com/office/drawing/2014/main" id="{9F07596D-566C-4043-8525-D932D48BED1A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8400" y="49974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0" name="Line 14">
            <a:extLst>
              <a:ext uri="{FF2B5EF4-FFF2-40B4-BE49-F238E27FC236}">
                <a16:creationId xmlns:a16="http://schemas.microsoft.com/office/drawing/2014/main" id="{1AA0D8DC-AFF8-4C46-9D90-D20EA5D6F942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2800" y="49974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1" name="Line 15">
            <a:extLst>
              <a:ext uri="{FF2B5EF4-FFF2-40B4-BE49-F238E27FC236}">
                <a16:creationId xmlns:a16="http://schemas.microsoft.com/office/drawing/2014/main" id="{CD3885CE-E478-4DD1-AAA3-76B6AFB1FBF6}"/>
              </a:ext>
            </a:extLst>
          </p:cNvPr>
          <p:cNvSpPr>
            <a:spLocks noChangeShapeType="1"/>
          </p:cNvSpPr>
          <p:nvPr/>
        </p:nvSpPr>
        <p:spPr bwMode="auto">
          <a:xfrm>
            <a:off x="6807200" y="49974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2" name="Rectangle 16">
            <a:extLst>
              <a:ext uri="{FF2B5EF4-FFF2-40B4-BE49-F238E27FC236}">
                <a16:creationId xmlns:a16="http://schemas.microsoft.com/office/drawing/2014/main" id="{02727A91-1022-4D17-A3EB-BAE3A5EBCC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9700" y="4845050"/>
            <a:ext cx="592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3" name="Rectangle 17">
            <a:extLst>
              <a:ext uri="{FF2B5EF4-FFF2-40B4-BE49-F238E27FC236}">
                <a16:creationId xmlns:a16="http://schemas.microsoft.com/office/drawing/2014/main" id="{35F1FA80-3E46-42E6-A918-9F9FD715E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4638" y="4911725"/>
            <a:ext cx="44132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-25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594" name="Rectangle 18">
            <a:extLst>
              <a:ext uri="{FF2B5EF4-FFF2-40B4-BE49-F238E27FC236}">
                <a16:creationId xmlns:a16="http://schemas.microsoft.com/office/drawing/2014/main" id="{1A5C39F4-C107-45B6-9BD9-3033CC7A5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8163" y="5286375"/>
            <a:ext cx="312737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5" name="Rectangle 19">
            <a:extLst>
              <a:ext uri="{FF2B5EF4-FFF2-40B4-BE49-F238E27FC236}">
                <a16:creationId xmlns:a16="http://schemas.microsoft.com/office/drawing/2014/main" id="{DB68D033-5353-4DB5-BC4B-1566D281F4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4688" y="5291138"/>
            <a:ext cx="141287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6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596" name="Rectangle 20">
            <a:extLst>
              <a:ext uri="{FF2B5EF4-FFF2-40B4-BE49-F238E27FC236}">
                <a16:creationId xmlns:a16="http://schemas.microsoft.com/office/drawing/2014/main" id="{9A86745B-0535-480D-94AD-1ED868F98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400" y="5256213"/>
            <a:ext cx="43973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7" name="Rectangle 21">
            <a:extLst>
              <a:ext uri="{FF2B5EF4-FFF2-40B4-BE49-F238E27FC236}">
                <a16:creationId xmlns:a16="http://schemas.microsoft.com/office/drawing/2014/main" id="{5008DACC-87F3-4CB7-AA73-E82A19CB6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3988" y="5321300"/>
            <a:ext cx="282575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12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598" name="Rectangle 22">
            <a:extLst>
              <a:ext uri="{FF2B5EF4-FFF2-40B4-BE49-F238E27FC236}">
                <a16:creationId xmlns:a16="http://schemas.microsoft.com/office/drawing/2014/main" id="{5701631B-B5D1-4B62-9E30-4E8347B504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9800" y="5237163"/>
            <a:ext cx="43973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99" name="Rectangle 23">
            <a:extLst>
              <a:ext uri="{FF2B5EF4-FFF2-40B4-BE49-F238E27FC236}">
                <a16:creationId xmlns:a16="http://schemas.microsoft.com/office/drawing/2014/main" id="{E4B1FBD6-1BE2-4D0D-B9A9-1FCB54309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8388" y="5302250"/>
            <a:ext cx="282575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18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600" name="Rectangle 24">
            <a:extLst>
              <a:ext uri="{FF2B5EF4-FFF2-40B4-BE49-F238E27FC236}">
                <a16:creationId xmlns:a16="http://schemas.microsoft.com/office/drawing/2014/main" id="{996F5D99-3899-40CF-BF52-68387FD8FF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0400" y="5256213"/>
            <a:ext cx="43973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1" name="Rectangle 25">
            <a:extLst>
              <a:ext uri="{FF2B5EF4-FFF2-40B4-BE49-F238E27FC236}">
                <a16:creationId xmlns:a16="http://schemas.microsoft.com/office/drawing/2014/main" id="{2D90AD63-48EC-482E-9E46-122E5E3C7D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8988" y="5321300"/>
            <a:ext cx="282575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24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602" name="Rectangle 26">
            <a:extLst>
              <a:ext uri="{FF2B5EF4-FFF2-40B4-BE49-F238E27FC236}">
                <a16:creationId xmlns:a16="http://schemas.microsoft.com/office/drawing/2014/main" id="{B7991C1B-B8C4-42F7-930E-0C29B038B7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5900" y="5275263"/>
            <a:ext cx="43973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3" name="Rectangle 27">
            <a:extLst>
              <a:ext uri="{FF2B5EF4-FFF2-40B4-BE49-F238E27FC236}">
                <a16:creationId xmlns:a16="http://schemas.microsoft.com/office/drawing/2014/main" id="{19D586AD-D2CE-41E7-A18E-7C86EAA90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4488" y="5340350"/>
            <a:ext cx="282575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30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604" name="Line 28">
            <a:extLst>
              <a:ext uri="{FF2B5EF4-FFF2-40B4-BE49-F238E27FC236}">
                <a16:creationId xmlns:a16="http://schemas.microsoft.com/office/drawing/2014/main" id="{2590E790-49C0-42AC-853C-D175B08CD85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1704975"/>
            <a:ext cx="2286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5" name="Rectangle 29">
            <a:extLst>
              <a:ext uri="{FF2B5EF4-FFF2-40B4-BE49-F238E27FC236}">
                <a16:creationId xmlns:a16="http://schemas.microsoft.com/office/drawing/2014/main" id="{27F5814D-BDD5-4FBE-867A-898FC3B6A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9725" y="1533525"/>
            <a:ext cx="338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6" name="Rectangle 30">
            <a:extLst>
              <a:ext uri="{FF2B5EF4-FFF2-40B4-BE49-F238E27FC236}">
                <a16:creationId xmlns:a16="http://schemas.microsoft.com/office/drawing/2014/main" id="{64D6D738-8A91-4513-B392-320E3878C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4188" y="1600200"/>
            <a:ext cx="169862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0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607" name="Line 31">
            <a:extLst>
              <a:ext uri="{FF2B5EF4-FFF2-40B4-BE49-F238E27FC236}">
                <a16:creationId xmlns:a16="http://schemas.microsoft.com/office/drawing/2014/main" id="{BE3E56E1-0A9A-4690-B97B-3E2453CD90D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1035050"/>
            <a:ext cx="2286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8" name="Rectangle 32">
            <a:extLst>
              <a:ext uri="{FF2B5EF4-FFF2-40B4-BE49-F238E27FC236}">
                <a16:creationId xmlns:a16="http://schemas.microsoft.com/office/drawing/2014/main" id="{53FB4F35-3FEB-4085-9A0D-25B5B4DEE7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882650"/>
            <a:ext cx="338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9" name="Rectangle 33">
            <a:extLst>
              <a:ext uri="{FF2B5EF4-FFF2-40B4-BE49-F238E27FC236}">
                <a16:creationId xmlns:a16="http://schemas.microsoft.com/office/drawing/2014/main" id="{B1DE7B20-273E-4436-82E5-B78BA23D02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0063" y="949325"/>
            <a:ext cx="169862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5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pSp>
        <p:nvGrpSpPr>
          <p:cNvPr id="24610" name="Group 34">
            <a:extLst>
              <a:ext uri="{FF2B5EF4-FFF2-40B4-BE49-F238E27FC236}">
                <a16:creationId xmlns:a16="http://schemas.microsoft.com/office/drawing/2014/main" id="{12191DB9-8D1A-4B13-8D5C-A5C7D4D85675}"/>
              </a:ext>
            </a:extLst>
          </p:cNvPr>
          <p:cNvGrpSpPr>
            <a:grpSpLocks/>
          </p:cNvGrpSpPr>
          <p:nvPr/>
        </p:nvGrpSpPr>
        <p:grpSpPr bwMode="auto">
          <a:xfrm>
            <a:off x="2165350" y="1676400"/>
            <a:ext cx="4699000" cy="3475038"/>
            <a:chOff x="1448" y="1356"/>
            <a:chExt cx="2960" cy="2189"/>
          </a:xfrm>
        </p:grpSpPr>
        <p:sp>
          <p:nvSpPr>
            <p:cNvPr id="24611" name="Freeform 35">
              <a:extLst>
                <a:ext uri="{FF2B5EF4-FFF2-40B4-BE49-F238E27FC236}">
                  <a16:creationId xmlns:a16="http://schemas.microsoft.com/office/drawing/2014/main" id="{334B3EA1-0020-439E-96B7-CCF4EB0F3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" y="1356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2" name="Freeform 36">
              <a:extLst>
                <a:ext uri="{FF2B5EF4-FFF2-40B4-BE49-F238E27FC236}">
                  <a16:creationId xmlns:a16="http://schemas.microsoft.com/office/drawing/2014/main" id="{588110B8-1598-45C7-B567-A7497A0A6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7" y="1384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4 h 24"/>
                <a:gd name="T22" fmla="*/ 12 w 24"/>
                <a:gd name="T23" fmla="*/ 24 h 24"/>
                <a:gd name="T24" fmla="*/ 16 w 24"/>
                <a:gd name="T25" fmla="*/ 24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3" name="Freeform 37">
              <a:extLst>
                <a:ext uri="{FF2B5EF4-FFF2-40B4-BE49-F238E27FC236}">
                  <a16:creationId xmlns:a16="http://schemas.microsoft.com/office/drawing/2014/main" id="{045FC85D-2ED5-4748-B9ED-6142654EE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5" y="1413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4" name="Freeform 38">
              <a:extLst>
                <a:ext uri="{FF2B5EF4-FFF2-40B4-BE49-F238E27FC236}">
                  <a16:creationId xmlns:a16="http://schemas.microsoft.com/office/drawing/2014/main" id="{A39C96CA-6FA7-49C3-BA70-C48422E5A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4" y="1441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4 h 24"/>
                <a:gd name="T22" fmla="*/ 12 w 24"/>
                <a:gd name="T23" fmla="*/ 24 h 24"/>
                <a:gd name="T24" fmla="*/ 17 w 24"/>
                <a:gd name="T25" fmla="*/ 24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5" name="Freeform 39">
              <a:extLst>
                <a:ext uri="{FF2B5EF4-FFF2-40B4-BE49-F238E27FC236}">
                  <a16:creationId xmlns:a16="http://schemas.microsoft.com/office/drawing/2014/main" id="{4DF06286-1228-40FC-8DD8-D4B59A8D3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" y="1470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0 w 24"/>
                <a:gd name="T11" fmla="*/ 7 h 24"/>
                <a:gd name="T12" fmla="*/ 0 w 24"/>
                <a:gd name="T13" fmla="*/ 12 h 24"/>
                <a:gd name="T14" fmla="*/ 0 w 24"/>
                <a:gd name="T15" fmla="*/ 17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6" name="Freeform 40">
              <a:extLst>
                <a:ext uri="{FF2B5EF4-FFF2-40B4-BE49-F238E27FC236}">
                  <a16:creationId xmlns:a16="http://schemas.microsoft.com/office/drawing/2014/main" id="{86E21D98-16F3-44F0-9240-93F5C7229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1" y="1498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7" name="Freeform 41">
              <a:extLst>
                <a:ext uri="{FF2B5EF4-FFF2-40B4-BE49-F238E27FC236}">
                  <a16:creationId xmlns:a16="http://schemas.microsoft.com/office/drawing/2014/main" id="{5F5BDA3A-DA24-4143-9F8D-1FE3DC2D4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0" y="1527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8" name="Freeform 42">
              <a:extLst>
                <a:ext uri="{FF2B5EF4-FFF2-40B4-BE49-F238E27FC236}">
                  <a16:creationId xmlns:a16="http://schemas.microsoft.com/office/drawing/2014/main" id="{1C1A58C1-22FC-44AE-8031-65A8DAF65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" y="1555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4 w 24"/>
                <a:gd name="T29" fmla="*/ 17 h 24"/>
                <a:gd name="T30" fmla="*/ 24 w 24"/>
                <a:gd name="T31" fmla="*/ 12 h 24"/>
                <a:gd name="T32" fmla="*/ 24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19" name="Freeform 43">
              <a:extLst>
                <a:ext uri="{FF2B5EF4-FFF2-40B4-BE49-F238E27FC236}">
                  <a16:creationId xmlns:a16="http://schemas.microsoft.com/office/drawing/2014/main" id="{C51642BD-BF7E-404E-A636-CEB88050AD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" y="1584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0" name="Freeform 44">
              <a:extLst>
                <a:ext uri="{FF2B5EF4-FFF2-40B4-BE49-F238E27FC236}">
                  <a16:creationId xmlns:a16="http://schemas.microsoft.com/office/drawing/2014/main" id="{7EC3F796-86DD-4215-B0FE-1BDEB196A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" y="1612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1" name="Freeform 45">
              <a:extLst>
                <a:ext uri="{FF2B5EF4-FFF2-40B4-BE49-F238E27FC236}">
                  <a16:creationId xmlns:a16="http://schemas.microsoft.com/office/drawing/2014/main" id="{F67E5BC3-1132-4F40-A51B-0B35D4ED0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" y="1641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2" name="Freeform 46">
              <a:extLst>
                <a:ext uri="{FF2B5EF4-FFF2-40B4-BE49-F238E27FC236}">
                  <a16:creationId xmlns:a16="http://schemas.microsoft.com/office/drawing/2014/main" id="{ECA2C7DB-AA4E-46C7-8C96-632E8A613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3" y="1669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3" name="Freeform 47">
              <a:extLst>
                <a:ext uri="{FF2B5EF4-FFF2-40B4-BE49-F238E27FC236}">
                  <a16:creationId xmlns:a16="http://schemas.microsoft.com/office/drawing/2014/main" id="{0953EB25-0942-4F42-8550-B5916E19A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" y="1698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4" name="Freeform 48">
              <a:extLst>
                <a:ext uri="{FF2B5EF4-FFF2-40B4-BE49-F238E27FC236}">
                  <a16:creationId xmlns:a16="http://schemas.microsoft.com/office/drawing/2014/main" id="{1051B0D2-3920-4C27-87F8-E106BC510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0" y="1726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5" name="Freeform 49">
              <a:extLst>
                <a:ext uri="{FF2B5EF4-FFF2-40B4-BE49-F238E27FC236}">
                  <a16:creationId xmlns:a16="http://schemas.microsoft.com/office/drawing/2014/main" id="{D6A2FC95-D7CF-490F-A1BA-7F4A950C1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" y="1755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6" name="Freeform 50">
              <a:extLst>
                <a:ext uri="{FF2B5EF4-FFF2-40B4-BE49-F238E27FC236}">
                  <a16:creationId xmlns:a16="http://schemas.microsoft.com/office/drawing/2014/main" id="{9131ED07-6497-4130-A0EF-0515B9EA2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8" y="1783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0 w 24"/>
                <a:gd name="T11" fmla="*/ 8 h 24"/>
                <a:gd name="T12" fmla="*/ 0 w 24"/>
                <a:gd name="T13" fmla="*/ 12 h 24"/>
                <a:gd name="T14" fmla="*/ 0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7" name="Freeform 51">
              <a:extLst>
                <a:ext uri="{FF2B5EF4-FFF2-40B4-BE49-F238E27FC236}">
                  <a16:creationId xmlns:a16="http://schemas.microsoft.com/office/drawing/2014/main" id="{D804F160-F41B-42C4-9578-652EC02B1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6" y="1812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8" name="Freeform 52">
              <a:extLst>
                <a:ext uri="{FF2B5EF4-FFF2-40B4-BE49-F238E27FC236}">
                  <a16:creationId xmlns:a16="http://schemas.microsoft.com/office/drawing/2014/main" id="{856C9309-D435-46C6-B5E5-A5B414D47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5" y="1840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29" name="Freeform 53">
              <a:extLst>
                <a:ext uri="{FF2B5EF4-FFF2-40B4-BE49-F238E27FC236}">
                  <a16:creationId xmlns:a16="http://schemas.microsoft.com/office/drawing/2014/main" id="{5596CD0A-97C6-4C88-9521-3603CD4A4E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3" y="1869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4 w 24"/>
                <a:gd name="T29" fmla="*/ 16 h 24"/>
                <a:gd name="T30" fmla="*/ 24 w 24"/>
                <a:gd name="T31" fmla="*/ 12 h 24"/>
                <a:gd name="T32" fmla="*/ 24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0" name="Freeform 54">
              <a:extLst>
                <a:ext uri="{FF2B5EF4-FFF2-40B4-BE49-F238E27FC236}">
                  <a16:creationId xmlns:a16="http://schemas.microsoft.com/office/drawing/2014/main" id="{AC71C0FD-49FF-4BB5-BBCD-6EC89A8D4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2" y="1897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1" name="Freeform 55">
              <a:extLst>
                <a:ext uri="{FF2B5EF4-FFF2-40B4-BE49-F238E27FC236}">
                  <a16:creationId xmlns:a16="http://schemas.microsoft.com/office/drawing/2014/main" id="{B5768D0C-4640-494B-855D-2896BA8A1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1" y="1926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2" name="Freeform 56">
              <a:extLst>
                <a:ext uri="{FF2B5EF4-FFF2-40B4-BE49-F238E27FC236}">
                  <a16:creationId xmlns:a16="http://schemas.microsoft.com/office/drawing/2014/main" id="{E6853416-C5D5-4BA4-B027-8A9807D11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" y="1954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3" name="Freeform 57">
              <a:extLst>
                <a:ext uri="{FF2B5EF4-FFF2-40B4-BE49-F238E27FC236}">
                  <a16:creationId xmlns:a16="http://schemas.microsoft.com/office/drawing/2014/main" id="{88681CBC-935B-43ED-A0F7-FC1723F2F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8" y="1983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4" name="Freeform 58">
              <a:extLst>
                <a:ext uri="{FF2B5EF4-FFF2-40B4-BE49-F238E27FC236}">
                  <a16:creationId xmlns:a16="http://schemas.microsoft.com/office/drawing/2014/main" id="{3AE97933-78A0-49FC-A7A4-F51B35A36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7" y="2011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5" name="Freeform 59">
              <a:extLst>
                <a:ext uri="{FF2B5EF4-FFF2-40B4-BE49-F238E27FC236}">
                  <a16:creationId xmlns:a16="http://schemas.microsoft.com/office/drawing/2014/main" id="{0E03DD9D-CC6C-4504-AB49-866B4FA3B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5" y="2040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0 h 24"/>
                <a:gd name="T4" fmla="*/ 12 w 24"/>
                <a:gd name="T5" fmla="*/ 0 h 24"/>
                <a:gd name="T6" fmla="*/ 8 w 24"/>
                <a:gd name="T7" fmla="*/ 0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6" name="Freeform 60">
              <a:extLst>
                <a:ext uri="{FF2B5EF4-FFF2-40B4-BE49-F238E27FC236}">
                  <a16:creationId xmlns:a16="http://schemas.microsoft.com/office/drawing/2014/main" id="{284C582E-F3BD-441E-80F5-18719583F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4" y="2068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7" name="Freeform 61">
              <a:extLst>
                <a:ext uri="{FF2B5EF4-FFF2-40B4-BE49-F238E27FC236}">
                  <a16:creationId xmlns:a16="http://schemas.microsoft.com/office/drawing/2014/main" id="{45DF24ED-E181-458C-93DF-46443731C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3" y="2096"/>
              <a:ext cx="24" cy="25"/>
            </a:xfrm>
            <a:custGeom>
              <a:avLst/>
              <a:gdLst>
                <a:gd name="T0" fmla="*/ 20 w 24"/>
                <a:gd name="T1" fmla="*/ 4 h 25"/>
                <a:gd name="T2" fmla="*/ 16 w 24"/>
                <a:gd name="T3" fmla="*/ 1 h 25"/>
                <a:gd name="T4" fmla="*/ 12 w 24"/>
                <a:gd name="T5" fmla="*/ 0 h 25"/>
                <a:gd name="T6" fmla="*/ 7 w 24"/>
                <a:gd name="T7" fmla="*/ 1 h 25"/>
                <a:gd name="T8" fmla="*/ 3 w 24"/>
                <a:gd name="T9" fmla="*/ 4 h 25"/>
                <a:gd name="T10" fmla="*/ 1 w 24"/>
                <a:gd name="T11" fmla="*/ 8 h 25"/>
                <a:gd name="T12" fmla="*/ 0 w 24"/>
                <a:gd name="T13" fmla="*/ 12 h 25"/>
                <a:gd name="T14" fmla="*/ 1 w 24"/>
                <a:gd name="T15" fmla="*/ 17 h 25"/>
                <a:gd name="T16" fmla="*/ 3 w 24"/>
                <a:gd name="T17" fmla="*/ 21 h 25"/>
                <a:gd name="T18" fmla="*/ 3 w 24"/>
                <a:gd name="T19" fmla="*/ 21 h 25"/>
                <a:gd name="T20" fmla="*/ 7 w 24"/>
                <a:gd name="T21" fmla="*/ 24 h 25"/>
                <a:gd name="T22" fmla="*/ 12 w 24"/>
                <a:gd name="T23" fmla="*/ 25 h 25"/>
                <a:gd name="T24" fmla="*/ 16 w 24"/>
                <a:gd name="T25" fmla="*/ 24 h 25"/>
                <a:gd name="T26" fmla="*/ 20 w 24"/>
                <a:gd name="T27" fmla="*/ 21 h 25"/>
                <a:gd name="T28" fmla="*/ 23 w 24"/>
                <a:gd name="T29" fmla="*/ 17 h 25"/>
                <a:gd name="T30" fmla="*/ 24 w 24"/>
                <a:gd name="T31" fmla="*/ 13 h 25"/>
                <a:gd name="T32" fmla="*/ 23 w 24"/>
                <a:gd name="T33" fmla="*/ 8 h 25"/>
                <a:gd name="T34" fmla="*/ 20 w 24"/>
                <a:gd name="T35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5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5"/>
                  </a:lnTo>
                  <a:lnTo>
                    <a:pt x="16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3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8" name="Freeform 62">
              <a:extLst>
                <a:ext uri="{FF2B5EF4-FFF2-40B4-BE49-F238E27FC236}">
                  <a16:creationId xmlns:a16="http://schemas.microsoft.com/office/drawing/2014/main" id="{FC51CB0D-3ACE-4447-9681-C628AAB9E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" y="2125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39" name="Freeform 63">
              <a:extLst>
                <a:ext uri="{FF2B5EF4-FFF2-40B4-BE49-F238E27FC236}">
                  <a16:creationId xmlns:a16="http://schemas.microsoft.com/office/drawing/2014/main" id="{C1304890-5683-43C0-B97E-5A14C4E6A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0" y="2153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4 h 24"/>
                <a:gd name="T22" fmla="*/ 12 w 24"/>
                <a:gd name="T23" fmla="*/ 24 h 24"/>
                <a:gd name="T24" fmla="*/ 17 w 24"/>
                <a:gd name="T25" fmla="*/ 24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0" name="Freeform 64">
              <a:extLst>
                <a:ext uri="{FF2B5EF4-FFF2-40B4-BE49-F238E27FC236}">
                  <a16:creationId xmlns:a16="http://schemas.microsoft.com/office/drawing/2014/main" id="{832DD621-2796-4B76-A4B2-B0F946F13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8" y="2182"/>
              <a:ext cx="25" cy="24"/>
            </a:xfrm>
            <a:custGeom>
              <a:avLst/>
              <a:gdLst>
                <a:gd name="T0" fmla="*/ 21 w 25"/>
                <a:gd name="T1" fmla="*/ 3 h 24"/>
                <a:gd name="T2" fmla="*/ 17 w 25"/>
                <a:gd name="T3" fmla="*/ 1 h 24"/>
                <a:gd name="T4" fmla="*/ 12 w 25"/>
                <a:gd name="T5" fmla="*/ 0 h 24"/>
                <a:gd name="T6" fmla="*/ 8 w 25"/>
                <a:gd name="T7" fmla="*/ 1 h 24"/>
                <a:gd name="T8" fmla="*/ 4 w 25"/>
                <a:gd name="T9" fmla="*/ 3 h 24"/>
                <a:gd name="T10" fmla="*/ 1 w 25"/>
                <a:gd name="T11" fmla="*/ 7 h 24"/>
                <a:gd name="T12" fmla="*/ 0 w 25"/>
                <a:gd name="T13" fmla="*/ 12 h 24"/>
                <a:gd name="T14" fmla="*/ 1 w 25"/>
                <a:gd name="T15" fmla="*/ 17 h 24"/>
                <a:gd name="T16" fmla="*/ 4 w 25"/>
                <a:gd name="T17" fmla="*/ 20 h 24"/>
                <a:gd name="T18" fmla="*/ 4 w 25"/>
                <a:gd name="T19" fmla="*/ 20 h 24"/>
                <a:gd name="T20" fmla="*/ 8 w 25"/>
                <a:gd name="T21" fmla="*/ 23 h 24"/>
                <a:gd name="T22" fmla="*/ 13 w 25"/>
                <a:gd name="T23" fmla="*/ 24 h 24"/>
                <a:gd name="T24" fmla="*/ 17 w 25"/>
                <a:gd name="T25" fmla="*/ 23 h 24"/>
                <a:gd name="T26" fmla="*/ 21 w 25"/>
                <a:gd name="T27" fmla="*/ 20 h 24"/>
                <a:gd name="T28" fmla="*/ 24 w 25"/>
                <a:gd name="T29" fmla="*/ 17 h 24"/>
                <a:gd name="T30" fmla="*/ 25 w 25"/>
                <a:gd name="T31" fmla="*/ 12 h 24"/>
                <a:gd name="T32" fmla="*/ 24 w 25"/>
                <a:gd name="T33" fmla="*/ 7 h 24"/>
                <a:gd name="T34" fmla="*/ 21 w 25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3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4" y="17"/>
                  </a:lnTo>
                  <a:lnTo>
                    <a:pt x="25" y="12"/>
                  </a:lnTo>
                  <a:lnTo>
                    <a:pt x="24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1" name="Freeform 65">
              <a:extLst>
                <a:ext uri="{FF2B5EF4-FFF2-40B4-BE49-F238E27FC236}">
                  <a16:creationId xmlns:a16="http://schemas.microsoft.com/office/drawing/2014/main" id="{AE5768F4-1CEF-48B1-BD64-5C9A12790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7" y="2210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2" name="Freeform 66">
              <a:extLst>
                <a:ext uri="{FF2B5EF4-FFF2-40B4-BE49-F238E27FC236}">
                  <a16:creationId xmlns:a16="http://schemas.microsoft.com/office/drawing/2014/main" id="{CF172E44-3B97-4E1E-889A-BFF2033E3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6" y="2239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3" name="Freeform 67">
              <a:extLst>
                <a:ext uri="{FF2B5EF4-FFF2-40B4-BE49-F238E27FC236}">
                  <a16:creationId xmlns:a16="http://schemas.microsoft.com/office/drawing/2014/main" id="{ADD22A20-C215-4AC9-A7F4-F8260DA30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4" y="2267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4" name="Freeform 68">
              <a:extLst>
                <a:ext uri="{FF2B5EF4-FFF2-40B4-BE49-F238E27FC236}">
                  <a16:creationId xmlns:a16="http://schemas.microsoft.com/office/drawing/2014/main" id="{3AC8D134-920E-44A8-ACF0-50D4BBDAD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" y="2296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5" name="Freeform 69">
              <a:extLst>
                <a:ext uri="{FF2B5EF4-FFF2-40B4-BE49-F238E27FC236}">
                  <a16:creationId xmlns:a16="http://schemas.microsoft.com/office/drawing/2014/main" id="{6040195B-1DBF-4423-8D4C-6B2D78357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2" y="2324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6" name="Freeform 70">
              <a:extLst>
                <a:ext uri="{FF2B5EF4-FFF2-40B4-BE49-F238E27FC236}">
                  <a16:creationId xmlns:a16="http://schemas.microsoft.com/office/drawing/2014/main" id="{3047F7E9-FBA5-4E64-9770-5E4F848DF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0" y="2353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7" name="Freeform 71">
              <a:extLst>
                <a:ext uri="{FF2B5EF4-FFF2-40B4-BE49-F238E27FC236}">
                  <a16:creationId xmlns:a16="http://schemas.microsoft.com/office/drawing/2014/main" id="{D94E5ABD-CFEF-4107-85AF-9966AFB28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9" y="2381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8" name="Freeform 72">
              <a:extLst>
                <a:ext uri="{FF2B5EF4-FFF2-40B4-BE49-F238E27FC236}">
                  <a16:creationId xmlns:a16="http://schemas.microsoft.com/office/drawing/2014/main" id="{AAEDB08E-2D5A-4774-9C6B-7189E60CB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8" y="2410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49" name="Freeform 73">
              <a:extLst>
                <a:ext uri="{FF2B5EF4-FFF2-40B4-BE49-F238E27FC236}">
                  <a16:creationId xmlns:a16="http://schemas.microsoft.com/office/drawing/2014/main" id="{EE11D6C4-0D2E-4291-B7AC-05AC5EF6F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6" y="2438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0" name="Freeform 74">
              <a:extLst>
                <a:ext uri="{FF2B5EF4-FFF2-40B4-BE49-F238E27FC236}">
                  <a16:creationId xmlns:a16="http://schemas.microsoft.com/office/drawing/2014/main" id="{B15A3C50-DCF2-4CE9-BDC2-2182EA745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5" y="2467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1" name="Freeform 75">
              <a:extLst>
                <a:ext uri="{FF2B5EF4-FFF2-40B4-BE49-F238E27FC236}">
                  <a16:creationId xmlns:a16="http://schemas.microsoft.com/office/drawing/2014/main" id="{E46B08D8-62C6-4A6C-8EDE-3805FD06D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3" y="2495"/>
              <a:ext cx="25" cy="24"/>
            </a:xfrm>
            <a:custGeom>
              <a:avLst/>
              <a:gdLst>
                <a:gd name="T0" fmla="*/ 21 w 25"/>
                <a:gd name="T1" fmla="*/ 4 h 24"/>
                <a:gd name="T2" fmla="*/ 17 w 25"/>
                <a:gd name="T3" fmla="*/ 1 h 24"/>
                <a:gd name="T4" fmla="*/ 12 w 25"/>
                <a:gd name="T5" fmla="*/ 0 h 24"/>
                <a:gd name="T6" fmla="*/ 8 w 25"/>
                <a:gd name="T7" fmla="*/ 1 h 24"/>
                <a:gd name="T8" fmla="*/ 4 w 25"/>
                <a:gd name="T9" fmla="*/ 4 h 24"/>
                <a:gd name="T10" fmla="*/ 1 w 25"/>
                <a:gd name="T11" fmla="*/ 8 h 24"/>
                <a:gd name="T12" fmla="*/ 0 w 25"/>
                <a:gd name="T13" fmla="*/ 12 h 24"/>
                <a:gd name="T14" fmla="*/ 1 w 25"/>
                <a:gd name="T15" fmla="*/ 17 h 24"/>
                <a:gd name="T16" fmla="*/ 4 w 25"/>
                <a:gd name="T17" fmla="*/ 21 h 24"/>
                <a:gd name="T18" fmla="*/ 4 w 25"/>
                <a:gd name="T19" fmla="*/ 21 h 24"/>
                <a:gd name="T20" fmla="*/ 8 w 25"/>
                <a:gd name="T21" fmla="*/ 23 h 24"/>
                <a:gd name="T22" fmla="*/ 13 w 25"/>
                <a:gd name="T23" fmla="*/ 24 h 24"/>
                <a:gd name="T24" fmla="*/ 17 w 25"/>
                <a:gd name="T25" fmla="*/ 23 h 24"/>
                <a:gd name="T26" fmla="*/ 21 w 25"/>
                <a:gd name="T27" fmla="*/ 21 h 24"/>
                <a:gd name="T28" fmla="*/ 24 w 25"/>
                <a:gd name="T29" fmla="*/ 17 h 24"/>
                <a:gd name="T30" fmla="*/ 25 w 25"/>
                <a:gd name="T31" fmla="*/ 12 h 24"/>
                <a:gd name="T32" fmla="*/ 24 w 25"/>
                <a:gd name="T33" fmla="*/ 8 h 24"/>
                <a:gd name="T34" fmla="*/ 21 w 25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3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5" y="12"/>
                  </a:lnTo>
                  <a:lnTo>
                    <a:pt x="24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2" name="Freeform 76">
              <a:extLst>
                <a:ext uri="{FF2B5EF4-FFF2-40B4-BE49-F238E27FC236}">
                  <a16:creationId xmlns:a16="http://schemas.microsoft.com/office/drawing/2014/main" id="{F7869A90-B703-4A87-9C23-52C5194A3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2" y="2524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3" name="Freeform 77">
              <a:extLst>
                <a:ext uri="{FF2B5EF4-FFF2-40B4-BE49-F238E27FC236}">
                  <a16:creationId xmlns:a16="http://schemas.microsoft.com/office/drawing/2014/main" id="{B681D64B-F726-4975-B067-8B6513EB0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" y="2552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4" name="Freeform 78">
              <a:extLst>
                <a:ext uri="{FF2B5EF4-FFF2-40B4-BE49-F238E27FC236}">
                  <a16:creationId xmlns:a16="http://schemas.microsoft.com/office/drawing/2014/main" id="{7B099F03-6997-4D26-867F-2B988690F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9" y="2581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5" name="Freeform 79">
              <a:extLst>
                <a:ext uri="{FF2B5EF4-FFF2-40B4-BE49-F238E27FC236}">
                  <a16:creationId xmlns:a16="http://schemas.microsoft.com/office/drawing/2014/main" id="{B72CDD92-30F7-4D50-A45E-81DA3A73E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609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6" name="Freeform 80">
              <a:extLst>
                <a:ext uri="{FF2B5EF4-FFF2-40B4-BE49-F238E27FC236}">
                  <a16:creationId xmlns:a16="http://schemas.microsoft.com/office/drawing/2014/main" id="{3792684F-36B5-4BBB-BC8E-080457455E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7" y="2638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7" name="Freeform 81">
              <a:extLst>
                <a:ext uri="{FF2B5EF4-FFF2-40B4-BE49-F238E27FC236}">
                  <a16:creationId xmlns:a16="http://schemas.microsoft.com/office/drawing/2014/main" id="{AD16C2B1-FAF4-4E49-98E1-24AF310EA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" y="2666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8" name="Freeform 82">
              <a:extLst>
                <a:ext uri="{FF2B5EF4-FFF2-40B4-BE49-F238E27FC236}">
                  <a16:creationId xmlns:a16="http://schemas.microsoft.com/office/drawing/2014/main" id="{6EDAC1EF-0273-4725-A0AC-E0E8AD332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4" y="2695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59" name="Freeform 83">
              <a:extLst>
                <a:ext uri="{FF2B5EF4-FFF2-40B4-BE49-F238E27FC236}">
                  <a16:creationId xmlns:a16="http://schemas.microsoft.com/office/drawing/2014/main" id="{9BBDB95E-B61F-4F59-947A-0DD64BBBF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3" y="2723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0" name="Freeform 84">
              <a:extLst>
                <a:ext uri="{FF2B5EF4-FFF2-40B4-BE49-F238E27FC236}">
                  <a16:creationId xmlns:a16="http://schemas.microsoft.com/office/drawing/2014/main" id="{3C58B6BC-22D8-4327-9E1D-FE6284A77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1" y="2752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0 h 24"/>
                <a:gd name="T4" fmla="*/ 12 w 24"/>
                <a:gd name="T5" fmla="*/ 0 h 24"/>
                <a:gd name="T6" fmla="*/ 8 w 24"/>
                <a:gd name="T7" fmla="*/ 0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1" name="Freeform 85">
              <a:extLst>
                <a:ext uri="{FF2B5EF4-FFF2-40B4-BE49-F238E27FC236}">
                  <a16:creationId xmlns:a16="http://schemas.microsoft.com/office/drawing/2014/main" id="{76014893-0B32-43D0-BF6F-53FBA7F1C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0" y="2780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2" name="Freeform 86">
              <a:extLst>
                <a:ext uri="{FF2B5EF4-FFF2-40B4-BE49-F238E27FC236}">
                  <a16:creationId xmlns:a16="http://schemas.microsoft.com/office/drawing/2014/main" id="{541DFEA5-BF50-4847-AC64-A297C89D3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" y="2809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0 h 24"/>
                <a:gd name="T4" fmla="*/ 12 w 24"/>
                <a:gd name="T5" fmla="*/ 0 h 24"/>
                <a:gd name="T6" fmla="*/ 7 w 24"/>
                <a:gd name="T7" fmla="*/ 0 h 24"/>
                <a:gd name="T8" fmla="*/ 3 w 24"/>
                <a:gd name="T9" fmla="*/ 3 h 24"/>
                <a:gd name="T10" fmla="*/ 0 w 24"/>
                <a:gd name="T11" fmla="*/ 7 h 24"/>
                <a:gd name="T12" fmla="*/ 0 w 24"/>
                <a:gd name="T13" fmla="*/ 12 h 24"/>
                <a:gd name="T14" fmla="*/ 0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0"/>
                  </a:lnTo>
                  <a:lnTo>
                    <a:pt x="12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3" name="Freeform 87">
              <a:extLst>
                <a:ext uri="{FF2B5EF4-FFF2-40B4-BE49-F238E27FC236}">
                  <a16:creationId xmlns:a16="http://schemas.microsoft.com/office/drawing/2014/main" id="{7452AAA3-4B70-41F4-8B05-0AD6D04E0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7" y="2837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  <a:gd name="T36" fmla="*/ 21 w 24"/>
                <a:gd name="T3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4" name="Freeform 88">
              <a:extLst>
                <a:ext uri="{FF2B5EF4-FFF2-40B4-BE49-F238E27FC236}">
                  <a16:creationId xmlns:a16="http://schemas.microsoft.com/office/drawing/2014/main" id="{C96FB3B0-C822-46A7-91BE-156C4543D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6" y="2865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4 h 24"/>
                <a:gd name="T22" fmla="*/ 12 w 24"/>
                <a:gd name="T23" fmla="*/ 24 h 24"/>
                <a:gd name="T24" fmla="*/ 16 w 24"/>
                <a:gd name="T25" fmla="*/ 24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5" name="Freeform 89">
              <a:extLst>
                <a:ext uri="{FF2B5EF4-FFF2-40B4-BE49-F238E27FC236}">
                  <a16:creationId xmlns:a16="http://schemas.microsoft.com/office/drawing/2014/main" id="{44923ABE-9B84-4121-BE12-53D867225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4" y="2894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4 w 24"/>
                <a:gd name="T29" fmla="*/ 17 h 24"/>
                <a:gd name="T30" fmla="*/ 24 w 24"/>
                <a:gd name="T31" fmla="*/ 12 h 24"/>
                <a:gd name="T32" fmla="*/ 24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6" name="Freeform 90">
              <a:extLst>
                <a:ext uri="{FF2B5EF4-FFF2-40B4-BE49-F238E27FC236}">
                  <a16:creationId xmlns:a16="http://schemas.microsoft.com/office/drawing/2014/main" id="{D5ABA07D-AD0D-462A-8CC1-A03988124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" y="2922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4 h 24"/>
                <a:gd name="T22" fmla="*/ 12 w 24"/>
                <a:gd name="T23" fmla="*/ 24 h 24"/>
                <a:gd name="T24" fmla="*/ 17 w 24"/>
                <a:gd name="T25" fmla="*/ 24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7" name="Freeform 91">
              <a:extLst>
                <a:ext uri="{FF2B5EF4-FFF2-40B4-BE49-F238E27FC236}">
                  <a16:creationId xmlns:a16="http://schemas.microsoft.com/office/drawing/2014/main" id="{C53DDC6F-2C1B-4166-9803-EE532A92DD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2" y="2951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8" name="Freeform 92">
              <a:extLst>
                <a:ext uri="{FF2B5EF4-FFF2-40B4-BE49-F238E27FC236}">
                  <a16:creationId xmlns:a16="http://schemas.microsoft.com/office/drawing/2014/main" id="{AF10D145-A4AD-4E86-8F53-B416B2C61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0" y="2979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69" name="Freeform 93">
              <a:extLst>
                <a:ext uri="{FF2B5EF4-FFF2-40B4-BE49-F238E27FC236}">
                  <a16:creationId xmlns:a16="http://schemas.microsoft.com/office/drawing/2014/main" id="{A44515B3-922D-4EA7-A0F1-3B30A7652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9" y="3008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0" name="Freeform 94">
              <a:extLst>
                <a:ext uri="{FF2B5EF4-FFF2-40B4-BE49-F238E27FC236}">
                  <a16:creationId xmlns:a16="http://schemas.microsoft.com/office/drawing/2014/main" id="{A36461C7-6D90-4F03-BC23-31C6D6B9A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8" y="3036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1" name="Freeform 95">
              <a:extLst>
                <a:ext uri="{FF2B5EF4-FFF2-40B4-BE49-F238E27FC236}">
                  <a16:creationId xmlns:a16="http://schemas.microsoft.com/office/drawing/2014/main" id="{9F55B8AB-F61E-4B41-B7D4-D91726264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6" y="3065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2" name="Freeform 96">
              <a:extLst>
                <a:ext uri="{FF2B5EF4-FFF2-40B4-BE49-F238E27FC236}">
                  <a16:creationId xmlns:a16="http://schemas.microsoft.com/office/drawing/2014/main" id="{7772217E-99D0-4340-883D-AFE5E4DF5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5" y="3093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3" name="Freeform 97">
              <a:extLst>
                <a:ext uri="{FF2B5EF4-FFF2-40B4-BE49-F238E27FC236}">
                  <a16:creationId xmlns:a16="http://schemas.microsoft.com/office/drawing/2014/main" id="{D912DE7F-0FE9-4F25-BF61-706A2335C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4" y="3122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0 w 24"/>
                <a:gd name="T11" fmla="*/ 7 h 24"/>
                <a:gd name="T12" fmla="*/ 0 w 24"/>
                <a:gd name="T13" fmla="*/ 12 h 24"/>
                <a:gd name="T14" fmla="*/ 0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4" name="Freeform 98">
              <a:extLst>
                <a:ext uri="{FF2B5EF4-FFF2-40B4-BE49-F238E27FC236}">
                  <a16:creationId xmlns:a16="http://schemas.microsoft.com/office/drawing/2014/main" id="{A898208E-C612-4A0D-BAA4-BCECA7111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" y="3150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5" name="Freeform 99">
              <a:extLst>
                <a:ext uri="{FF2B5EF4-FFF2-40B4-BE49-F238E27FC236}">
                  <a16:creationId xmlns:a16="http://schemas.microsoft.com/office/drawing/2014/main" id="{5B4E43D0-19B1-4D38-A80A-F7E5A2635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1" y="3179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6" name="Freeform 100">
              <a:extLst>
                <a:ext uri="{FF2B5EF4-FFF2-40B4-BE49-F238E27FC236}">
                  <a16:creationId xmlns:a16="http://schemas.microsoft.com/office/drawing/2014/main" id="{8CDC5FDA-24E3-42BD-ADDA-230A9953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9" y="3207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4 w 24"/>
                <a:gd name="T29" fmla="*/ 17 h 24"/>
                <a:gd name="T30" fmla="*/ 24 w 24"/>
                <a:gd name="T31" fmla="*/ 12 h 24"/>
                <a:gd name="T32" fmla="*/ 24 w 24"/>
                <a:gd name="T33" fmla="*/ 8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7" name="Freeform 101">
              <a:extLst>
                <a:ext uri="{FF2B5EF4-FFF2-40B4-BE49-F238E27FC236}">
                  <a16:creationId xmlns:a16="http://schemas.microsoft.com/office/drawing/2014/main" id="{837AFCD9-790F-4071-8BAC-ED99193E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8" y="3236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8" name="Freeform 102">
              <a:extLst>
                <a:ext uri="{FF2B5EF4-FFF2-40B4-BE49-F238E27FC236}">
                  <a16:creationId xmlns:a16="http://schemas.microsoft.com/office/drawing/2014/main" id="{A9683EBB-C127-488A-AA56-73ABFD87A8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7" y="3264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8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8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79" name="Freeform 103">
              <a:extLst>
                <a:ext uri="{FF2B5EF4-FFF2-40B4-BE49-F238E27FC236}">
                  <a16:creationId xmlns:a16="http://schemas.microsoft.com/office/drawing/2014/main" id="{23C8AD04-2622-44CD-A5B6-B69D7C22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5" y="3293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0" name="Freeform 104">
              <a:extLst>
                <a:ext uri="{FF2B5EF4-FFF2-40B4-BE49-F238E27FC236}">
                  <a16:creationId xmlns:a16="http://schemas.microsoft.com/office/drawing/2014/main" id="{DE75A489-9C16-427D-83A3-C0250CF15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" y="3321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4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  <a:gd name="T36" fmla="*/ 20 w 24"/>
                <a:gd name="T37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4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1" name="Freeform 105">
              <a:extLst>
                <a:ext uri="{FF2B5EF4-FFF2-40B4-BE49-F238E27FC236}">
                  <a16:creationId xmlns:a16="http://schemas.microsoft.com/office/drawing/2014/main" id="{57705D2A-6C62-4407-B60D-99F461757F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3" y="3350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2" name="Freeform 106">
              <a:extLst>
                <a:ext uri="{FF2B5EF4-FFF2-40B4-BE49-F238E27FC236}">
                  <a16:creationId xmlns:a16="http://schemas.microsoft.com/office/drawing/2014/main" id="{C6AE1C03-80CF-4400-B7FC-B7EE99D0F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" y="3378"/>
              <a:ext cx="24" cy="24"/>
            </a:xfrm>
            <a:custGeom>
              <a:avLst/>
              <a:gdLst>
                <a:gd name="T0" fmla="*/ 21 w 24"/>
                <a:gd name="T1" fmla="*/ 4 h 24"/>
                <a:gd name="T2" fmla="*/ 17 w 24"/>
                <a:gd name="T3" fmla="*/ 1 h 24"/>
                <a:gd name="T4" fmla="*/ 12 w 24"/>
                <a:gd name="T5" fmla="*/ 0 h 24"/>
                <a:gd name="T6" fmla="*/ 8 w 24"/>
                <a:gd name="T7" fmla="*/ 1 h 24"/>
                <a:gd name="T8" fmla="*/ 4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4 w 24"/>
                <a:gd name="T17" fmla="*/ 21 h 24"/>
                <a:gd name="T18" fmla="*/ 4 w 24"/>
                <a:gd name="T19" fmla="*/ 21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4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3" name="Freeform 107">
              <a:extLst>
                <a:ext uri="{FF2B5EF4-FFF2-40B4-BE49-F238E27FC236}">
                  <a16:creationId xmlns:a16="http://schemas.microsoft.com/office/drawing/2014/main" id="{84678C5C-71F7-4EAA-82CD-6D26ABB58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0" y="3407"/>
              <a:ext cx="24" cy="24"/>
            </a:xfrm>
            <a:custGeom>
              <a:avLst/>
              <a:gdLst>
                <a:gd name="T0" fmla="*/ 20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3 w 24"/>
                <a:gd name="T17" fmla="*/ 20 h 24"/>
                <a:gd name="T18" fmla="*/ 3 w 24"/>
                <a:gd name="T19" fmla="*/ 20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4" name="Freeform 108">
              <a:extLst>
                <a:ext uri="{FF2B5EF4-FFF2-40B4-BE49-F238E27FC236}">
                  <a16:creationId xmlns:a16="http://schemas.microsoft.com/office/drawing/2014/main" id="{1FC93D82-7503-4690-85DF-95297D066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" y="3435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0 w 24"/>
                <a:gd name="T11" fmla="*/ 7 h 24"/>
                <a:gd name="T12" fmla="*/ 0 w 24"/>
                <a:gd name="T13" fmla="*/ 12 h 24"/>
                <a:gd name="T14" fmla="*/ 0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6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5" name="Freeform 109">
              <a:extLst>
                <a:ext uri="{FF2B5EF4-FFF2-40B4-BE49-F238E27FC236}">
                  <a16:creationId xmlns:a16="http://schemas.microsoft.com/office/drawing/2014/main" id="{04A93243-35EB-4F60-B39F-89293F739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7" y="3464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3 w 24"/>
                <a:gd name="T29" fmla="*/ 16 h 24"/>
                <a:gd name="T30" fmla="*/ 24 w 24"/>
                <a:gd name="T31" fmla="*/ 12 h 24"/>
                <a:gd name="T32" fmla="*/ 23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6" name="Freeform 110">
              <a:extLst>
                <a:ext uri="{FF2B5EF4-FFF2-40B4-BE49-F238E27FC236}">
                  <a16:creationId xmlns:a16="http://schemas.microsoft.com/office/drawing/2014/main" id="{8A7C8953-9CAA-4DA1-9917-0D42B47692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6" y="3492"/>
              <a:ext cx="24" cy="24"/>
            </a:xfrm>
            <a:custGeom>
              <a:avLst/>
              <a:gdLst>
                <a:gd name="T0" fmla="*/ 20 w 24"/>
                <a:gd name="T1" fmla="*/ 4 h 24"/>
                <a:gd name="T2" fmla="*/ 16 w 24"/>
                <a:gd name="T3" fmla="*/ 1 h 24"/>
                <a:gd name="T4" fmla="*/ 12 w 24"/>
                <a:gd name="T5" fmla="*/ 0 h 24"/>
                <a:gd name="T6" fmla="*/ 7 w 24"/>
                <a:gd name="T7" fmla="*/ 1 h 24"/>
                <a:gd name="T8" fmla="*/ 3 w 24"/>
                <a:gd name="T9" fmla="*/ 4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7 h 24"/>
                <a:gd name="T16" fmla="*/ 3 w 24"/>
                <a:gd name="T17" fmla="*/ 21 h 24"/>
                <a:gd name="T18" fmla="*/ 3 w 24"/>
                <a:gd name="T19" fmla="*/ 21 h 24"/>
                <a:gd name="T20" fmla="*/ 7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0 w 24"/>
                <a:gd name="T27" fmla="*/ 21 h 24"/>
                <a:gd name="T28" fmla="*/ 23 w 24"/>
                <a:gd name="T29" fmla="*/ 17 h 24"/>
                <a:gd name="T30" fmla="*/ 24 w 24"/>
                <a:gd name="T31" fmla="*/ 12 h 24"/>
                <a:gd name="T32" fmla="*/ 23 w 24"/>
                <a:gd name="T33" fmla="*/ 7 h 24"/>
                <a:gd name="T34" fmla="*/ 20 w 24"/>
                <a:gd name="T35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0" y="4"/>
                  </a:moveTo>
                  <a:lnTo>
                    <a:pt x="16" y="1"/>
                  </a:ln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87" name="Freeform 111">
              <a:extLst>
                <a:ext uri="{FF2B5EF4-FFF2-40B4-BE49-F238E27FC236}">
                  <a16:creationId xmlns:a16="http://schemas.microsoft.com/office/drawing/2014/main" id="{1786800D-DFA2-440B-BAF6-F71C52827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4" y="3521"/>
              <a:ext cx="24" cy="24"/>
            </a:xfrm>
            <a:custGeom>
              <a:avLst/>
              <a:gdLst>
                <a:gd name="T0" fmla="*/ 21 w 24"/>
                <a:gd name="T1" fmla="*/ 3 h 24"/>
                <a:gd name="T2" fmla="*/ 17 w 24"/>
                <a:gd name="T3" fmla="*/ 0 h 24"/>
                <a:gd name="T4" fmla="*/ 12 w 24"/>
                <a:gd name="T5" fmla="*/ 0 h 24"/>
                <a:gd name="T6" fmla="*/ 8 w 24"/>
                <a:gd name="T7" fmla="*/ 0 h 24"/>
                <a:gd name="T8" fmla="*/ 4 w 24"/>
                <a:gd name="T9" fmla="*/ 3 h 24"/>
                <a:gd name="T10" fmla="*/ 1 w 24"/>
                <a:gd name="T11" fmla="*/ 7 h 24"/>
                <a:gd name="T12" fmla="*/ 0 w 24"/>
                <a:gd name="T13" fmla="*/ 12 h 24"/>
                <a:gd name="T14" fmla="*/ 1 w 24"/>
                <a:gd name="T15" fmla="*/ 16 h 24"/>
                <a:gd name="T16" fmla="*/ 4 w 24"/>
                <a:gd name="T17" fmla="*/ 20 h 24"/>
                <a:gd name="T18" fmla="*/ 4 w 24"/>
                <a:gd name="T19" fmla="*/ 20 h 24"/>
                <a:gd name="T20" fmla="*/ 8 w 24"/>
                <a:gd name="T21" fmla="*/ 23 h 24"/>
                <a:gd name="T22" fmla="*/ 12 w 24"/>
                <a:gd name="T23" fmla="*/ 24 h 24"/>
                <a:gd name="T24" fmla="*/ 17 w 24"/>
                <a:gd name="T25" fmla="*/ 23 h 24"/>
                <a:gd name="T26" fmla="*/ 21 w 24"/>
                <a:gd name="T27" fmla="*/ 20 h 24"/>
                <a:gd name="T28" fmla="*/ 24 w 24"/>
                <a:gd name="T29" fmla="*/ 16 h 24"/>
                <a:gd name="T30" fmla="*/ 24 w 24"/>
                <a:gd name="T31" fmla="*/ 12 h 24"/>
                <a:gd name="T32" fmla="*/ 24 w 24"/>
                <a:gd name="T33" fmla="*/ 7 h 24"/>
                <a:gd name="T34" fmla="*/ 21 w 24"/>
                <a:gd name="T35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21" y="3"/>
                  </a:moveTo>
                  <a:lnTo>
                    <a:pt x="17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4" y="16"/>
                  </a:lnTo>
                  <a:lnTo>
                    <a:pt x="24" y="12"/>
                  </a:lnTo>
                  <a:lnTo>
                    <a:pt x="24" y="7"/>
                  </a:lnTo>
                  <a:lnTo>
                    <a:pt x="21" y="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88" name="Line 112">
            <a:extLst>
              <a:ext uri="{FF2B5EF4-FFF2-40B4-BE49-F238E27FC236}">
                <a16:creationId xmlns:a16="http://schemas.microsoft.com/office/drawing/2014/main" id="{36704DAC-2AB4-4884-97E8-7085AA12633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35200" y="1720850"/>
            <a:ext cx="57150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4689" name="Group 113">
            <a:extLst>
              <a:ext uri="{FF2B5EF4-FFF2-40B4-BE49-F238E27FC236}">
                <a16:creationId xmlns:a16="http://schemas.microsoft.com/office/drawing/2014/main" id="{482F68BC-6D33-445B-9FCE-10EFC73AFCBB}"/>
              </a:ext>
            </a:extLst>
          </p:cNvPr>
          <p:cNvGrpSpPr>
            <a:grpSpLocks/>
          </p:cNvGrpSpPr>
          <p:nvPr/>
        </p:nvGrpSpPr>
        <p:grpSpPr bwMode="auto">
          <a:xfrm>
            <a:off x="5888038" y="1455738"/>
            <a:ext cx="9525" cy="3698875"/>
            <a:chOff x="3793" y="1217"/>
            <a:chExt cx="6" cy="2330"/>
          </a:xfrm>
        </p:grpSpPr>
        <p:sp>
          <p:nvSpPr>
            <p:cNvPr id="24690" name="Freeform 114">
              <a:extLst>
                <a:ext uri="{FF2B5EF4-FFF2-40B4-BE49-F238E27FC236}">
                  <a16:creationId xmlns:a16="http://schemas.microsoft.com/office/drawing/2014/main" id="{F1E4079E-45F5-470C-A36C-A0A4C11AA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51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1" name="Freeform 115">
              <a:extLst>
                <a:ext uri="{FF2B5EF4-FFF2-40B4-BE49-F238E27FC236}">
                  <a16:creationId xmlns:a16="http://schemas.microsoft.com/office/drawing/2014/main" id="{882AE1C6-5B5F-4023-8E90-4261B6D81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47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2" name="Freeform 116">
              <a:extLst>
                <a:ext uri="{FF2B5EF4-FFF2-40B4-BE49-F238E27FC236}">
                  <a16:creationId xmlns:a16="http://schemas.microsoft.com/office/drawing/2014/main" id="{5E14010D-CE49-42EB-922A-1DF32F850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43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3" name="Freeform 117">
              <a:extLst>
                <a:ext uri="{FF2B5EF4-FFF2-40B4-BE49-F238E27FC236}">
                  <a16:creationId xmlns:a16="http://schemas.microsoft.com/office/drawing/2014/main" id="{A10B4D05-C292-4BEA-BED9-5F5A5E366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39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4" name="Freeform 118">
              <a:extLst>
                <a:ext uri="{FF2B5EF4-FFF2-40B4-BE49-F238E27FC236}">
                  <a16:creationId xmlns:a16="http://schemas.microsoft.com/office/drawing/2014/main" id="{2E9A4252-720F-4839-A677-CD7839AE3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34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5" name="Freeform 119">
              <a:extLst>
                <a:ext uri="{FF2B5EF4-FFF2-40B4-BE49-F238E27FC236}">
                  <a16:creationId xmlns:a16="http://schemas.microsoft.com/office/drawing/2014/main" id="{212EDDF6-B4C4-4A68-B532-61E25710F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30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6" name="Freeform 120">
              <a:extLst>
                <a:ext uri="{FF2B5EF4-FFF2-40B4-BE49-F238E27FC236}">
                  <a16:creationId xmlns:a16="http://schemas.microsoft.com/office/drawing/2014/main" id="{BD8E93D4-07A8-4A05-9479-3418361A1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26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7" name="Freeform 121">
              <a:extLst>
                <a:ext uri="{FF2B5EF4-FFF2-40B4-BE49-F238E27FC236}">
                  <a16:creationId xmlns:a16="http://schemas.microsoft.com/office/drawing/2014/main" id="{331D7B30-7E48-4392-8FF8-E967393BB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22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8" name="Freeform 122">
              <a:extLst>
                <a:ext uri="{FF2B5EF4-FFF2-40B4-BE49-F238E27FC236}">
                  <a16:creationId xmlns:a16="http://schemas.microsoft.com/office/drawing/2014/main" id="{5FCF2885-6F46-4A36-BD87-C86ED5D8E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18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699" name="Freeform 123">
              <a:extLst>
                <a:ext uri="{FF2B5EF4-FFF2-40B4-BE49-F238E27FC236}">
                  <a16:creationId xmlns:a16="http://schemas.microsoft.com/office/drawing/2014/main" id="{7E5F0ABC-A197-4C8B-8E71-BB71B610D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13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0" name="Freeform 124">
              <a:extLst>
                <a:ext uri="{FF2B5EF4-FFF2-40B4-BE49-F238E27FC236}">
                  <a16:creationId xmlns:a16="http://schemas.microsoft.com/office/drawing/2014/main" id="{A16AF706-E44E-48A9-9D72-0FECF4283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09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1" name="Freeform 125">
              <a:extLst>
                <a:ext uri="{FF2B5EF4-FFF2-40B4-BE49-F238E27FC236}">
                  <a16:creationId xmlns:a16="http://schemas.microsoft.com/office/drawing/2014/main" id="{2F00E56D-5688-4869-8B20-D055CC93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05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2" name="Freeform 126">
              <a:extLst>
                <a:ext uri="{FF2B5EF4-FFF2-40B4-BE49-F238E27FC236}">
                  <a16:creationId xmlns:a16="http://schemas.microsoft.com/office/drawing/2014/main" id="{C6C4625F-47E1-467E-8A56-C1B8E2BBA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301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3" name="Freeform 127">
              <a:extLst>
                <a:ext uri="{FF2B5EF4-FFF2-40B4-BE49-F238E27FC236}">
                  <a16:creationId xmlns:a16="http://schemas.microsoft.com/office/drawing/2014/main" id="{71AC6329-D76A-4CA1-A28B-809D29E78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97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4" name="Freeform 128">
              <a:extLst>
                <a:ext uri="{FF2B5EF4-FFF2-40B4-BE49-F238E27FC236}">
                  <a16:creationId xmlns:a16="http://schemas.microsoft.com/office/drawing/2014/main" id="{4A5CE4DB-261F-4ED6-999D-CDC86BBF8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92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5" name="Freeform 129">
              <a:extLst>
                <a:ext uri="{FF2B5EF4-FFF2-40B4-BE49-F238E27FC236}">
                  <a16:creationId xmlns:a16="http://schemas.microsoft.com/office/drawing/2014/main" id="{F675ABF6-AB85-4419-BD2C-7639CD8DF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88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6" name="Freeform 130">
              <a:extLst>
                <a:ext uri="{FF2B5EF4-FFF2-40B4-BE49-F238E27FC236}">
                  <a16:creationId xmlns:a16="http://schemas.microsoft.com/office/drawing/2014/main" id="{D1F6F62E-1BB5-4FE9-A2F0-5828D0034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84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7" name="Freeform 131">
              <a:extLst>
                <a:ext uri="{FF2B5EF4-FFF2-40B4-BE49-F238E27FC236}">
                  <a16:creationId xmlns:a16="http://schemas.microsoft.com/office/drawing/2014/main" id="{C80912F7-A198-441F-B5DD-3AA7FB174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80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8" name="Freeform 132">
              <a:extLst>
                <a:ext uri="{FF2B5EF4-FFF2-40B4-BE49-F238E27FC236}">
                  <a16:creationId xmlns:a16="http://schemas.microsoft.com/office/drawing/2014/main" id="{CF80EA5B-A987-4BF6-A16D-49FD4D563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76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09" name="Freeform 133">
              <a:extLst>
                <a:ext uri="{FF2B5EF4-FFF2-40B4-BE49-F238E27FC236}">
                  <a16:creationId xmlns:a16="http://schemas.microsoft.com/office/drawing/2014/main" id="{A1E9CB55-C7EC-4C28-AE07-4E98BA8C0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71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0" name="Freeform 134">
              <a:extLst>
                <a:ext uri="{FF2B5EF4-FFF2-40B4-BE49-F238E27FC236}">
                  <a16:creationId xmlns:a16="http://schemas.microsoft.com/office/drawing/2014/main" id="{3EABE114-B23E-4465-A9CF-9FF342E40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67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1" name="Freeform 135">
              <a:extLst>
                <a:ext uri="{FF2B5EF4-FFF2-40B4-BE49-F238E27FC236}">
                  <a16:creationId xmlns:a16="http://schemas.microsoft.com/office/drawing/2014/main" id="{C0A6AFEE-99A4-42B0-92C3-CCECE7B81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63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2" name="Freeform 136">
              <a:extLst>
                <a:ext uri="{FF2B5EF4-FFF2-40B4-BE49-F238E27FC236}">
                  <a16:creationId xmlns:a16="http://schemas.microsoft.com/office/drawing/2014/main" id="{F24F88D4-2E26-41BF-8991-17BCBA279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59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3" name="Freeform 137">
              <a:extLst>
                <a:ext uri="{FF2B5EF4-FFF2-40B4-BE49-F238E27FC236}">
                  <a16:creationId xmlns:a16="http://schemas.microsoft.com/office/drawing/2014/main" id="{9A16320C-1CC8-4443-99A2-3C1261521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55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4" name="Freeform 138">
              <a:extLst>
                <a:ext uri="{FF2B5EF4-FFF2-40B4-BE49-F238E27FC236}">
                  <a16:creationId xmlns:a16="http://schemas.microsoft.com/office/drawing/2014/main" id="{5F0A13F7-23D6-407F-93ED-0FF53623F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50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5" name="Freeform 139">
              <a:extLst>
                <a:ext uri="{FF2B5EF4-FFF2-40B4-BE49-F238E27FC236}">
                  <a16:creationId xmlns:a16="http://schemas.microsoft.com/office/drawing/2014/main" id="{A9D71AF2-41A0-4E4A-8C08-3D4A02BC2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46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6" name="Freeform 140">
              <a:extLst>
                <a:ext uri="{FF2B5EF4-FFF2-40B4-BE49-F238E27FC236}">
                  <a16:creationId xmlns:a16="http://schemas.microsoft.com/office/drawing/2014/main" id="{14E5F854-58CF-4799-B5DB-0A8878103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42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7" name="Freeform 141">
              <a:extLst>
                <a:ext uri="{FF2B5EF4-FFF2-40B4-BE49-F238E27FC236}">
                  <a16:creationId xmlns:a16="http://schemas.microsoft.com/office/drawing/2014/main" id="{4D0E26A2-C2FF-4750-AA3E-3A07B2661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38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8" name="Freeform 142">
              <a:extLst>
                <a:ext uri="{FF2B5EF4-FFF2-40B4-BE49-F238E27FC236}">
                  <a16:creationId xmlns:a16="http://schemas.microsoft.com/office/drawing/2014/main" id="{42798ACB-068C-4B05-9593-EFF3DECB8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34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19" name="Freeform 143">
              <a:extLst>
                <a:ext uri="{FF2B5EF4-FFF2-40B4-BE49-F238E27FC236}">
                  <a16:creationId xmlns:a16="http://schemas.microsoft.com/office/drawing/2014/main" id="{3F005DE8-EF6D-46D5-B186-4080C30D4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29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0" name="Freeform 144">
              <a:extLst>
                <a:ext uri="{FF2B5EF4-FFF2-40B4-BE49-F238E27FC236}">
                  <a16:creationId xmlns:a16="http://schemas.microsoft.com/office/drawing/2014/main" id="{8C401F3F-659F-4625-8DB2-C4481E81F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25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1" name="Freeform 145">
              <a:extLst>
                <a:ext uri="{FF2B5EF4-FFF2-40B4-BE49-F238E27FC236}">
                  <a16:creationId xmlns:a16="http://schemas.microsoft.com/office/drawing/2014/main" id="{6AEBFA99-5177-4D46-BFF1-E8D2317E5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21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2" name="Freeform 146">
              <a:extLst>
                <a:ext uri="{FF2B5EF4-FFF2-40B4-BE49-F238E27FC236}">
                  <a16:creationId xmlns:a16="http://schemas.microsoft.com/office/drawing/2014/main" id="{36AF37C0-A379-47DB-9695-9C968EB1F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17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3" name="Freeform 147">
              <a:extLst>
                <a:ext uri="{FF2B5EF4-FFF2-40B4-BE49-F238E27FC236}">
                  <a16:creationId xmlns:a16="http://schemas.microsoft.com/office/drawing/2014/main" id="{CAC01C10-E670-4EDB-9731-B3C7802F6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13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4" name="Freeform 148">
              <a:extLst>
                <a:ext uri="{FF2B5EF4-FFF2-40B4-BE49-F238E27FC236}">
                  <a16:creationId xmlns:a16="http://schemas.microsoft.com/office/drawing/2014/main" id="{07209B47-F865-4C3B-B9E0-FBDA8C344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08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5" name="Freeform 149">
              <a:extLst>
                <a:ext uri="{FF2B5EF4-FFF2-40B4-BE49-F238E27FC236}">
                  <a16:creationId xmlns:a16="http://schemas.microsoft.com/office/drawing/2014/main" id="{2D77E3FF-6B3F-4D8C-A497-2C9884ACA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04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6" name="Freeform 150">
              <a:extLst>
                <a:ext uri="{FF2B5EF4-FFF2-40B4-BE49-F238E27FC236}">
                  <a16:creationId xmlns:a16="http://schemas.microsoft.com/office/drawing/2014/main" id="{3B2AA984-0912-44E0-A2DC-5D59C0B90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200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7" name="Freeform 151">
              <a:extLst>
                <a:ext uri="{FF2B5EF4-FFF2-40B4-BE49-F238E27FC236}">
                  <a16:creationId xmlns:a16="http://schemas.microsoft.com/office/drawing/2014/main" id="{0191B67B-1CDC-4488-9FF7-AE1EEBFFA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96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8" name="Freeform 152">
              <a:extLst>
                <a:ext uri="{FF2B5EF4-FFF2-40B4-BE49-F238E27FC236}">
                  <a16:creationId xmlns:a16="http://schemas.microsoft.com/office/drawing/2014/main" id="{6401F941-CCE5-43B2-A030-1612FB4F5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92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29" name="Freeform 153">
              <a:extLst>
                <a:ext uri="{FF2B5EF4-FFF2-40B4-BE49-F238E27FC236}">
                  <a16:creationId xmlns:a16="http://schemas.microsoft.com/office/drawing/2014/main" id="{FEF6D71E-1D8D-484E-AFE4-D78A3B7CE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87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0" name="Freeform 154">
              <a:extLst>
                <a:ext uri="{FF2B5EF4-FFF2-40B4-BE49-F238E27FC236}">
                  <a16:creationId xmlns:a16="http://schemas.microsoft.com/office/drawing/2014/main" id="{62B4FE1F-DBBE-4D85-900B-8BE0DE915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83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1" name="Freeform 155">
              <a:extLst>
                <a:ext uri="{FF2B5EF4-FFF2-40B4-BE49-F238E27FC236}">
                  <a16:creationId xmlns:a16="http://schemas.microsoft.com/office/drawing/2014/main" id="{655FC4C6-1C11-4F50-B8F5-F5D9C2BC3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79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2" name="Freeform 156">
              <a:extLst>
                <a:ext uri="{FF2B5EF4-FFF2-40B4-BE49-F238E27FC236}">
                  <a16:creationId xmlns:a16="http://schemas.microsoft.com/office/drawing/2014/main" id="{ACDB04A4-01EA-44AC-A0F1-BC671210F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75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3" name="Freeform 157">
              <a:extLst>
                <a:ext uri="{FF2B5EF4-FFF2-40B4-BE49-F238E27FC236}">
                  <a16:creationId xmlns:a16="http://schemas.microsoft.com/office/drawing/2014/main" id="{76842510-40DF-4F0D-86DE-31EE34F19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71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4" name="Freeform 158">
              <a:extLst>
                <a:ext uri="{FF2B5EF4-FFF2-40B4-BE49-F238E27FC236}">
                  <a16:creationId xmlns:a16="http://schemas.microsoft.com/office/drawing/2014/main" id="{30769FA6-3E1B-4430-A9DC-D880BAE6E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66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5" name="Freeform 159">
              <a:extLst>
                <a:ext uri="{FF2B5EF4-FFF2-40B4-BE49-F238E27FC236}">
                  <a16:creationId xmlns:a16="http://schemas.microsoft.com/office/drawing/2014/main" id="{332D0766-33EB-462F-916D-852ACA5A4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62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6" name="Freeform 160">
              <a:extLst>
                <a:ext uri="{FF2B5EF4-FFF2-40B4-BE49-F238E27FC236}">
                  <a16:creationId xmlns:a16="http://schemas.microsoft.com/office/drawing/2014/main" id="{31A9CFB0-53A1-46CC-93EA-8DDD6FF4A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58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7" name="Freeform 161">
              <a:extLst>
                <a:ext uri="{FF2B5EF4-FFF2-40B4-BE49-F238E27FC236}">
                  <a16:creationId xmlns:a16="http://schemas.microsoft.com/office/drawing/2014/main" id="{CDF1B397-D311-4E01-ABDA-46656B43E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54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8" name="Freeform 162">
              <a:extLst>
                <a:ext uri="{FF2B5EF4-FFF2-40B4-BE49-F238E27FC236}">
                  <a16:creationId xmlns:a16="http://schemas.microsoft.com/office/drawing/2014/main" id="{12B447B1-A196-4F3E-9619-97E3BCBDE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50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39" name="Freeform 163">
              <a:extLst>
                <a:ext uri="{FF2B5EF4-FFF2-40B4-BE49-F238E27FC236}">
                  <a16:creationId xmlns:a16="http://schemas.microsoft.com/office/drawing/2014/main" id="{B3052278-AEF9-46FD-9C53-F252F05D4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45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0" name="Freeform 164">
              <a:extLst>
                <a:ext uri="{FF2B5EF4-FFF2-40B4-BE49-F238E27FC236}">
                  <a16:creationId xmlns:a16="http://schemas.microsoft.com/office/drawing/2014/main" id="{55C3F31F-06EC-4819-A1C2-57DB6F539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417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1" name="Freeform 165">
              <a:extLst>
                <a:ext uri="{FF2B5EF4-FFF2-40B4-BE49-F238E27FC236}">
                  <a16:creationId xmlns:a16="http://schemas.microsoft.com/office/drawing/2014/main" id="{8A294616-0AEE-45CF-8265-A79ABE56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375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2" name="Freeform 166">
              <a:extLst>
                <a:ext uri="{FF2B5EF4-FFF2-40B4-BE49-F238E27FC236}">
                  <a16:creationId xmlns:a16="http://schemas.microsoft.com/office/drawing/2014/main" id="{3AC26F18-64DA-43DC-9A48-3A2D93A0F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333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3" name="Freeform 167">
              <a:extLst>
                <a:ext uri="{FF2B5EF4-FFF2-40B4-BE49-F238E27FC236}">
                  <a16:creationId xmlns:a16="http://schemas.microsoft.com/office/drawing/2014/main" id="{B4E54E88-166A-4663-BF25-9522F7C93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291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4" name="Freeform 168">
              <a:extLst>
                <a:ext uri="{FF2B5EF4-FFF2-40B4-BE49-F238E27FC236}">
                  <a16:creationId xmlns:a16="http://schemas.microsoft.com/office/drawing/2014/main" id="{9CD84F07-3F1A-4389-AD52-F582E73E4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249"/>
              <a:ext cx="6" cy="30"/>
            </a:xfrm>
            <a:custGeom>
              <a:avLst/>
              <a:gdLst>
                <a:gd name="T0" fmla="*/ 0 w 6"/>
                <a:gd name="T1" fmla="*/ 28 h 30"/>
                <a:gd name="T2" fmla="*/ 1 w 6"/>
                <a:gd name="T3" fmla="*/ 28 h 30"/>
                <a:gd name="T4" fmla="*/ 2 w 6"/>
                <a:gd name="T5" fmla="*/ 29 h 30"/>
                <a:gd name="T6" fmla="*/ 3 w 6"/>
                <a:gd name="T7" fmla="*/ 30 h 30"/>
                <a:gd name="T8" fmla="*/ 3 w 6"/>
                <a:gd name="T9" fmla="*/ 30 h 30"/>
                <a:gd name="T10" fmla="*/ 4 w 6"/>
                <a:gd name="T11" fmla="*/ 29 h 30"/>
                <a:gd name="T12" fmla="*/ 5 w 6"/>
                <a:gd name="T13" fmla="*/ 28 h 30"/>
                <a:gd name="T14" fmla="*/ 6 w 6"/>
                <a:gd name="T15" fmla="*/ 27 h 30"/>
                <a:gd name="T16" fmla="*/ 6 w 6"/>
                <a:gd name="T17" fmla="*/ 27 h 30"/>
                <a:gd name="T18" fmla="*/ 6 w 6"/>
                <a:gd name="T19" fmla="*/ 3 h 30"/>
                <a:gd name="T20" fmla="*/ 5 w 6"/>
                <a:gd name="T21" fmla="*/ 2 h 30"/>
                <a:gd name="T22" fmla="*/ 4 w 6"/>
                <a:gd name="T23" fmla="*/ 1 h 30"/>
                <a:gd name="T24" fmla="*/ 3 w 6"/>
                <a:gd name="T25" fmla="*/ 0 h 30"/>
                <a:gd name="T26" fmla="*/ 3 w 6"/>
                <a:gd name="T27" fmla="*/ 0 h 30"/>
                <a:gd name="T28" fmla="*/ 2 w 6"/>
                <a:gd name="T29" fmla="*/ 1 h 30"/>
                <a:gd name="T30" fmla="*/ 1 w 6"/>
                <a:gd name="T31" fmla="*/ 2 h 30"/>
                <a:gd name="T32" fmla="*/ 0 w 6"/>
                <a:gd name="T33" fmla="*/ 3 h 30"/>
                <a:gd name="T34" fmla="*/ 0 w 6"/>
                <a:gd name="T35" fmla="*/ 4 h 30"/>
                <a:gd name="T36" fmla="*/ 0 w 6"/>
                <a:gd name="T3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8"/>
                  </a:move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5" name="Freeform 169">
              <a:extLst>
                <a:ext uri="{FF2B5EF4-FFF2-40B4-BE49-F238E27FC236}">
                  <a16:creationId xmlns:a16="http://schemas.microsoft.com/office/drawing/2014/main" id="{F83CBFAF-7027-48A5-BB31-F9A2BE49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3" y="1217"/>
              <a:ext cx="6" cy="20"/>
            </a:xfrm>
            <a:custGeom>
              <a:avLst/>
              <a:gdLst>
                <a:gd name="T0" fmla="*/ 0 w 6"/>
                <a:gd name="T1" fmla="*/ 18 h 20"/>
                <a:gd name="T2" fmla="*/ 1 w 6"/>
                <a:gd name="T3" fmla="*/ 18 h 20"/>
                <a:gd name="T4" fmla="*/ 2 w 6"/>
                <a:gd name="T5" fmla="*/ 19 h 20"/>
                <a:gd name="T6" fmla="*/ 3 w 6"/>
                <a:gd name="T7" fmla="*/ 20 h 20"/>
                <a:gd name="T8" fmla="*/ 3 w 6"/>
                <a:gd name="T9" fmla="*/ 20 h 20"/>
                <a:gd name="T10" fmla="*/ 4 w 6"/>
                <a:gd name="T11" fmla="*/ 19 h 20"/>
                <a:gd name="T12" fmla="*/ 5 w 6"/>
                <a:gd name="T13" fmla="*/ 18 h 20"/>
                <a:gd name="T14" fmla="*/ 6 w 6"/>
                <a:gd name="T15" fmla="*/ 17 h 20"/>
                <a:gd name="T16" fmla="*/ 6 w 6"/>
                <a:gd name="T17" fmla="*/ 17 h 20"/>
                <a:gd name="T18" fmla="*/ 6 w 6"/>
                <a:gd name="T19" fmla="*/ 3 h 20"/>
                <a:gd name="T20" fmla="*/ 5 w 6"/>
                <a:gd name="T21" fmla="*/ 2 h 20"/>
                <a:gd name="T22" fmla="*/ 4 w 6"/>
                <a:gd name="T23" fmla="*/ 1 h 20"/>
                <a:gd name="T24" fmla="*/ 3 w 6"/>
                <a:gd name="T25" fmla="*/ 0 h 20"/>
                <a:gd name="T26" fmla="*/ 3 w 6"/>
                <a:gd name="T27" fmla="*/ 0 h 20"/>
                <a:gd name="T28" fmla="*/ 2 w 6"/>
                <a:gd name="T29" fmla="*/ 1 h 20"/>
                <a:gd name="T30" fmla="*/ 1 w 6"/>
                <a:gd name="T31" fmla="*/ 2 h 20"/>
                <a:gd name="T32" fmla="*/ 0 w 6"/>
                <a:gd name="T33" fmla="*/ 3 h 20"/>
                <a:gd name="T34" fmla="*/ 0 w 6"/>
                <a:gd name="T35" fmla="*/ 4 h 20"/>
                <a:gd name="T36" fmla="*/ 0 w 6"/>
                <a:gd name="T3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20">
                  <a:moveTo>
                    <a:pt x="0" y="18"/>
                  </a:moveTo>
                  <a:lnTo>
                    <a:pt x="1" y="18"/>
                  </a:lnTo>
                  <a:lnTo>
                    <a:pt x="2" y="19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4" y="19"/>
                  </a:lnTo>
                  <a:lnTo>
                    <a:pt x="5" y="18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746" name="Group 170">
            <a:extLst>
              <a:ext uri="{FF2B5EF4-FFF2-40B4-BE49-F238E27FC236}">
                <a16:creationId xmlns:a16="http://schemas.microsoft.com/office/drawing/2014/main" id="{0B22B649-6709-4AF6-A22D-D53312B16817}"/>
              </a:ext>
            </a:extLst>
          </p:cNvPr>
          <p:cNvGrpSpPr>
            <a:grpSpLocks/>
          </p:cNvGrpSpPr>
          <p:nvPr/>
        </p:nvGrpSpPr>
        <p:grpSpPr bwMode="auto">
          <a:xfrm>
            <a:off x="3221038" y="1506538"/>
            <a:ext cx="25400" cy="3648075"/>
            <a:chOff x="2113" y="1249"/>
            <a:chExt cx="16" cy="2298"/>
          </a:xfrm>
        </p:grpSpPr>
        <p:sp>
          <p:nvSpPr>
            <p:cNvPr id="24747" name="Freeform 171">
              <a:extLst>
                <a:ext uri="{FF2B5EF4-FFF2-40B4-BE49-F238E27FC236}">
                  <a16:creationId xmlns:a16="http://schemas.microsoft.com/office/drawing/2014/main" id="{F7A0D4DD-60CB-4B64-9716-593527746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3" y="351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7 h 30"/>
                <a:gd name="T4" fmla="*/ 1 w 6"/>
                <a:gd name="T5" fmla="*/ 28 h 30"/>
                <a:gd name="T6" fmla="*/ 2 w 6"/>
                <a:gd name="T7" fmla="*/ 29 h 30"/>
                <a:gd name="T8" fmla="*/ 3 w 6"/>
                <a:gd name="T9" fmla="*/ 30 h 30"/>
                <a:gd name="T10" fmla="*/ 3 w 6"/>
                <a:gd name="T11" fmla="*/ 30 h 30"/>
                <a:gd name="T12" fmla="*/ 4 w 6"/>
                <a:gd name="T13" fmla="*/ 29 h 30"/>
                <a:gd name="T14" fmla="*/ 5 w 6"/>
                <a:gd name="T15" fmla="*/ 28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8" name="Freeform 172">
              <a:extLst>
                <a:ext uri="{FF2B5EF4-FFF2-40B4-BE49-F238E27FC236}">
                  <a16:creationId xmlns:a16="http://schemas.microsoft.com/office/drawing/2014/main" id="{A40798F7-5961-47DF-9D6C-A5F394F42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3" y="347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49" name="Freeform 173">
              <a:extLst>
                <a:ext uri="{FF2B5EF4-FFF2-40B4-BE49-F238E27FC236}">
                  <a16:creationId xmlns:a16="http://schemas.microsoft.com/office/drawing/2014/main" id="{47A83D30-D313-449D-B90E-A92AA4B7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3" y="343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0" name="Freeform 174">
              <a:extLst>
                <a:ext uri="{FF2B5EF4-FFF2-40B4-BE49-F238E27FC236}">
                  <a16:creationId xmlns:a16="http://schemas.microsoft.com/office/drawing/2014/main" id="{B1EEEE2D-BD91-4E63-9E74-E68C4C923C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39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1" name="Freeform 175">
              <a:extLst>
                <a:ext uri="{FF2B5EF4-FFF2-40B4-BE49-F238E27FC236}">
                  <a16:creationId xmlns:a16="http://schemas.microsoft.com/office/drawing/2014/main" id="{AD401C95-58BB-43AD-B1A2-7CF1B8951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34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2" name="Freeform 176">
              <a:extLst>
                <a:ext uri="{FF2B5EF4-FFF2-40B4-BE49-F238E27FC236}">
                  <a16:creationId xmlns:a16="http://schemas.microsoft.com/office/drawing/2014/main" id="{BA625550-4D8D-4FC8-807E-9FD7B6B7C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30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3" name="Freeform 177">
              <a:extLst>
                <a:ext uri="{FF2B5EF4-FFF2-40B4-BE49-F238E27FC236}">
                  <a16:creationId xmlns:a16="http://schemas.microsoft.com/office/drawing/2014/main" id="{E83D4258-BF20-4B06-B49E-BADBF846FB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26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4" name="Freeform 178">
              <a:extLst>
                <a:ext uri="{FF2B5EF4-FFF2-40B4-BE49-F238E27FC236}">
                  <a16:creationId xmlns:a16="http://schemas.microsoft.com/office/drawing/2014/main" id="{A240492A-7E61-4442-8F8C-A0758B2E7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22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5" name="Freeform 179">
              <a:extLst>
                <a:ext uri="{FF2B5EF4-FFF2-40B4-BE49-F238E27FC236}">
                  <a16:creationId xmlns:a16="http://schemas.microsoft.com/office/drawing/2014/main" id="{0EF8E079-73AC-4493-B96E-19AF92254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4" y="3181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6" name="Freeform 180">
              <a:extLst>
                <a:ext uri="{FF2B5EF4-FFF2-40B4-BE49-F238E27FC236}">
                  <a16:creationId xmlns:a16="http://schemas.microsoft.com/office/drawing/2014/main" id="{1270A30E-F0B7-4ED1-B498-22E054AC0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313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7" name="Freeform 181">
              <a:extLst>
                <a:ext uri="{FF2B5EF4-FFF2-40B4-BE49-F238E27FC236}">
                  <a16:creationId xmlns:a16="http://schemas.microsoft.com/office/drawing/2014/main" id="{59CA6E4D-A7FB-419E-A536-A68B741AC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309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8" name="Freeform 182">
              <a:extLst>
                <a:ext uri="{FF2B5EF4-FFF2-40B4-BE49-F238E27FC236}">
                  <a16:creationId xmlns:a16="http://schemas.microsoft.com/office/drawing/2014/main" id="{C7CDC0A6-7C1A-4323-829F-94C3AD803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305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7 h 30"/>
                <a:gd name="T4" fmla="*/ 1 w 6"/>
                <a:gd name="T5" fmla="*/ 28 h 30"/>
                <a:gd name="T6" fmla="*/ 2 w 6"/>
                <a:gd name="T7" fmla="*/ 29 h 30"/>
                <a:gd name="T8" fmla="*/ 3 w 6"/>
                <a:gd name="T9" fmla="*/ 30 h 30"/>
                <a:gd name="T10" fmla="*/ 3 w 6"/>
                <a:gd name="T11" fmla="*/ 30 h 30"/>
                <a:gd name="T12" fmla="*/ 4 w 6"/>
                <a:gd name="T13" fmla="*/ 29 h 30"/>
                <a:gd name="T14" fmla="*/ 5 w 6"/>
                <a:gd name="T15" fmla="*/ 28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59" name="Freeform 183">
              <a:extLst>
                <a:ext uri="{FF2B5EF4-FFF2-40B4-BE49-F238E27FC236}">
                  <a16:creationId xmlns:a16="http://schemas.microsoft.com/office/drawing/2014/main" id="{050A4182-19E3-4C62-B997-FC56D74F8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301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0" name="Freeform 184">
              <a:extLst>
                <a:ext uri="{FF2B5EF4-FFF2-40B4-BE49-F238E27FC236}">
                  <a16:creationId xmlns:a16="http://schemas.microsoft.com/office/drawing/2014/main" id="{8051B183-00F4-49BA-88AA-C55EC9B11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5" y="297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1" name="Freeform 185">
              <a:extLst>
                <a:ext uri="{FF2B5EF4-FFF2-40B4-BE49-F238E27FC236}">
                  <a16:creationId xmlns:a16="http://schemas.microsoft.com/office/drawing/2014/main" id="{FD7FF127-151D-40F1-BF18-D99C0DFC5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92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2" name="Freeform 186">
              <a:extLst>
                <a:ext uri="{FF2B5EF4-FFF2-40B4-BE49-F238E27FC236}">
                  <a16:creationId xmlns:a16="http://schemas.microsoft.com/office/drawing/2014/main" id="{C17136CB-4B21-4A45-833C-739299F4B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88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3" name="Freeform 187">
              <a:extLst>
                <a:ext uri="{FF2B5EF4-FFF2-40B4-BE49-F238E27FC236}">
                  <a16:creationId xmlns:a16="http://schemas.microsoft.com/office/drawing/2014/main" id="{E05AEB65-0F48-4BC9-AA9E-E0103A5E9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84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4" name="Freeform 188">
              <a:extLst>
                <a:ext uri="{FF2B5EF4-FFF2-40B4-BE49-F238E27FC236}">
                  <a16:creationId xmlns:a16="http://schemas.microsoft.com/office/drawing/2014/main" id="{84AC0DC8-B071-4DA2-B612-201880971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80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5" name="Freeform 189">
              <a:extLst>
                <a:ext uri="{FF2B5EF4-FFF2-40B4-BE49-F238E27FC236}">
                  <a16:creationId xmlns:a16="http://schemas.microsoft.com/office/drawing/2014/main" id="{F33BCA60-57B4-4C42-B14C-4ADC9BAE92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76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6" name="Freeform 190">
              <a:extLst>
                <a:ext uri="{FF2B5EF4-FFF2-40B4-BE49-F238E27FC236}">
                  <a16:creationId xmlns:a16="http://schemas.microsoft.com/office/drawing/2014/main" id="{F4798488-8251-4DCC-9AF4-8E6568D03F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6" y="2719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7" name="Freeform 191">
              <a:extLst>
                <a:ext uri="{FF2B5EF4-FFF2-40B4-BE49-F238E27FC236}">
                  <a16:creationId xmlns:a16="http://schemas.microsoft.com/office/drawing/2014/main" id="{53C2806D-BD1C-44E9-83E1-74843893B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" y="267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8" name="Freeform 192">
              <a:extLst>
                <a:ext uri="{FF2B5EF4-FFF2-40B4-BE49-F238E27FC236}">
                  <a16:creationId xmlns:a16="http://schemas.microsoft.com/office/drawing/2014/main" id="{9F436033-8733-4CF6-88BD-3C595FBC8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" y="263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69" name="Freeform 193">
              <a:extLst>
                <a:ext uri="{FF2B5EF4-FFF2-40B4-BE49-F238E27FC236}">
                  <a16:creationId xmlns:a16="http://schemas.microsoft.com/office/drawing/2014/main" id="{F7A9E3DB-E9FA-48D2-8D0A-852C1CF79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" y="259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7 h 30"/>
                <a:gd name="T4" fmla="*/ 1 w 6"/>
                <a:gd name="T5" fmla="*/ 28 h 30"/>
                <a:gd name="T6" fmla="*/ 2 w 6"/>
                <a:gd name="T7" fmla="*/ 29 h 30"/>
                <a:gd name="T8" fmla="*/ 3 w 6"/>
                <a:gd name="T9" fmla="*/ 30 h 30"/>
                <a:gd name="T10" fmla="*/ 3 w 6"/>
                <a:gd name="T11" fmla="*/ 30 h 30"/>
                <a:gd name="T12" fmla="*/ 4 w 6"/>
                <a:gd name="T13" fmla="*/ 29 h 30"/>
                <a:gd name="T14" fmla="*/ 5 w 6"/>
                <a:gd name="T15" fmla="*/ 28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0" name="Freeform 194">
              <a:extLst>
                <a:ext uri="{FF2B5EF4-FFF2-40B4-BE49-F238E27FC236}">
                  <a16:creationId xmlns:a16="http://schemas.microsoft.com/office/drawing/2014/main" id="{4EDCEA24-3370-4F0C-AEF6-850CC760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" y="255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1" name="Freeform 195">
              <a:extLst>
                <a:ext uri="{FF2B5EF4-FFF2-40B4-BE49-F238E27FC236}">
                  <a16:creationId xmlns:a16="http://schemas.microsoft.com/office/drawing/2014/main" id="{FD13745C-89F1-4973-B193-D2A4B00959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7" y="2509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2" name="Freeform 196">
              <a:extLst>
                <a:ext uri="{FF2B5EF4-FFF2-40B4-BE49-F238E27FC236}">
                  <a16:creationId xmlns:a16="http://schemas.microsoft.com/office/drawing/2014/main" id="{55AA18BA-F704-4E5D-8AF8-17AA53C84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46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3" name="Freeform 197">
              <a:extLst>
                <a:ext uri="{FF2B5EF4-FFF2-40B4-BE49-F238E27FC236}">
                  <a16:creationId xmlns:a16="http://schemas.microsoft.com/office/drawing/2014/main" id="{74A321D2-BC71-459E-90D9-D848EEDAF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42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4" name="Freeform 198">
              <a:extLst>
                <a:ext uri="{FF2B5EF4-FFF2-40B4-BE49-F238E27FC236}">
                  <a16:creationId xmlns:a16="http://schemas.microsoft.com/office/drawing/2014/main" id="{D8D7E0A2-E819-4A87-BD8B-C0957F973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38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5" name="Freeform 199">
              <a:extLst>
                <a:ext uri="{FF2B5EF4-FFF2-40B4-BE49-F238E27FC236}">
                  <a16:creationId xmlns:a16="http://schemas.microsoft.com/office/drawing/2014/main" id="{6E4CBCBC-992A-4DB3-A840-A335FA3AE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34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6" name="Freeform 200">
              <a:extLst>
                <a:ext uri="{FF2B5EF4-FFF2-40B4-BE49-F238E27FC236}">
                  <a16:creationId xmlns:a16="http://schemas.microsoft.com/office/drawing/2014/main" id="{6C8D7047-DF35-4F63-AAD9-3CCDC2628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29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7" name="Freeform 201">
              <a:extLst>
                <a:ext uri="{FF2B5EF4-FFF2-40B4-BE49-F238E27FC236}">
                  <a16:creationId xmlns:a16="http://schemas.microsoft.com/office/drawing/2014/main" id="{585B17E5-8A74-48A0-8304-6FDF646F2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" y="2257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8" name="Freeform 202">
              <a:extLst>
                <a:ext uri="{FF2B5EF4-FFF2-40B4-BE49-F238E27FC236}">
                  <a16:creationId xmlns:a16="http://schemas.microsoft.com/office/drawing/2014/main" id="{D9860FF1-4163-4EC5-9AA5-313E1A55D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9" y="221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79" name="Freeform 203">
              <a:extLst>
                <a:ext uri="{FF2B5EF4-FFF2-40B4-BE49-F238E27FC236}">
                  <a16:creationId xmlns:a16="http://schemas.microsoft.com/office/drawing/2014/main" id="{DB463567-2CC0-47A6-BF2C-B7D98EA5E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9" y="217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0" name="Freeform 204">
              <a:extLst>
                <a:ext uri="{FF2B5EF4-FFF2-40B4-BE49-F238E27FC236}">
                  <a16:creationId xmlns:a16="http://schemas.microsoft.com/office/drawing/2014/main" id="{BAA3484C-A45D-4930-97F9-CD19E1BB8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9" y="213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7 h 30"/>
                <a:gd name="T4" fmla="*/ 1 w 6"/>
                <a:gd name="T5" fmla="*/ 28 h 30"/>
                <a:gd name="T6" fmla="*/ 2 w 6"/>
                <a:gd name="T7" fmla="*/ 29 h 30"/>
                <a:gd name="T8" fmla="*/ 3 w 6"/>
                <a:gd name="T9" fmla="*/ 30 h 30"/>
                <a:gd name="T10" fmla="*/ 3 w 6"/>
                <a:gd name="T11" fmla="*/ 30 h 30"/>
                <a:gd name="T12" fmla="*/ 4 w 6"/>
                <a:gd name="T13" fmla="*/ 29 h 30"/>
                <a:gd name="T14" fmla="*/ 5 w 6"/>
                <a:gd name="T15" fmla="*/ 28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1" name="Freeform 205">
              <a:extLst>
                <a:ext uri="{FF2B5EF4-FFF2-40B4-BE49-F238E27FC236}">
                  <a16:creationId xmlns:a16="http://schemas.microsoft.com/office/drawing/2014/main" id="{C6A09BB3-A51D-46A3-A02D-13F543D48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9" y="208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2" name="Freeform 206">
              <a:extLst>
                <a:ext uri="{FF2B5EF4-FFF2-40B4-BE49-F238E27FC236}">
                  <a16:creationId xmlns:a16="http://schemas.microsoft.com/office/drawing/2014/main" id="{AFA0DE75-32D3-4792-9826-FF484302F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9" y="2047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3" name="Freeform 207">
              <a:extLst>
                <a:ext uri="{FF2B5EF4-FFF2-40B4-BE49-F238E27FC236}">
                  <a16:creationId xmlns:a16="http://schemas.microsoft.com/office/drawing/2014/main" id="{051652B6-A270-42A0-8650-CE6EFCBF6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" y="200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4" name="Freeform 208">
              <a:extLst>
                <a:ext uri="{FF2B5EF4-FFF2-40B4-BE49-F238E27FC236}">
                  <a16:creationId xmlns:a16="http://schemas.microsoft.com/office/drawing/2014/main" id="{C645FFD6-3455-4A34-AECA-1D907D33F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" y="196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5" name="Freeform 209">
              <a:extLst>
                <a:ext uri="{FF2B5EF4-FFF2-40B4-BE49-F238E27FC236}">
                  <a16:creationId xmlns:a16="http://schemas.microsoft.com/office/drawing/2014/main" id="{41D6FC83-9A61-4C3A-BD73-0060C0A09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" y="192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6" name="Freeform 210">
              <a:extLst>
                <a:ext uri="{FF2B5EF4-FFF2-40B4-BE49-F238E27FC236}">
                  <a16:creationId xmlns:a16="http://schemas.microsoft.com/office/drawing/2014/main" id="{92305D0A-1621-47A6-8532-1DD42F096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" y="187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7" name="Freeform 211">
              <a:extLst>
                <a:ext uri="{FF2B5EF4-FFF2-40B4-BE49-F238E27FC236}">
                  <a16:creationId xmlns:a16="http://schemas.microsoft.com/office/drawing/2014/main" id="{0BFD8DAD-644E-410B-81BB-C0180484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0" y="183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8" name="Freeform 212">
              <a:extLst>
                <a:ext uri="{FF2B5EF4-FFF2-40B4-BE49-F238E27FC236}">
                  <a16:creationId xmlns:a16="http://schemas.microsoft.com/office/drawing/2014/main" id="{60ECA3F1-E6DF-465F-AABF-B8B66507C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79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89" name="Freeform 213">
              <a:extLst>
                <a:ext uri="{FF2B5EF4-FFF2-40B4-BE49-F238E27FC236}">
                  <a16:creationId xmlns:a16="http://schemas.microsoft.com/office/drawing/2014/main" id="{98CDCD91-C30A-408F-B64F-58F651FD4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75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0" name="Freeform 214">
              <a:extLst>
                <a:ext uri="{FF2B5EF4-FFF2-40B4-BE49-F238E27FC236}">
                  <a16:creationId xmlns:a16="http://schemas.microsoft.com/office/drawing/2014/main" id="{4939D69A-EAB5-408B-8243-9847E46644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71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1" name="Freeform 215">
              <a:extLst>
                <a:ext uri="{FF2B5EF4-FFF2-40B4-BE49-F238E27FC236}">
                  <a16:creationId xmlns:a16="http://schemas.microsoft.com/office/drawing/2014/main" id="{7AD4E1FA-3948-494E-AC17-865CC9DEC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66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7 h 30"/>
                <a:gd name="T4" fmla="*/ 1 w 6"/>
                <a:gd name="T5" fmla="*/ 28 h 30"/>
                <a:gd name="T6" fmla="*/ 2 w 6"/>
                <a:gd name="T7" fmla="*/ 29 h 30"/>
                <a:gd name="T8" fmla="*/ 3 w 6"/>
                <a:gd name="T9" fmla="*/ 30 h 30"/>
                <a:gd name="T10" fmla="*/ 3 w 6"/>
                <a:gd name="T11" fmla="*/ 30 h 30"/>
                <a:gd name="T12" fmla="*/ 4 w 6"/>
                <a:gd name="T13" fmla="*/ 29 h 30"/>
                <a:gd name="T14" fmla="*/ 5 w 6"/>
                <a:gd name="T15" fmla="*/ 28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7"/>
                  </a:lnTo>
                  <a:lnTo>
                    <a:pt x="1" y="28"/>
                  </a:lnTo>
                  <a:lnTo>
                    <a:pt x="2" y="29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4" y="29"/>
                  </a:lnTo>
                  <a:lnTo>
                    <a:pt x="5" y="28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2" name="Freeform 216">
              <a:extLst>
                <a:ext uri="{FF2B5EF4-FFF2-40B4-BE49-F238E27FC236}">
                  <a16:creationId xmlns:a16="http://schemas.microsoft.com/office/drawing/2014/main" id="{F961B1B0-0321-4EF8-BCA9-6B277C22E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62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3" name="Freeform 217">
              <a:extLst>
                <a:ext uri="{FF2B5EF4-FFF2-40B4-BE49-F238E27FC236}">
                  <a16:creationId xmlns:a16="http://schemas.microsoft.com/office/drawing/2014/main" id="{67FE5BBE-C457-432E-B7B6-CACCE7F281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1" y="1585"/>
              <a:ext cx="7" cy="30"/>
            </a:xfrm>
            <a:custGeom>
              <a:avLst/>
              <a:gdLst>
                <a:gd name="T0" fmla="*/ 0 w 7"/>
                <a:gd name="T1" fmla="*/ 27 h 30"/>
                <a:gd name="T2" fmla="*/ 0 w 7"/>
                <a:gd name="T3" fmla="*/ 28 h 30"/>
                <a:gd name="T4" fmla="*/ 1 w 7"/>
                <a:gd name="T5" fmla="*/ 29 h 30"/>
                <a:gd name="T6" fmla="*/ 2 w 7"/>
                <a:gd name="T7" fmla="*/ 30 h 30"/>
                <a:gd name="T8" fmla="*/ 3 w 7"/>
                <a:gd name="T9" fmla="*/ 30 h 30"/>
                <a:gd name="T10" fmla="*/ 4 w 7"/>
                <a:gd name="T11" fmla="*/ 30 h 30"/>
                <a:gd name="T12" fmla="*/ 5 w 7"/>
                <a:gd name="T13" fmla="*/ 30 h 30"/>
                <a:gd name="T14" fmla="*/ 6 w 7"/>
                <a:gd name="T15" fmla="*/ 29 h 30"/>
                <a:gd name="T16" fmla="*/ 6 w 7"/>
                <a:gd name="T17" fmla="*/ 28 h 30"/>
                <a:gd name="T18" fmla="*/ 7 w 7"/>
                <a:gd name="T19" fmla="*/ 4 h 30"/>
                <a:gd name="T20" fmla="*/ 7 w 7"/>
                <a:gd name="T21" fmla="*/ 3 h 30"/>
                <a:gd name="T22" fmla="*/ 6 w 7"/>
                <a:gd name="T23" fmla="*/ 2 h 30"/>
                <a:gd name="T24" fmla="*/ 5 w 7"/>
                <a:gd name="T25" fmla="*/ 1 h 30"/>
                <a:gd name="T26" fmla="*/ 4 w 7"/>
                <a:gd name="T27" fmla="*/ 0 h 30"/>
                <a:gd name="T28" fmla="*/ 3 w 7"/>
                <a:gd name="T29" fmla="*/ 0 h 30"/>
                <a:gd name="T30" fmla="*/ 2 w 7"/>
                <a:gd name="T31" fmla="*/ 1 h 30"/>
                <a:gd name="T32" fmla="*/ 1 w 7"/>
                <a:gd name="T33" fmla="*/ 2 h 30"/>
                <a:gd name="T34" fmla="*/ 1 w 7"/>
                <a:gd name="T35" fmla="*/ 3 h 30"/>
                <a:gd name="T36" fmla="*/ 0 w 7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7" y="4"/>
                  </a:lnTo>
                  <a:lnTo>
                    <a:pt x="7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1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4" name="Freeform 218">
              <a:extLst>
                <a:ext uri="{FF2B5EF4-FFF2-40B4-BE49-F238E27FC236}">
                  <a16:creationId xmlns:a16="http://schemas.microsoft.com/office/drawing/2014/main" id="{4E8C9FAD-BE87-4C01-8E74-24CE8F5D2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2" y="154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5" name="Freeform 219">
              <a:extLst>
                <a:ext uri="{FF2B5EF4-FFF2-40B4-BE49-F238E27FC236}">
                  <a16:creationId xmlns:a16="http://schemas.microsoft.com/office/drawing/2014/main" id="{CE615704-3536-49E2-A6BD-A50A843E9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2" y="150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6" name="Freeform 220">
              <a:extLst>
                <a:ext uri="{FF2B5EF4-FFF2-40B4-BE49-F238E27FC236}">
                  <a16:creationId xmlns:a16="http://schemas.microsoft.com/office/drawing/2014/main" id="{A2AF564D-DEE4-46F7-9364-AE64AD346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2" y="145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7" name="Freeform 221">
              <a:extLst>
                <a:ext uri="{FF2B5EF4-FFF2-40B4-BE49-F238E27FC236}">
                  <a16:creationId xmlns:a16="http://schemas.microsoft.com/office/drawing/2014/main" id="{7A0686A7-E490-429C-8AB8-826C21311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2" y="1417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8" name="Freeform 222">
              <a:extLst>
                <a:ext uri="{FF2B5EF4-FFF2-40B4-BE49-F238E27FC236}">
                  <a16:creationId xmlns:a16="http://schemas.microsoft.com/office/drawing/2014/main" id="{2147E16D-FE66-45A7-8897-21D4D7D99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2" y="1375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1 w 6"/>
                <a:gd name="T5" fmla="*/ 29 h 30"/>
                <a:gd name="T6" fmla="*/ 2 w 6"/>
                <a:gd name="T7" fmla="*/ 30 h 30"/>
                <a:gd name="T8" fmla="*/ 3 w 6"/>
                <a:gd name="T9" fmla="*/ 30 h 30"/>
                <a:gd name="T10" fmla="*/ 4 w 6"/>
                <a:gd name="T11" fmla="*/ 30 h 30"/>
                <a:gd name="T12" fmla="*/ 5 w 6"/>
                <a:gd name="T13" fmla="*/ 30 h 30"/>
                <a:gd name="T14" fmla="*/ 6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6 w 6"/>
                <a:gd name="T23" fmla="*/ 2 h 30"/>
                <a:gd name="T24" fmla="*/ 5 w 6"/>
                <a:gd name="T25" fmla="*/ 1 h 30"/>
                <a:gd name="T26" fmla="*/ 4 w 6"/>
                <a:gd name="T27" fmla="*/ 0 h 30"/>
                <a:gd name="T28" fmla="*/ 3 w 6"/>
                <a:gd name="T29" fmla="*/ 0 h 30"/>
                <a:gd name="T30" fmla="*/ 2 w 6"/>
                <a:gd name="T31" fmla="*/ 1 h 30"/>
                <a:gd name="T32" fmla="*/ 1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1" y="29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6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6" y="2"/>
                  </a:lnTo>
                  <a:lnTo>
                    <a:pt x="5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799" name="Freeform 223">
              <a:extLst>
                <a:ext uri="{FF2B5EF4-FFF2-40B4-BE49-F238E27FC236}">
                  <a16:creationId xmlns:a16="http://schemas.microsoft.com/office/drawing/2014/main" id="{E6925FF0-4D00-46E1-A42D-BE9341F0F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3" y="1333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00" name="Freeform 224">
              <a:extLst>
                <a:ext uri="{FF2B5EF4-FFF2-40B4-BE49-F238E27FC236}">
                  <a16:creationId xmlns:a16="http://schemas.microsoft.com/office/drawing/2014/main" id="{9620592C-E5DB-4F0E-9F63-11A645F55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3" y="1291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01" name="Freeform 225">
              <a:extLst>
                <a:ext uri="{FF2B5EF4-FFF2-40B4-BE49-F238E27FC236}">
                  <a16:creationId xmlns:a16="http://schemas.microsoft.com/office/drawing/2014/main" id="{DBC8065F-F760-4B50-BFEC-BBEBDA2B5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3" y="1249"/>
              <a:ext cx="6" cy="30"/>
            </a:xfrm>
            <a:custGeom>
              <a:avLst/>
              <a:gdLst>
                <a:gd name="T0" fmla="*/ 0 w 6"/>
                <a:gd name="T1" fmla="*/ 27 h 30"/>
                <a:gd name="T2" fmla="*/ 0 w 6"/>
                <a:gd name="T3" fmla="*/ 28 h 30"/>
                <a:gd name="T4" fmla="*/ 0 w 6"/>
                <a:gd name="T5" fmla="*/ 29 h 30"/>
                <a:gd name="T6" fmla="*/ 1 w 6"/>
                <a:gd name="T7" fmla="*/ 30 h 30"/>
                <a:gd name="T8" fmla="*/ 2 w 6"/>
                <a:gd name="T9" fmla="*/ 30 h 30"/>
                <a:gd name="T10" fmla="*/ 3 w 6"/>
                <a:gd name="T11" fmla="*/ 30 h 30"/>
                <a:gd name="T12" fmla="*/ 4 w 6"/>
                <a:gd name="T13" fmla="*/ 30 h 30"/>
                <a:gd name="T14" fmla="*/ 5 w 6"/>
                <a:gd name="T15" fmla="*/ 29 h 30"/>
                <a:gd name="T16" fmla="*/ 6 w 6"/>
                <a:gd name="T17" fmla="*/ 28 h 30"/>
                <a:gd name="T18" fmla="*/ 6 w 6"/>
                <a:gd name="T19" fmla="*/ 4 h 30"/>
                <a:gd name="T20" fmla="*/ 6 w 6"/>
                <a:gd name="T21" fmla="*/ 3 h 30"/>
                <a:gd name="T22" fmla="*/ 5 w 6"/>
                <a:gd name="T23" fmla="*/ 2 h 30"/>
                <a:gd name="T24" fmla="*/ 4 w 6"/>
                <a:gd name="T25" fmla="*/ 1 h 30"/>
                <a:gd name="T26" fmla="*/ 3 w 6"/>
                <a:gd name="T27" fmla="*/ 0 h 30"/>
                <a:gd name="T28" fmla="*/ 2 w 6"/>
                <a:gd name="T29" fmla="*/ 0 h 30"/>
                <a:gd name="T30" fmla="*/ 1 w 6"/>
                <a:gd name="T31" fmla="*/ 1 h 30"/>
                <a:gd name="T32" fmla="*/ 0 w 6"/>
                <a:gd name="T33" fmla="*/ 2 h 30"/>
                <a:gd name="T34" fmla="*/ 0 w 6"/>
                <a:gd name="T35" fmla="*/ 3 h 30"/>
                <a:gd name="T36" fmla="*/ 0 w 6"/>
                <a:gd name="T3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30">
                  <a:moveTo>
                    <a:pt x="0" y="27"/>
                  </a:moveTo>
                  <a:lnTo>
                    <a:pt x="0" y="28"/>
                  </a:lnTo>
                  <a:lnTo>
                    <a:pt x="0" y="29"/>
                  </a:lnTo>
                  <a:lnTo>
                    <a:pt x="1" y="30"/>
                  </a:lnTo>
                  <a:lnTo>
                    <a:pt x="2" y="30"/>
                  </a:lnTo>
                  <a:lnTo>
                    <a:pt x="3" y="30"/>
                  </a:lnTo>
                  <a:lnTo>
                    <a:pt x="4" y="30"/>
                  </a:lnTo>
                  <a:lnTo>
                    <a:pt x="5" y="29"/>
                  </a:lnTo>
                  <a:lnTo>
                    <a:pt x="6" y="28"/>
                  </a:lnTo>
                  <a:lnTo>
                    <a:pt x="6" y="4"/>
                  </a:lnTo>
                  <a:lnTo>
                    <a:pt x="6" y="3"/>
                  </a:lnTo>
                  <a:lnTo>
                    <a:pt x="5" y="2"/>
                  </a:lnTo>
                  <a:lnTo>
                    <a:pt x="4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802" name="Rectangle 226">
            <a:extLst>
              <a:ext uri="{FF2B5EF4-FFF2-40B4-BE49-F238E27FC236}">
                <a16:creationId xmlns:a16="http://schemas.microsoft.com/office/drawing/2014/main" id="{C090A023-3FC0-446B-8FD4-461F48853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4938" y="908050"/>
            <a:ext cx="1284287" cy="56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03" name="Rectangle 227">
            <a:extLst>
              <a:ext uri="{FF2B5EF4-FFF2-40B4-BE49-F238E27FC236}">
                <a16:creationId xmlns:a16="http://schemas.microsoft.com/office/drawing/2014/main" id="{57818B25-D6FF-40B4-8460-4B9DD5127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5425" y="936625"/>
            <a:ext cx="11938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/>
              <a:t>Space flight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04" name="Rectangle 228">
            <a:extLst>
              <a:ext uri="{FF2B5EF4-FFF2-40B4-BE49-F238E27FC236}">
                <a16:creationId xmlns:a16="http://schemas.microsoft.com/office/drawing/2014/main" id="{F36D6638-43E1-4A2F-AB98-147C01C12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150" y="1169988"/>
            <a:ext cx="5143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/>
              <a:t>n=22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05" name="Rectangle 229">
            <a:extLst>
              <a:ext uri="{FF2B5EF4-FFF2-40B4-BE49-F238E27FC236}">
                <a16:creationId xmlns:a16="http://schemas.microsoft.com/office/drawing/2014/main" id="{ABBC783D-A65F-4606-9736-78FDB03FAA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6275" y="811213"/>
            <a:ext cx="2968625" cy="64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06" name="Rectangle 230">
            <a:extLst>
              <a:ext uri="{FF2B5EF4-FFF2-40B4-BE49-F238E27FC236}">
                <a16:creationId xmlns:a16="http://schemas.microsoft.com/office/drawing/2014/main" id="{40A07196-F279-46F9-995A-3CBC2F91F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7063" y="873125"/>
            <a:ext cx="31559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/>
              <a:t>2 years post-menopause, n=13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07" name="Rectangle 231">
            <a:extLst>
              <a:ext uri="{FF2B5EF4-FFF2-40B4-BE49-F238E27FC236}">
                <a16:creationId xmlns:a16="http://schemas.microsoft.com/office/drawing/2014/main" id="{3BF56DB1-D281-431C-B6F8-BCD59965B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0300" y="1147763"/>
            <a:ext cx="21463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/>
              <a:t>(for comparison only)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08" name="Line 232">
            <a:extLst>
              <a:ext uri="{FF2B5EF4-FFF2-40B4-BE49-F238E27FC236}">
                <a16:creationId xmlns:a16="http://schemas.microsoft.com/office/drawing/2014/main" id="{21876672-0263-4538-980B-96157FD8928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2374900"/>
            <a:ext cx="2286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09" name="Line 233">
            <a:extLst>
              <a:ext uri="{FF2B5EF4-FFF2-40B4-BE49-F238E27FC236}">
                <a16:creationId xmlns:a16="http://schemas.microsoft.com/office/drawing/2014/main" id="{BD090D3D-4FAC-4505-9FDE-361B214047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3046413"/>
            <a:ext cx="228600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0" name="Line 234">
            <a:extLst>
              <a:ext uri="{FF2B5EF4-FFF2-40B4-BE49-F238E27FC236}">
                <a16:creationId xmlns:a16="http://schemas.microsoft.com/office/drawing/2014/main" id="{5A420B5B-C96C-42B0-BC39-8FA3E83F28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3716338"/>
            <a:ext cx="228600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1" name="Line 235">
            <a:extLst>
              <a:ext uri="{FF2B5EF4-FFF2-40B4-BE49-F238E27FC236}">
                <a16:creationId xmlns:a16="http://schemas.microsoft.com/office/drawing/2014/main" id="{AFF717B8-C8F7-401E-AFBF-8B2C0DCAF62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82800" y="4387850"/>
            <a:ext cx="2286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2" name="Rectangle 236">
            <a:extLst>
              <a:ext uri="{FF2B5EF4-FFF2-40B4-BE49-F238E27FC236}">
                <a16:creationId xmlns:a16="http://schemas.microsoft.com/office/drawing/2014/main" id="{6276F385-6E93-4C25-85E5-4D73224DD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3200" y="2101850"/>
            <a:ext cx="4397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3" name="Rectangle 237">
            <a:extLst>
              <a:ext uri="{FF2B5EF4-FFF2-40B4-BE49-F238E27FC236}">
                <a16:creationId xmlns:a16="http://schemas.microsoft.com/office/drawing/2014/main" id="{94D4113C-4A9F-4EF1-846D-28DBF0917E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7663" y="2168525"/>
            <a:ext cx="271462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-5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14" name="Rectangle 238">
            <a:extLst>
              <a:ext uri="{FF2B5EF4-FFF2-40B4-BE49-F238E27FC236}">
                <a16:creationId xmlns:a16="http://schemas.microsoft.com/office/drawing/2014/main" id="{FB224F02-6F8C-4E7D-B051-C90BFCAF0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000" y="2787650"/>
            <a:ext cx="592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5" name="Rectangle 239">
            <a:extLst>
              <a:ext uri="{FF2B5EF4-FFF2-40B4-BE49-F238E27FC236}">
                <a16:creationId xmlns:a16="http://schemas.microsoft.com/office/drawing/2014/main" id="{01DC7075-69A7-4B84-85BD-3D9B958DA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1938" y="2854325"/>
            <a:ext cx="44132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-10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16" name="Rectangle 240">
            <a:extLst>
              <a:ext uri="{FF2B5EF4-FFF2-40B4-BE49-F238E27FC236}">
                <a16:creationId xmlns:a16="http://schemas.microsoft.com/office/drawing/2014/main" id="{A53B2A57-BE49-493F-A4E2-E60F550B1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000" y="3473450"/>
            <a:ext cx="592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7" name="Rectangle 241">
            <a:extLst>
              <a:ext uri="{FF2B5EF4-FFF2-40B4-BE49-F238E27FC236}">
                <a16:creationId xmlns:a16="http://schemas.microsoft.com/office/drawing/2014/main" id="{F8AD1F41-2AE2-48A3-A023-2651FF5EF7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1938" y="3540125"/>
            <a:ext cx="44132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-15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18" name="Rectangle 242">
            <a:extLst>
              <a:ext uri="{FF2B5EF4-FFF2-40B4-BE49-F238E27FC236}">
                <a16:creationId xmlns:a16="http://schemas.microsoft.com/office/drawing/2014/main" id="{1CCD7821-BEA4-4420-BBA1-D00ED09557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000" y="4159250"/>
            <a:ext cx="592138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19" name="Rectangle 243">
            <a:extLst>
              <a:ext uri="{FF2B5EF4-FFF2-40B4-BE49-F238E27FC236}">
                <a16:creationId xmlns:a16="http://schemas.microsoft.com/office/drawing/2014/main" id="{BB8A6F75-1B56-4A01-B9E9-3301CFC87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1938" y="4225925"/>
            <a:ext cx="44132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/>
              <a:t>-20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pSp>
        <p:nvGrpSpPr>
          <p:cNvPr id="24820" name="Group 244">
            <a:extLst>
              <a:ext uri="{FF2B5EF4-FFF2-40B4-BE49-F238E27FC236}">
                <a16:creationId xmlns:a16="http://schemas.microsoft.com/office/drawing/2014/main" id="{23F0A5FC-5C96-4326-BD1A-127B1F2A4EFF}"/>
              </a:ext>
            </a:extLst>
          </p:cNvPr>
          <p:cNvGrpSpPr>
            <a:grpSpLocks/>
          </p:cNvGrpSpPr>
          <p:nvPr/>
        </p:nvGrpSpPr>
        <p:grpSpPr bwMode="auto">
          <a:xfrm>
            <a:off x="2217738" y="1698625"/>
            <a:ext cx="5537200" cy="1577975"/>
            <a:chOff x="1481" y="1370"/>
            <a:chExt cx="3488" cy="994"/>
          </a:xfrm>
        </p:grpSpPr>
        <p:sp>
          <p:nvSpPr>
            <p:cNvPr id="24821" name="Freeform 245">
              <a:extLst>
                <a:ext uri="{FF2B5EF4-FFF2-40B4-BE49-F238E27FC236}">
                  <a16:creationId xmlns:a16="http://schemas.microsoft.com/office/drawing/2014/main" id="{60173462-8A70-43D9-A89B-552572CA3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" y="1370"/>
              <a:ext cx="191" cy="74"/>
            </a:xfrm>
            <a:custGeom>
              <a:avLst/>
              <a:gdLst>
                <a:gd name="T0" fmla="*/ 7 w 191"/>
                <a:gd name="T1" fmla="*/ 0 h 74"/>
                <a:gd name="T2" fmla="*/ 0 w 191"/>
                <a:gd name="T3" fmla="*/ 23 h 74"/>
                <a:gd name="T4" fmla="*/ 184 w 191"/>
                <a:gd name="T5" fmla="*/ 74 h 74"/>
                <a:gd name="T6" fmla="*/ 191 w 191"/>
                <a:gd name="T7" fmla="*/ 51 h 74"/>
                <a:gd name="T8" fmla="*/ 7 w 191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74">
                  <a:moveTo>
                    <a:pt x="7" y="0"/>
                  </a:moveTo>
                  <a:lnTo>
                    <a:pt x="0" y="23"/>
                  </a:lnTo>
                  <a:lnTo>
                    <a:pt x="184" y="74"/>
                  </a:lnTo>
                  <a:lnTo>
                    <a:pt x="191" y="5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2" name="Freeform 246">
              <a:extLst>
                <a:ext uri="{FF2B5EF4-FFF2-40B4-BE49-F238E27FC236}">
                  <a16:creationId xmlns:a16="http://schemas.microsoft.com/office/drawing/2014/main" id="{620D8D07-45FA-47D8-AE07-498B4564F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" y="1440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3" name="Freeform 247">
              <a:extLst>
                <a:ext uri="{FF2B5EF4-FFF2-40B4-BE49-F238E27FC236}">
                  <a16:creationId xmlns:a16="http://schemas.microsoft.com/office/drawing/2014/main" id="{B4009097-B40A-4C7C-9BC2-3A06AB704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" y="1511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4" name="Freeform 248">
              <a:extLst>
                <a:ext uri="{FF2B5EF4-FFF2-40B4-BE49-F238E27FC236}">
                  <a16:creationId xmlns:a16="http://schemas.microsoft.com/office/drawing/2014/main" id="{7E744A34-348D-459C-9536-D7FEA7DE4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3" y="1582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5" name="Freeform 249">
              <a:extLst>
                <a:ext uri="{FF2B5EF4-FFF2-40B4-BE49-F238E27FC236}">
                  <a16:creationId xmlns:a16="http://schemas.microsoft.com/office/drawing/2014/main" id="{8A3332C9-1506-47CC-9943-3252A63BB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8" y="1653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6" name="Freeform 250">
              <a:extLst>
                <a:ext uri="{FF2B5EF4-FFF2-40B4-BE49-F238E27FC236}">
                  <a16:creationId xmlns:a16="http://schemas.microsoft.com/office/drawing/2014/main" id="{D56C9C73-1029-455D-B0FF-99B3AEA4F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" y="1724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7" name="Freeform 251">
              <a:extLst>
                <a:ext uri="{FF2B5EF4-FFF2-40B4-BE49-F238E27FC236}">
                  <a16:creationId xmlns:a16="http://schemas.microsoft.com/office/drawing/2014/main" id="{1913EA8C-7FEB-4A9A-9C11-AC950BF41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6" y="1795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8" name="Freeform 252">
              <a:extLst>
                <a:ext uri="{FF2B5EF4-FFF2-40B4-BE49-F238E27FC236}">
                  <a16:creationId xmlns:a16="http://schemas.microsoft.com/office/drawing/2014/main" id="{03EB9659-4DFE-4086-83A1-2C1BE0276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1" y="1866"/>
              <a:ext cx="191" cy="75"/>
            </a:xfrm>
            <a:custGeom>
              <a:avLst/>
              <a:gdLst>
                <a:gd name="T0" fmla="*/ 7 w 191"/>
                <a:gd name="T1" fmla="*/ 0 h 75"/>
                <a:gd name="T2" fmla="*/ 0 w 191"/>
                <a:gd name="T3" fmla="*/ 23 h 75"/>
                <a:gd name="T4" fmla="*/ 184 w 191"/>
                <a:gd name="T5" fmla="*/ 75 h 75"/>
                <a:gd name="T6" fmla="*/ 191 w 191"/>
                <a:gd name="T7" fmla="*/ 52 h 75"/>
                <a:gd name="T8" fmla="*/ 7 w 191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75">
                  <a:moveTo>
                    <a:pt x="7" y="0"/>
                  </a:moveTo>
                  <a:lnTo>
                    <a:pt x="0" y="23"/>
                  </a:lnTo>
                  <a:lnTo>
                    <a:pt x="184" y="75"/>
                  </a:lnTo>
                  <a:lnTo>
                    <a:pt x="191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29" name="Freeform 253">
              <a:extLst>
                <a:ext uri="{FF2B5EF4-FFF2-40B4-BE49-F238E27FC236}">
                  <a16:creationId xmlns:a16="http://schemas.microsoft.com/office/drawing/2014/main" id="{21D6E9C1-FA77-449B-9A17-780D13F6A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5" y="1937"/>
              <a:ext cx="192" cy="75"/>
            </a:xfrm>
            <a:custGeom>
              <a:avLst/>
              <a:gdLst>
                <a:gd name="T0" fmla="*/ 7 w 192"/>
                <a:gd name="T1" fmla="*/ 0 h 75"/>
                <a:gd name="T2" fmla="*/ 0 w 192"/>
                <a:gd name="T3" fmla="*/ 23 h 75"/>
                <a:gd name="T4" fmla="*/ 185 w 192"/>
                <a:gd name="T5" fmla="*/ 75 h 75"/>
                <a:gd name="T6" fmla="*/ 192 w 192"/>
                <a:gd name="T7" fmla="*/ 52 h 75"/>
                <a:gd name="T8" fmla="*/ 7 w 19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5">
                  <a:moveTo>
                    <a:pt x="7" y="0"/>
                  </a:moveTo>
                  <a:lnTo>
                    <a:pt x="0" y="23"/>
                  </a:lnTo>
                  <a:lnTo>
                    <a:pt x="185" y="75"/>
                  </a:lnTo>
                  <a:lnTo>
                    <a:pt x="192" y="5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30" name="Freeform 254">
              <a:extLst>
                <a:ext uri="{FF2B5EF4-FFF2-40B4-BE49-F238E27FC236}">
                  <a16:creationId xmlns:a16="http://schemas.microsoft.com/office/drawing/2014/main" id="{FF48DBA2-8D0E-420F-B01C-521766128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9" y="2008"/>
              <a:ext cx="192" cy="74"/>
            </a:xfrm>
            <a:custGeom>
              <a:avLst/>
              <a:gdLst>
                <a:gd name="T0" fmla="*/ 7 w 192"/>
                <a:gd name="T1" fmla="*/ 0 h 74"/>
                <a:gd name="T2" fmla="*/ 0 w 192"/>
                <a:gd name="T3" fmla="*/ 23 h 74"/>
                <a:gd name="T4" fmla="*/ 185 w 192"/>
                <a:gd name="T5" fmla="*/ 74 h 74"/>
                <a:gd name="T6" fmla="*/ 192 w 192"/>
                <a:gd name="T7" fmla="*/ 51 h 74"/>
                <a:gd name="T8" fmla="*/ 7 w 192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4">
                  <a:moveTo>
                    <a:pt x="7" y="0"/>
                  </a:moveTo>
                  <a:lnTo>
                    <a:pt x="0" y="23"/>
                  </a:lnTo>
                  <a:lnTo>
                    <a:pt x="185" y="74"/>
                  </a:lnTo>
                  <a:lnTo>
                    <a:pt x="192" y="5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31" name="Freeform 255">
              <a:extLst>
                <a:ext uri="{FF2B5EF4-FFF2-40B4-BE49-F238E27FC236}">
                  <a16:creationId xmlns:a16="http://schemas.microsoft.com/office/drawing/2014/main" id="{4C82088D-3353-477B-BFA2-91CECC89C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3" y="2079"/>
              <a:ext cx="192" cy="74"/>
            </a:xfrm>
            <a:custGeom>
              <a:avLst/>
              <a:gdLst>
                <a:gd name="T0" fmla="*/ 7 w 192"/>
                <a:gd name="T1" fmla="*/ 0 h 74"/>
                <a:gd name="T2" fmla="*/ 0 w 192"/>
                <a:gd name="T3" fmla="*/ 23 h 74"/>
                <a:gd name="T4" fmla="*/ 185 w 192"/>
                <a:gd name="T5" fmla="*/ 74 h 74"/>
                <a:gd name="T6" fmla="*/ 192 w 192"/>
                <a:gd name="T7" fmla="*/ 51 h 74"/>
                <a:gd name="T8" fmla="*/ 7 w 192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4">
                  <a:moveTo>
                    <a:pt x="7" y="0"/>
                  </a:moveTo>
                  <a:lnTo>
                    <a:pt x="0" y="23"/>
                  </a:lnTo>
                  <a:lnTo>
                    <a:pt x="185" y="74"/>
                  </a:lnTo>
                  <a:lnTo>
                    <a:pt x="192" y="5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32" name="Freeform 256">
              <a:extLst>
                <a:ext uri="{FF2B5EF4-FFF2-40B4-BE49-F238E27FC236}">
                  <a16:creationId xmlns:a16="http://schemas.microsoft.com/office/drawing/2014/main" id="{0391F089-441C-49BA-8A2E-5A6445186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8" y="2150"/>
              <a:ext cx="192" cy="74"/>
            </a:xfrm>
            <a:custGeom>
              <a:avLst/>
              <a:gdLst>
                <a:gd name="T0" fmla="*/ 7 w 192"/>
                <a:gd name="T1" fmla="*/ 0 h 74"/>
                <a:gd name="T2" fmla="*/ 0 w 192"/>
                <a:gd name="T3" fmla="*/ 23 h 74"/>
                <a:gd name="T4" fmla="*/ 185 w 192"/>
                <a:gd name="T5" fmla="*/ 74 h 74"/>
                <a:gd name="T6" fmla="*/ 192 w 192"/>
                <a:gd name="T7" fmla="*/ 51 h 74"/>
                <a:gd name="T8" fmla="*/ 7 w 192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4">
                  <a:moveTo>
                    <a:pt x="7" y="0"/>
                  </a:moveTo>
                  <a:lnTo>
                    <a:pt x="0" y="23"/>
                  </a:lnTo>
                  <a:lnTo>
                    <a:pt x="185" y="74"/>
                  </a:lnTo>
                  <a:lnTo>
                    <a:pt x="192" y="5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33" name="Freeform 257">
              <a:extLst>
                <a:ext uri="{FF2B5EF4-FFF2-40B4-BE49-F238E27FC236}">
                  <a16:creationId xmlns:a16="http://schemas.microsoft.com/office/drawing/2014/main" id="{4837673E-3CF4-483B-829A-5C684A045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2" y="2221"/>
              <a:ext cx="192" cy="74"/>
            </a:xfrm>
            <a:custGeom>
              <a:avLst/>
              <a:gdLst>
                <a:gd name="T0" fmla="*/ 7 w 192"/>
                <a:gd name="T1" fmla="*/ 0 h 74"/>
                <a:gd name="T2" fmla="*/ 0 w 192"/>
                <a:gd name="T3" fmla="*/ 23 h 74"/>
                <a:gd name="T4" fmla="*/ 185 w 192"/>
                <a:gd name="T5" fmla="*/ 74 h 74"/>
                <a:gd name="T6" fmla="*/ 192 w 192"/>
                <a:gd name="T7" fmla="*/ 51 h 74"/>
                <a:gd name="T8" fmla="*/ 7 w 192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74">
                  <a:moveTo>
                    <a:pt x="7" y="0"/>
                  </a:moveTo>
                  <a:lnTo>
                    <a:pt x="0" y="23"/>
                  </a:lnTo>
                  <a:lnTo>
                    <a:pt x="185" y="74"/>
                  </a:lnTo>
                  <a:lnTo>
                    <a:pt x="192" y="5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34" name="Freeform 258">
              <a:extLst>
                <a:ext uri="{FF2B5EF4-FFF2-40B4-BE49-F238E27FC236}">
                  <a16:creationId xmlns:a16="http://schemas.microsoft.com/office/drawing/2014/main" id="{97A196C9-5D85-47DC-BCA0-B1E7856AF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6" y="2292"/>
              <a:ext cx="183" cy="72"/>
            </a:xfrm>
            <a:custGeom>
              <a:avLst/>
              <a:gdLst>
                <a:gd name="T0" fmla="*/ 7 w 183"/>
                <a:gd name="T1" fmla="*/ 0 h 72"/>
                <a:gd name="T2" fmla="*/ 0 w 183"/>
                <a:gd name="T3" fmla="*/ 23 h 72"/>
                <a:gd name="T4" fmla="*/ 176 w 183"/>
                <a:gd name="T5" fmla="*/ 72 h 72"/>
                <a:gd name="T6" fmla="*/ 183 w 183"/>
                <a:gd name="T7" fmla="*/ 49 h 72"/>
                <a:gd name="T8" fmla="*/ 7 w 183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72">
                  <a:moveTo>
                    <a:pt x="7" y="0"/>
                  </a:moveTo>
                  <a:lnTo>
                    <a:pt x="0" y="23"/>
                  </a:lnTo>
                  <a:lnTo>
                    <a:pt x="176" y="72"/>
                  </a:lnTo>
                  <a:lnTo>
                    <a:pt x="183" y="49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835" name="Oval 259">
            <a:extLst>
              <a:ext uri="{FF2B5EF4-FFF2-40B4-BE49-F238E27FC236}">
                <a16:creationId xmlns:a16="http://schemas.microsoft.com/office/drawing/2014/main" id="{57D29D7C-6BA9-489D-AB76-1434239B7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188" y="4997450"/>
            <a:ext cx="611187" cy="230188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36" name="Freeform 260">
            <a:extLst>
              <a:ext uri="{FF2B5EF4-FFF2-40B4-BE49-F238E27FC236}">
                <a16:creationId xmlns:a16="http://schemas.microsoft.com/office/drawing/2014/main" id="{7936E543-8DBA-4CAF-AE86-A9ED8ECC61A4}"/>
              </a:ext>
            </a:extLst>
          </p:cNvPr>
          <p:cNvSpPr>
            <a:spLocks/>
          </p:cNvSpPr>
          <p:nvPr/>
        </p:nvSpPr>
        <p:spPr bwMode="auto">
          <a:xfrm>
            <a:off x="5862638" y="2673350"/>
            <a:ext cx="93662" cy="88900"/>
          </a:xfrm>
          <a:custGeom>
            <a:avLst/>
            <a:gdLst>
              <a:gd name="T0" fmla="*/ 31 w 59"/>
              <a:gd name="T1" fmla="*/ 0 h 56"/>
              <a:gd name="T2" fmla="*/ 25 w 59"/>
              <a:gd name="T3" fmla="*/ 0 h 56"/>
              <a:gd name="T4" fmla="*/ 20 w 59"/>
              <a:gd name="T5" fmla="*/ 2 h 56"/>
              <a:gd name="T6" fmla="*/ 14 w 59"/>
              <a:gd name="T7" fmla="*/ 4 h 56"/>
              <a:gd name="T8" fmla="*/ 10 w 59"/>
              <a:gd name="T9" fmla="*/ 7 h 56"/>
              <a:gd name="T10" fmla="*/ 3 w 59"/>
              <a:gd name="T11" fmla="*/ 16 h 56"/>
              <a:gd name="T12" fmla="*/ 1 w 59"/>
              <a:gd name="T13" fmla="*/ 21 h 56"/>
              <a:gd name="T14" fmla="*/ 0 w 59"/>
              <a:gd name="T15" fmla="*/ 27 h 56"/>
              <a:gd name="T16" fmla="*/ 0 w 59"/>
              <a:gd name="T17" fmla="*/ 33 h 56"/>
              <a:gd name="T18" fmla="*/ 2 w 59"/>
              <a:gd name="T19" fmla="*/ 38 h 56"/>
              <a:gd name="T20" fmla="*/ 4 w 59"/>
              <a:gd name="T21" fmla="*/ 43 h 56"/>
              <a:gd name="T22" fmla="*/ 8 w 59"/>
              <a:gd name="T23" fmla="*/ 47 h 56"/>
              <a:gd name="T24" fmla="*/ 17 w 59"/>
              <a:gd name="T25" fmla="*/ 53 h 56"/>
              <a:gd name="T26" fmla="*/ 22 w 59"/>
              <a:gd name="T27" fmla="*/ 55 h 56"/>
              <a:gd name="T28" fmla="*/ 28 w 59"/>
              <a:gd name="T29" fmla="*/ 56 h 56"/>
              <a:gd name="T30" fmla="*/ 34 w 59"/>
              <a:gd name="T31" fmla="*/ 56 h 56"/>
              <a:gd name="T32" fmla="*/ 39 w 59"/>
              <a:gd name="T33" fmla="*/ 54 h 56"/>
              <a:gd name="T34" fmla="*/ 45 w 59"/>
              <a:gd name="T35" fmla="*/ 52 h 56"/>
              <a:gd name="T36" fmla="*/ 49 w 59"/>
              <a:gd name="T37" fmla="*/ 49 h 56"/>
              <a:gd name="T38" fmla="*/ 56 w 59"/>
              <a:gd name="T39" fmla="*/ 40 h 56"/>
              <a:gd name="T40" fmla="*/ 58 w 59"/>
              <a:gd name="T41" fmla="*/ 35 h 56"/>
              <a:gd name="T42" fmla="*/ 59 w 59"/>
              <a:gd name="T43" fmla="*/ 29 h 56"/>
              <a:gd name="T44" fmla="*/ 59 w 59"/>
              <a:gd name="T45" fmla="*/ 24 h 56"/>
              <a:gd name="T46" fmla="*/ 57 w 59"/>
              <a:gd name="T47" fmla="*/ 18 h 56"/>
              <a:gd name="T48" fmla="*/ 55 w 59"/>
              <a:gd name="T49" fmla="*/ 14 h 56"/>
              <a:gd name="T50" fmla="*/ 51 w 59"/>
              <a:gd name="T51" fmla="*/ 9 h 56"/>
              <a:gd name="T52" fmla="*/ 42 w 59"/>
              <a:gd name="T53" fmla="*/ 3 h 56"/>
              <a:gd name="T54" fmla="*/ 37 w 59"/>
              <a:gd name="T55" fmla="*/ 1 h 56"/>
              <a:gd name="T56" fmla="*/ 31 w 59"/>
              <a:gd name="T57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9" h="56">
                <a:moveTo>
                  <a:pt x="31" y="0"/>
                </a:moveTo>
                <a:lnTo>
                  <a:pt x="25" y="0"/>
                </a:lnTo>
                <a:lnTo>
                  <a:pt x="20" y="2"/>
                </a:lnTo>
                <a:lnTo>
                  <a:pt x="14" y="4"/>
                </a:lnTo>
                <a:lnTo>
                  <a:pt x="10" y="7"/>
                </a:lnTo>
                <a:lnTo>
                  <a:pt x="3" y="16"/>
                </a:lnTo>
                <a:lnTo>
                  <a:pt x="1" y="21"/>
                </a:lnTo>
                <a:lnTo>
                  <a:pt x="0" y="27"/>
                </a:lnTo>
                <a:lnTo>
                  <a:pt x="0" y="33"/>
                </a:lnTo>
                <a:lnTo>
                  <a:pt x="2" y="38"/>
                </a:lnTo>
                <a:lnTo>
                  <a:pt x="4" y="43"/>
                </a:lnTo>
                <a:lnTo>
                  <a:pt x="8" y="47"/>
                </a:lnTo>
                <a:lnTo>
                  <a:pt x="17" y="53"/>
                </a:lnTo>
                <a:lnTo>
                  <a:pt x="22" y="55"/>
                </a:lnTo>
                <a:lnTo>
                  <a:pt x="28" y="56"/>
                </a:lnTo>
                <a:lnTo>
                  <a:pt x="34" y="56"/>
                </a:lnTo>
                <a:lnTo>
                  <a:pt x="39" y="54"/>
                </a:lnTo>
                <a:lnTo>
                  <a:pt x="45" y="52"/>
                </a:lnTo>
                <a:lnTo>
                  <a:pt x="49" y="49"/>
                </a:lnTo>
                <a:lnTo>
                  <a:pt x="56" y="40"/>
                </a:lnTo>
                <a:lnTo>
                  <a:pt x="58" y="35"/>
                </a:lnTo>
                <a:lnTo>
                  <a:pt x="59" y="29"/>
                </a:lnTo>
                <a:lnTo>
                  <a:pt x="59" y="24"/>
                </a:lnTo>
                <a:lnTo>
                  <a:pt x="57" y="18"/>
                </a:lnTo>
                <a:lnTo>
                  <a:pt x="55" y="14"/>
                </a:lnTo>
                <a:lnTo>
                  <a:pt x="51" y="9"/>
                </a:lnTo>
                <a:lnTo>
                  <a:pt x="42" y="3"/>
                </a:lnTo>
                <a:lnTo>
                  <a:pt x="37" y="1"/>
                </a:lnTo>
                <a:lnTo>
                  <a:pt x="31" y="0"/>
                </a:lnTo>
                <a:close/>
              </a:path>
            </a:pathLst>
          </a:custGeom>
          <a:solidFill>
            <a:srgbClr val="000000"/>
          </a:solidFill>
          <a:ln w="3810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837" name="Freeform 261">
            <a:extLst>
              <a:ext uri="{FF2B5EF4-FFF2-40B4-BE49-F238E27FC236}">
                <a16:creationId xmlns:a16="http://schemas.microsoft.com/office/drawing/2014/main" id="{B0097278-EE12-468C-BF70-677CFDAD53AE}"/>
              </a:ext>
            </a:extLst>
          </p:cNvPr>
          <p:cNvSpPr>
            <a:spLocks/>
          </p:cNvSpPr>
          <p:nvPr/>
        </p:nvSpPr>
        <p:spPr bwMode="auto">
          <a:xfrm>
            <a:off x="5886450" y="2362200"/>
            <a:ext cx="46038" cy="668338"/>
          </a:xfrm>
          <a:custGeom>
            <a:avLst/>
            <a:gdLst>
              <a:gd name="T0" fmla="*/ 5 w 29"/>
              <a:gd name="T1" fmla="*/ 421 h 421"/>
              <a:gd name="T2" fmla="*/ 29 w 29"/>
              <a:gd name="T3" fmla="*/ 421 h 421"/>
              <a:gd name="T4" fmla="*/ 24 w 29"/>
              <a:gd name="T5" fmla="*/ 0 h 421"/>
              <a:gd name="T6" fmla="*/ 0 w 29"/>
              <a:gd name="T7" fmla="*/ 0 h 421"/>
              <a:gd name="T8" fmla="*/ 5 w 29"/>
              <a:gd name="T9" fmla="*/ 421 h 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421">
                <a:moveTo>
                  <a:pt x="5" y="421"/>
                </a:moveTo>
                <a:lnTo>
                  <a:pt x="29" y="421"/>
                </a:lnTo>
                <a:lnTo>
                  <a:pt x="24" y="0"/>
                </a:lnTo>
                <a:lnTo>
                  <a:pt x="0" y="0"/>
                </a:lnTo>
                <a:lnTo>
                  <a:pt x="5" y="42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38" name="Freeform 262">
            <a:extLst>
              <a:ext uri="{FF2B5EF4-FFF2-40B4-BE49-F238E27FC236}">
                <a16:creationId xmlns:a16="http://schemas.microsoft.com/office/drawing/2014/main" id="{48EE92F0-57C5-4CA1-AB52-F700C7E345A9}"/>
              </a:ext>
            </a:extLst>
          </p:cNvPr>
          <p:cNvSpPr>
            <a:spLocks/>
          </p:cNvSpPr>
          <p:nvPr/>
        </p:nvSpPr>
        <p:spPr bwMode="auto">
          <a:xfrm>
            <a:off x="5768975" y="2371725"/>
            <a:ext cx="249238" cy="50800"/>
          </a:xfrm>
          <a:custGeom>
            <a:avLst/>
            <a:gdLst>
              <a:gd name="T0" fmla="*/ 1 w 157"/>
              <a:gd name="T1" fmla="*/ 0 h 32"/>
              <a:gd name="T2" fmla="*/ 0 w 157"/>
              <a:gd name="T3" fmla="*/ 24 h 32"/>
              <a:gd name="T4" fmla="*/ 156 w 157"/>
              <a:gd name="T5" fmla="*/ 32 h 32"/>
              <a:gd name="T6" fmla="*/ 157 w 157"/>
              <a:gd name="T7" fmla="*/ 8 h 32"/>
              <a:gd name="T8" fmla="*/ 1 w 157"/>
              <a:gd name="T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" h="32">
                <a:moveTo>
                  <a:pt x="1" y="0"/>
                </a:moveTo>
                <a:lnTo>
                  <a:pt x="0" y="24"/>
                </a:lnTo>
                <a:lnTo>
                  <a:pt x="156" y="32"/>
                </a:lnTo>
                <a:lnTo>
                  <a:pt x="157" y="8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39" name="Freeform 263">
            <a:extLst>
              <a:ext uri="{FF2B5EF4-FFF2-40B4-BE49-F238E27FC236}">
                <a16:creationId xmlns:a16="http://schemas.microsoft.com/office/drawing/2014/main" id="{92071928-174E-4C1B-8719-D458F3040990}"/>
              </a:ext>
            </a:extLst>
          </p:cNvPr>
          <p:cNvSpPr>
            <a:spLocks/>
          </p:cNvSpPr>
          <p:nvPr/>
        </p:nvSpPr>
        <p:spPr bwMode="auto">
          <a:xfrm>
            <a:off x="5795963" y="3017838"/>
            <a:ext cx="228600" cy="39687"/>
          </a:xfrm>
          <a:custGeom>
            <a:avLst/>
            <a:gdLst>
              <a:gd name="T0" fmla="*/ 0 w 144"/>
              <a:gd name="T1" fmla="*/ 0 h 25"/>
              <a:gd name="T2" fmla="*/ 0 w 144"/>
              <a:gd name="T3" fmla="*/ 24 h 25"/>
              <a:gd name="T4" fmla="*/ 144 w 144"/>
              <a:gd name="T5" fmla="*/ 25 h 25"/>
              <a:gd name="T6" fmla="*/ 144 w 144"/>
              <a:gd name="T7" fmla="*/ 1 h 25"/>
              <a:gd name="T8" fmla="*/ 0 w 144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4" h="25">
                <a:moveTo>
                  <a:pt x="0" y="0"/>
                </a:moveTo>
                <a:lnTo>
                  <a:pt x="0" y="24"/>
                </a:lnTo>
                <a:lnTo>
                  <a:pt x="144" y="25"/>
                </a:lnTo>
                <a:lnTo>
                  <a:pt x="144" y="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4840" name="Group 264">
            <a:extLst>
              <a:ext uri="{FF2B5EF4-FFF2-40B4-BE49-F238E27FC236}">
                <a16:creationId xmlns:a16="http://schemas.microsoft.com/office/drawing/2014/main" id="{DB1E6EAA-2AD8-4458-AC6E-894AD173C3F7}"/>
              </a:ext>
            </a:extLst>
          </p:cNvPr>
          <p:cNvGrpSpPr>
            <a:grpSpLocks/>
          </p:cNvGrpSpPr>
          <p:nvPr/>
        </p:nvGrpSpPr>
        <p:grpSpPr bwMode="auto">
          <a:xfrm>
            <a:off x="3155950" y="2333625"/>
            <a:ext cx="147638" cy="273050"/>
            <a:chOff x="2072" y="1770"/>
            <a:chExt cx="93" cy="172"/>
          </a:xfrm>
        </p:grpSpPr>
        <p:sp>
          <p:nvSpPr>
            <p:cNvPr id="24841" name="Oval 265">
              <a:extLst>
                <a:ext uri="{FF2B5EF4-FFF2-40B4-BE49-F238E27FC236}">
                  <a16:creationId xmlns:a16="http://schemas.microsoft.com/office/drawing/2014/main" id="{739F3F6C-A7F1-48D9-8AD8-9BFEAB388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6" y="1830"/>
              <a:ext cx="49" cy="49"/>
            </a:xfrm>
            <a:prstGeom prst="ellipse">
              <a:avLst/>
            </a:prstGeom>
            <a:solidFill>
              <a:srgbClr val="000000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842" name="Line 266">
              <a:extLst>
                <a:ext uri="{FF2B5EF4-FFF2-40B4-BE49-F238E27FC236}">
                  <a16:creationId xmlns:a16="http://schemas.microsoft.com/office/drawing/2014/main" id="{F0CA0FA3-45D7-401B-B3DF-0C711C0600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19" y="1773"/>
              <a:ext cx="1" cy="16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43" name="Line 267">
              <a:extLst>
                <a:ext uri="{FF2B5EF4-FFF2-40B4-BE49-F238E27FC236}">
                  <a16:creationId xmlns:a16="http://schemas.microsoft.com/office/drawing/2014/main" id="{7D2F1A0D-15E9-4C06-A27D-F123F46A91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72" y="1770"/>
              <a:ext cx="93" cy="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44" name="Line 268">
              <a:extLst>
                <a:ext uri="{FF2B5EF4-FFF2-40B4-BE49-F238E27FC236}">
                  <a16:creationId xmlns:a16="http://schemas.microsoft.com/office/drawing/2014/main" id="{3EBB2CD4-8A9F-42B0-A1C0-DE2E989AB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72" y="1941"/>
              <a:ext cx="93" cy="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845" name="Group 269">
            <a:extLst>
              <a:ext uri="{FF2B5EF4-FFF2-40B4-BE49-F238E27FC236}">
                <a16:creationId xmlns:a16="http://schemas.microsoft.com/office/drawing/2014/main" id="{494B9458-B1E8-495B-8148-8D8A70FD500E}"/>
              </a:ext>
            </a:extLst>
          </p:cNvPr>
          <p:cNvGrpSpPr>
            <a:grpSpLocks/>
          </p:cNvGrpSpPr>
          <p:nvPr/>
        </p:nvGrpSpPr>
        <p:grpSpPr bwMode="auto">
          <a:xfrm>
            <a:off x="3070225" y="2401888"/>
            <a:ext cx="287338" cy="153987"/>
            <a:chOff x="2027" y="1813"/>
            <a:chExt cx="181" cy="97"/>
          </a:xfrm>
        </p:grpSpPr>
        <p:sp>
          <p:nvSpPr>
            <p:cNvPr id="24846" name="Line 270">
              <a:extLst>
                <a:ext uri="{FF2B5EF4-FFF2-40B4-BE49-F238E27FC236}">
                  <a16:creationId xmlns:a16="http://schemas.microsoft.com/office/drawing/2014/main" id="{8F110DB2-BC4A-4E73-A1AF-D2A8BF274E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37" y="1863"/>
              <a:ext cx="162" cy="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47" name="Line 271">
              <a:extLst>
                <a:ext uri="{FF2B5EF4-FFF2-40B4-BE49-F238E27FC236}">
                  <a16:creationId xmlns:a16="http://schemas.microsoft.com/office/drawing/2014/main" id="{47C0BF56-F1EA-41A3-8422-66CB989570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7" y="1813"/>
              <a:ext cx="1" cy="9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48" name="Line 272">
              <a:extLst>
                <a:ext uri="{FF2B5EF4-FFF2-40B4-BE49-F238E27FC236}">
                  <a16:creationId xmlns:a16="http://schemas.microsoft.com/office/drawing/2014/main" id="{30FD8EA4-4217-45F8-BA2C-281052B2184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27" y="1819"/>
              <a:ext cx="1" cy="9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850" name="Rectangle 274">
            <a:extLst>
              <a:ext uri="{FF2B5EF4-FFF2-40B4-BE49-F238E27FC236}">
                <a16:creationId xmlns:a16="http://schemas.microsoft.com/office/drawing/2014/main" id="{A186FFEE-F301-4A78-AF31-F88AB4582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6575" y="5643563"/>
            <a:ext cx="1579563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53" name="Rectangle 277">
            <a:extLst>
              <a:ext uri="{FF2B5EF4-FFF2-40B4-BE49-F238E27FC236}">
                <a16:creationId xmlns:a16="http://schemas.microsoft.com/office/drawing/2014/main" id="{4DDAA1FB-FFBA-4117-8517-DF7A5C1A6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7825" y="5634038"/>
            <a:ext cx="59213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55" name="Rectangle 279">
            <a:extLst>
              <a:ext uri="{FF2B5EF4-FFF2-40B4-BE49-F238E27FC236}">
                <a16:creationId xmlns:a16="http://schemas.microsoft.com/office/drawing/2014/main" id="{025CBCAE-A51F-42A8-9AB8-F5E79B87A4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5288" y="5956300"/>
            <a:ext cx="5921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57" name="Rectangle 281">
            <a:extLst>
              <a:ext uri="{FF2B5EF4-FFF2-40B4-BE49-F238E27FC236}">
                <a16:creationId xmlns:a16="http://schemas.microsoft.com/office/drawing/2014/main" id="{01D4440D-7335-4BE0-AC6C-E70D26B1F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250" y="5557838"/>
            <a:ext cx="26511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59" name="Rectangle 283">
            <a:extLst>
              <a:ext uri="{FF2B5EF4-FFF2-40B4-BE49-F238E27FC236}">
                <a16:creationId xmlns:a16="http://schemas.microsoft.com/office/drawing/2014/main" id="{83107F39-569D-4A14-9684-E01EB61D3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0275" y="5713413"/>
            <a:ext cx="6937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1" name="Rectangle 285">
            <a:extLst>
              <a:ext uri="{FF2B5EF4-FFF2-40B4-BE49-F238E27FC236}">
                <a16:creationId xmlns:a16="http://schemas.microsoft.com/office/drawing/2014/main" id="{FC5A1242-E409-483D-A0DA-BF9792726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600" y="5681663"/>
            <a:ext cx="7223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3" name="Rectangle 287">
            <a:extLst>
              <a:ext uri="{FF2B5EF4-FFF2-40B4-BE49-F238E27FC236}">
                <a16:creationId xmlns:a16="http://schemas.microsoft.com/office/drawing/2014/main" id="{9B0F2413-3C9B-4A66-A9AF-0F3CB196FF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5650" y="5567363"/>
            <a:ext cx="26511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5" name="Rectangle 289">
            <a:extLst>
              <a:ext uri="{FF2B5EF4-FFF2-40B4-BE49-F238E27FC236}">
                <a16:creationId xmlns:a16="http://schemas.microsoft.com/office/drawing/2014/main" id="{4B8571EC-DB5A-41DB-AF39-8AB70F1DB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6938" y="5697538"/>
            <a:ext cx="652462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7" name="Line 291">
            <a:extLst>
              <a:ext uri="{FF2B5EF4-FFF2-40B4-BE49-F238E27FC236}">
                <a16:creationId xmlns:a16="http://schemas.microsoft.com/office/drawing/2014/main" id="{59CF6719-D977-483F-ABD9-CFF64443107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70800" y="5022850"/>
            <a:ext cx="1588" cy="3048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8" name="Rectangle 292">
            <a:extLst>
              <a:ext uri="{FF2B5EF4-FFF2-40B4-BE49-F238E27FC236}">
                <a16:creationId xmlns:a16="http://schemas.microsoft.com/office/drawing/2014/main" id="{C0E1F3AE-7B6A-4256-8641-461144101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7913" y="5227638"/>
            <a:ext cx="439737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69" name="Rectangle 293">
            <a:extLst>
              <a:ext uri="{FF2B5EF4-FFF2-40B4-BE49-F238E27FC236}">
                <a16:creationId xmlns:a16="http://schemas.microsoft.com/office/drawing/2014/main" id="{C43E993E-AA6A-485A-AD16-2A8884C6E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1900" y="5349875"/>
            <a:ext cx="282575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/>
              <a:t>36</a:t>
            </a:r>
            <a:endParaRPr lang="en-US" altLang="en-US" sz="1600" b="1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870" name="Line 294">
            <a:extLst>
              <a:ext uri="{FF2B5EF4-FFF2-40B4-BE49-F238E27FC236}">
                <a16:creationId xmlns:a16="http://schemas.microsoft.com/office/drawing/2014/main" id="{65A209A1-99F5-455D-99E0-6066EAFD34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95500" y="5149850"/>
            <a:ext cx="228600" cy="158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71" name="Freeform 295">
            <a:extLst>
              <a:ext uri="{FF2B5EF4-FFF2-40B4-BE49-F238E27FC236}">
                <a16:creationId xmlns:a16="http://schemas.microsoft.com/office/drawing/2014/main" id="{A7D1D3D7-0D08-4F32-BBB4-BEB6054C8C3F}"/>
              </a:ext>
            </a:extLst>
          </p:cNvPr>
          <p:cNvSpPr>
            <a:spLocks/>
          </p:cNvSpPr>
          <p:nvPr/>
        </p:nvSpPr>
        <p:spPr bwMode="auto">
          <a:xfrm>
            <a:off x="2198688" y="1693863"/>
            <a:ext cx="1025525" cy="792162"/>
          </a:xfrm>
          <a:custGeom>
            <a:avLst/>
            <a:gdLst>
              <a:gd name="T0" fmla="*/ 14 w 646"/>
              <a:gd name="T1" fmla="*/ 0 h 499"/>
              <a:gd name="T2" fmla="*/ 0 w 646"/>
              <a:gd name="T3" fmla="*/ 19 h 499"/>
              <a:gd name="T4" fmla="*/ 632 w 646"/>
              <a:gd name="T5" fmla="*/ 499 h 499"/>
              <a:gd name="T6" fmla="*/ 646 w 646"/>
              <a:gd name="T7" fmla="*/ 480 h 499"/>
              <a:gd name="T8" fmla="*/ 14 w 646"/>
              <a:gd name="T9" fmla="*/ 0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6" h="499">
                <a:moveTo>
                  <a:pt x="14" y="0"/>
                </a:moveTo>
                <a:lnTo>
                  <a:pt x="0" y="19"/>
                </a:lnTo>
                <a:lnTo>
                  <a:pt x="632" y="499"/>
                </a:lnTo>
                <a:lnTo>
                  <a:pt x="646" y="480"/>
                </a:lnTo>
                <a:lnTo>
                  <a:pt x="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73" name="Rectangle 297">
            <a:extLst>
              <a:ext uri="{FF2B5EF4-FFF2-40B4-BE49-F238E27FC236}">
                <a16:creationId xmlns:a16="http://schemas.microsoft.com/office/drawing/2014/main" id="{EEB10087-45BB-483F-B97F-54016BED3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1725" y="6019800"/>
            <a:ext cx="6937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75" name="Rectangle 299">
            <a:extLst>
              <a:ext uri="{FF2B5EF4-FFF2-40B4-BE49-F238E27FC236}">
                <a16:creationId xmlns:a16="http://schemas.microsoft.com/office/drawing/2014/main" id="{0D2C439F-4530-4FFC-AC4A-2993C73F7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6011863"/>
            <a:ext cx="7223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77" name="Rectangle 301">
            <a:extLst>
              <a:ext uri="{FF2B5EF4-FFF2-40B4-BE49-F238E27FC236}">
                <a16:creationId xmlns:a16="http://schemas.microsoft.com/office/drawing/2014/main" id="{0AF3EAFB-4EDC-41AA-A70E-383BB0A71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8050" y="6015038"/>
            <a:ext cx="652463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79" name="Rectangle 303">
            <a:extLst>
              <a:ext uri="{FF2B5EF4-FFF2-40B4-BE49-F238E27FC236}">
                <a16:creationId xmlns:a16="http://schemas.microsoft.com/office/drawing/2014/main" id="{DA9D4927-A15B-4BD5-B144-CC08C104E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5625" y="5891213"/>
            <a:ext cx="26511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881" name="Rectangle 305">
            <a:extLst>
              <a:ext uri="{FF2B5EF4-FFF2-40B4-BE49-F238E27FC236}">
                <a16:creationId xmlns:a16="http://schemas.microsoft.com/office/drawing/2014/main" id="{B8ECC216-B62F-4544-8EE6-0C415C2AC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925" y="5878513"/>
            <a:ext cx="26511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24883" name="Group 307">
            <a:extLst>
              <a:ext uri="{FF2B5EF4-FFF2-40B4-BE49-F238E27FC236}">
                <a16:creationId xmlns:a16="http://schemas.microsoft.com/office/drawing/2014/main" id="{60247ACD-E34F-49BB-9B40-82C2B71795A8}"/>
              </a:ext>
            </a:extLst>
          </p:cNvPr>
          <p:cNvGrpSpPr>
            <a:grpSpLocks/>
          </p:cNvGrpSpPr>
          <p:nvPr/>
        </p:nvGrpSpPr>
        <p:grpSpPr bwMode="auto">
          <a:xfrm>
            <a:off x="3238500" y="2503488"/>
            <a:ext cx="4424363" cy="1906587"/>
            <a:chOff x="2106" y="1850"/>
            <a:chExt cx="2787" cy="1201"/>
          </a:xfrm>
        </p:grpSpPr>
        <p:sp>
          <p:nvSpPr>
            <p:cNvPr id="24884" name="Freeform 308">
              <a:extLst>
                <a:ext uri="{FF2B5EF4-FFF2-40B4-BE49-F238E27FC236}">
                  <a16:creationId xmlns:a16="http://schemas.microsoft.com/office/drawing/2014/main" id="{E9BD26A2-D6BE-428B-8D00-954AE86EE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6" y="1850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85" name="Freeform 309">
              <a:extLst>
                <a:ext uri="{FF2B5EF4-FFF2-40B4-BE49-F238E27FC236}">
                  <a16:creationId xmlns:a16="http://schemas.microsoft.com/office/drawing/2014/main" id="{40DEA821-2ABF-4956-962A-7A5007418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6" y="1876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86" name="Freeform 310">
              <a:extLst>
                <a:ext uri="{FF2B5EF4-FFF2-40B4-BE49-F238E27FC236}">
                  <a16:creationId xmlns:a16="http://schemas.microsoft.com/office/drawing/2014/main" id="{12F406BD-D24E-4F0D-8971-EFDD42A23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7" y="1902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87" name="Freeform 311">
              <a:extLst>
                <a:ext uri="{FF2B5EF4-FFF2-40B4-BE49-F238E27FC236}">
                  <a16:creationId xmlns:a16="http://schemas.microsoft.com/office/drawing/2014/main" id="{267E6A9D-3089-40AA-A2F0-4FF400F5A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" y="1928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88" name="Freeform 312">
              <a:extLst>
                <a:ext uri="{FF2B5EF4-FFF2-40B4-BE49-F238E27FC236}">
                  <a16:creationId xmlns:a16="http://schemas.microsoft.com/office/drawing/2014/main" id="{99013F7E-6622-4E2B-B13F-EF2D6D345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7" y="1954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89" name="Freeform 313">
              <a:extLst>
                <a:ext uri="{FF2B5EF4-FFF2-40B4-BE49-F238E27FC236}">
                  <a16:creationId xmlns:a16="http://schemas.microsoft.com/office/drawing/2014/main" id="{E96CC46D-5C30-4CFC-809F-4521726713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8" y="1980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0" name="Freeform 314">
              <a:extLst>
                <a:ext uri="{FF2B5EF4-FFF2-40B4-BE49-F238E27FC236}">
                  <a16:creationId xmlns:a16="http://schemas.microsoft.com/office/drawing/2014/main" id="{075592DD-DC72-4C28-8B34-2364EC58D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8" y="2006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1" name="Freeform 315">
              <a:extLst>
                <a:ext uri="{FF2B5EF4-FFF2-40B4-BE49-F238E27FC236}">
                  <a16:creationId xmlns:a16="http://schemas.microsoft.com/office/drawing/2014/main" id="{5F673955-D4BB-4909-AAB5-539CAAC14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8" y="2032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2" name="Freeform 316">
              <a:extLst>
                <a:ext uri="{FF2B5EF4-FFF2-40B4-BE49-F238E27FC236}">
                  <a16:creationId xmlns:a16="http://schemas.microsoft.com/office/drawing/2014/main" id="{273AF68C-FE61-414A-A1F4-6CFE3C86B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9" y="2058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0 w 24"/>
                <a:gd name="T9" fmla="*/ 8 h 24"/>
                <a:gd name="T10" fmla="*/ 0 w 24"/>
                <a:gd name="T11" fmla="*/ 12 h 24"/>
                <a:gd name="T12" fmla="*/ 0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3" name="Freeform 317">
              <a:extLst>
                <a:ext uri="{FF2B5EF4-FFF2-40B4-BE49-F238E27FC236}">
                  <a16:creationId xmlns:a16="http://schemas.microsoft.com/office/drawing/2014/main" id="{09EF9390-9F2C-40CB-964B-A729CFD3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" y="2084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4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4" name="Freeform 318">
              <a:extLst>
                <a:ext uri="{FF2B5EF4-FFF2-40B4-BE49-F238E27FC236}">
                  <a16:creationId xmlns:a16="http://schemas.microsoft.com/office/drawing/2014/main" id="{A02D0A9A-DF5F-412E-8054-9A6005E5F9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9" y="2110"/>
              <a:ext cx="24" cy="25"/>
            </a:xfrm>
            <a:custGeom>
              <a:avLst/>
              <a:gdLst>
                <a:gd name="T0" fmla="*/ 17 w 24"/>
                <a:gd name="T1" fmla="*/ 1 h 25"/>
                <a:gd name="T2" fmla="*/ 12 w 24"/>
                <a:gd name="T3" fmla="*/ 0 h 25"/>
                <a:gd name="T4" fmla="*/ 7 w 24"/>
                <a:gd name="T5" fmla="*/ 1 h 25"/>
                <a:gd name="T6" fmla="*/ 4 w 24"/>
                <a:gd name="T7" fmla="*/ 4 h 25"/>
                <a:gd name="T8" fmla="*/ 1 w 24"/>
                <a:gd name="T9" fmla="*/ 8 h 25"/>
                <a:gd name="T10" fmla="*/ 0 w 24"/>
                <a:gd name="T11" fmla="*/ 12 h 25"/>
                <a:gd name="T12" fmla="*/ 1 w 24"/>
                <a:gd name="T13" fmla="*/ 17 h 25"/>
                <a:gd name="T14" fmla="*/ 4 w 24"/>
                <a:gd name="T15" fmla="*/ 21 h 25"/>
                <a:gd name="T16" fmla="*/ 8 w 24"/>
                <a:gd name="T17" fmla="*/ 23 h 25"/>
                <a:gd name="T18" fmla="*/ 8 w 24"/>
                <a:gd name="T19" fmla="*/ 24 h 25"/>
                <a:gd name="T20" fmla="*/ 12 w 24"/>
                <a:gd name="T21" fmla="*/ 25 h 25"/>
                <a:gd name="T22" fmla="*/ 17 w 24"/>
                <a:gd name="T23" fmla="*/ 24 h 25"/>
                <a:gd name="T24" fmla="*/ 21 w 24"/>
                <a:gd name="T25" fmla="*/ 21 h 25"/>
                <a:gd name="T26" fmla="*/ 23 w 24"/>
                <a:gd name="T27" fmla="*/ 17 h 25"/>
                <a:gd name="T28" fmla="*/ 24 w 24"/>
                <a:gd name="T29" fmla="*/ 13 h 25"/>
                <a:gd name="T30" fmla="*/ 23 w 24"/>
                <a:gd name="T31" fmla="*/ 8 h 25"/>
                <a:gd name="T32" fmla="*/ 21 w 24"/>
                <a:gd name="T33" fmla="*/ 4 h 25"/>
                <a:gd name="T34" fmla="*/ 17 w 24"/>
                <a:gd name="T35" fmla="*/ 2 h 25"/>
                <a:gd name="T36" fmla="*/ 17 w 24"/>
                <a:gd name="T37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5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7" y="24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3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2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5" name="Freeform 319">
              <a:extLst>
                <a:ext uri="{FF2B5EF4-FFF2-40B4-BE49-F238E27FC236}">
                  <a16:creationId xmlns:a16="http://schemas.microsoft.com/office/drawing/2014/main" id="{908CCC8F-C7FE-400D-846E-B328E1A68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9" y="2137"/>
              <a:ext cx="25" cy="24"/>
            </a:xfrm>
            <a:custGeom>
              <a:avLst/>
              <a:gdLst>
                <a:gd name="T0" fmla="*/ 17 w 25"/>
                <a:gd name="T1" fmla="*/ 1 h 24"/>
                <a:gd name="T2" fmla="*/ 12 w 25"/>
                <a:gd name="T3" fmla="*/ 0 h 24"/>
                <a:gd name="T4" fmla="*/ 8 w 25"/>
                <a:gd name="T5" fmla="*/ 0 h 24"/>
                <a:gd name="T6" fmla="*/ 4 w 25"/>
                <a:gd name="T7" fmla="*/ 3 h 24"/>
                <a:gd name="T8" fmla="*/ 1 w 25"/>
                <a:gd name="T9" fmla="*/ 7 h 24"/>
                <a:gd name="T10" fmla="*/ 0 w 25"/>
                <a:gd name="T11" fmla="*/ 12 h 24"/>
                <a:gd name="T12" fmla="*/ 1 w 25"/>
                <a:gd name="T13" fmla="*/ 16 h 24"/>
                <a:gd name="T14" fmla="*/ 4 w 25"/>
                <a:gd name="T15" fmla="*/ 20 h 24"/>
                <a:gd name="T16" fmla="*/ 8 w 25"/>
                <a:gd name="T17" fmla="*/ 23 h 24"/>
                <a:gd name="T18" fmla="*/ 8 w 25"/>
                <a:gd name="T19" fmla="*/ 23 h 24"/>
                <a:gd name="T20" fmla="*/ 13 w 25"/>
                <a:gd name="T21" fmla="*/ 24 h 24"/>
                <a:gd name="T22" fmla="*/ 17 w 25"/>
                <a:gd name="T23" fmla="*/ 23 h 24"/>
                <a:gd name="T24" fmla="*/ 21 w 25"/>
                <a:gd name="T25" fmla="*/ 20 h 24"/>
                <a:gd name="T26" fmla="*/ 24 w 25"/>
                <a:gd name="T27" fmla="*/ 16 h 24"/>
                <a:gd name="T28" fmla="*/ 25 w 25"/>
                <a:gd name="T29" fmla="*/ 12 h 24"/>
                <a:gd name="T30" fmla="*/ 24 w 25"/>
                <a:gd name="T31" fmla="*/ 7 h 24"/>
                <a:gd name="T32" fmla="*/ 21 w 25"/>
                <a:gd name="T33" fmla="*/ 3 h 24"/>
                <a:gd name="T34" fmla="*/ 17 w 25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24">
                  <a:moveTo>
                    <a:pt x="17" y="1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3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4" y="16"/>
                  </a:lnTo>
                  <a:lnTo>
                    <a:pt x="25" y="12"/>
                  </a:lnTo>
                  <a:lnTo>
                    <a:pt x="24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6" name="Freeform 320">
              <a:extLst>
                <a:ext uri="{FF2B5EF4-FFF2-40B4-BE49-F238E27FC236}">
                  <a16:creationId xmlns:a16="http://schemas.microsoft.com/office/drawing/2014/main" id="{DD856647-11A6-421D-811D-A0A582E22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0" y="2163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7" name="Freeform 321">
              <a:extLst>
                <a:ext uri="{FF2B5EF4-FFF2-40B4-BE49-F238E27FC236}">
                  <a16:creationId xmlns:a16="http://schemas.microsoft.com/office/drawing/2014/main" id="{3C2F87B4-C7AF-4132-80D7-3866713C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1" y="2188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8" name="Freeform 322">
              <a:extLst>
                <a:ext uri="{FF2B5EF4-FFF2-40B4-BE49-F238E27FC236}">
                  <a16:creationId xmlns:a16="http://schemas.microsoft.com/office/drawing/2014/main" id="{6D3C7603-BF8D-4ABA-A58E-D171543F5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2" y="2212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899" name="Freeform 323">
              <a:extLst>
                <a:ext uri="{FF2B5EF4-FFF2-40B4-BE49-F238E27FC236}">
                  <a16:creationId xmlns:a16="http://schemas.microsoft.com/office/drawing/2014/main" id="{46E280D6-EE48-430F-8721-CE260C04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236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0" name="Freeform 324">
              <a:extLst>
                <a:ext uri="{FF2B5EF4-FFF2-40B4-BE49-F238E27FC236}">
                  <a16:creationId xmlns:a16="http://schemas.microsoft.com/office/drawing/2014/main" id="{CAC35A9A-C65E-4FAE-B10D-8BA4F1E62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5" y="2260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1" name="Freeform 325">
              <a:extLst>
                <a:ext uri="{FF2B5EF4-FFF2-40B4-BE49-F238E27FC236}">
                  <a16:creationId xmlns:a16="http://schemas.microsoft.com/office/drawing/2014/main" id="{04B6BEA5-CA16-49D1-865B-9A0DA2F01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7" y="2284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2" name="Freeform 326">
              <a:extLst>
                <a:ext uri="{FF2B5EF4-FFF2-40B4-BE49-F238E27FC236}">
                  <a16:creationId xmlns:a16="http://schemas.microsoft.com/office/drawing/2014/main" id="{7B2471FC-6142-4EEB-9706-C2C717E0F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08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3" name="Freeform 327">
              <a:extLst>
                <a:ext uri="{FF2B5EF4-FFF2-40B4-BE49-F238E27FC236}">
                  <a16:creationId xmlns:a16="http://schemas.microsoft.com/office/drawing/2014/main" id="{0A6DE3FF-9C36-4A5B-AFF2-337612043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0" y="2332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4" name="Freeform 328">
              <a:extLst>
                <a:ext uri="{FF2B5EF4-FFF2-40B4-BE49-F238E27FC236}">
                  <a16:creationId xmlns:a16="http://schemas.microsoft.com/office/drawing/2014/main" id="{F7FDE733-AD8A-4AE5-9F90-B42512446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1" y="2356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5" name="Freeform 329">
              <a:extLst>
                <a:ext uri="{FF2B5EF4-FFF2-40B4-BE49-F238E27FC236}">
                  <a16:creationId xmlns:a16="http://schemas.microsoft.com/office/drawing/2014/main" id="{60C092BA-628D-444D-ACB3-E0BDEC969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3" y="2381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0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6" name="Freeform 330">
              <a:extLst>
                <a:ext uri="{FF2B5EF4-FFF2-40B4-BE49-F238E27FC236}">
                  <a16:creationId xmlns:a16="http://schemas.microsoft.com/office/drawing/2014/main" id="{AF6E0C0B-28DB-4440-9191-3221FE98E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5" y="2402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7" name="Freeform 331">
              <a:extLst>
                <a:ext uri="{FF2B5EF4-FFF2-40B4-BE49-F238E27FC236}">
                  <a16:creationId xmlns:a16="http://schemas.microsoft.com/office/drawing/2014/main" id="{D041B363-F4AB-4F6C-A802-F5DF73981F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9" y="2421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4 h 24"/>
                <a:gd name="T24" fmla="*/ 21 w 24"/>
                <a:gd name="T25" fmla="*/ 21 h 24"/>
                <a:gd name="T26" fmla="*/ 24 w 24"/>
                <a:gd name="T27" fmla="*/ 17 h 24"/>
                <a:gd name="T28" fmla="*/ 24 w 24"/>
                <a:gd name="T29" fmla="*/ 12 h 24"/>
                <a:gd name="T30" fmla="*/ 24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8" name="Freeform 332">
              <a:extLst>
                <a:ext uri="{FF2B5EF4-FFF2-40B4-BE49-F238E27FC236}">
                  <a16:creationId xmlns:a16="http://schemas.microsoft.com/office/drawing/2014/main" id="{A3B06CD9-6F36-4DCD-894E-E6A9C0FCB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4" y="2441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0 h 24"/>
                <a:gd name="T6" fmla="*/ 3 w 24"/>
                <a:gd name="T7" fmla="*/ 3 h 24"/>
                <a:gd name="T8" fmla="*/ 0 w 24"/>
                <a:gd name="T9" fmla="*/ 7 h 24"/>
                <a:gd name="T10" fmla="*/ 0 w 24"/>
                <a:gd name="T11" fmla="*/ 12 h 24"/>
                <a:gd name="T12" fmla="*/ 0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0"/>
                  </a:lnTo>
                  <a:lnTo>
                    <a:pt x="3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09" name="Freeform 333">
              <a:extLst>
                <a:ext uri="{FF2B5EF4-FFF2-40B4-BE49-F238E27FC236}">
                  <a16:creationId xmlns:a16="http://schemas.microsoft.com/office/drawing/2014/main" id="{B3D9324A-104C-4E76-A970-0AEC3A52A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8" y="2460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0" name="Freeform 334">
              <a:extLst>
                <a:ext uri="{FF2B5EF4-FFF2-40B4-BE49-F238E27FC236}">
                  <a16:creationId xmlns:a16="http://schemas.microsoft.com/office/drawing/2014/main" id="{071D7198-A2F6-4D86-BE10-70EF966C8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2" y="2479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1" name="Freeform 335">
              <a:extLst>
                <a:ext uri="{FF2B5EF4-FFF2-40B4-BE49-F238E27FC236}">
                  <a16:creationId xmlns:a16="http://schemas.microsoft.com/office/drawing/2014/main" id="{0CAD1929-5058-4463-9D5E-958A8C51A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6" y="2498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2" name="Freeform 336">
              <a:extLst>
                <a:ext uri="{FF2B5EF4-FFF2-40B4-BE49-F238E27FC236}">
                  <a16:creationId xmlns:a16="http://schemas.microsoft.com/office/drawing/2014/main" id="{958CF90D-4866-4CAE-81F7-C7FB17B11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2517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3" name="Freeform 337">
              <a:extLst>
                <a:ext uri="{FF2B5EF4-FFF2-40B4-BE49-F238E27FC236}">
                  <a16:creationId xmlns:a16="http://schemas.microsoft.com/office/drawing/2014/main" id="{759C399F-E5DF-4BFC-8E0B-993F735F6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4" y="2536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4" name="Freeform 338">
              <a:extLst>
                <a:ext uri="{FF2B5EF4-FFF2-40B4-BE49-F238E27FC236}">
                  <a16:creationId xmlns:a16="http://schemas.microsoft.com/office/drawing/2014/main" id="{B0B92EF9-43A1-48E2-8F71-CD828D6D2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" y="2555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5" name="Freeform 339">
              <a:extLst>
                <a:ext uri="{FF2B5EF4-FFF2-40B4-BE49-F238E27FC236}">
                  <a16:creationId xmlns:a16="http://schemas.microsoft.com/office/drawing/2014/main" id="{6F286548-AFD5-4688-9025-787DD173A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2574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6" name="Freeform 340">
              <a:extLst>
                <a:ext uri="{FF2B5EF4-FFF2-40B4-BE49-F238E27FC236}">
                  <a16:creationId xmlns:a16="http://schemas.microsoft.com/office/drawing/2014/main" id="{F2F26D36-AAA2-4F02-9E40-AF7000B01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6" y="2593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7" name="Freeform 341">
              <a:extLst>
                <a:ext uri="{FF2B5EF4-FFF2-40B4-BE49-F238E27FC236}">
                  <a16:creationId xmlns:a16="http://schemas.microsoft.com/office/drawing/2014/main" id="{6472850F-CA03-4BB5-BA21-2A3FA3820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1" y="2608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8" name="Freeform 342">
              <a:extLst>
                <a:ext uri="{FF2B5EF4-FFF2-40B4-BE49-F238E27FC236}">
                  <a16:creationId xmlns:a16="http://schemas.microsoft.com/office/drawing/2014/main" id="{1A96FB28-ECE9-4332-8E8A-C868A52FF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7" y="2624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19" name="Freeform 343">
              <a:extLst>
                <a:ext uri="{FF2B5EF4-FFF2-40B4-BE49-F238E27FC236}">
                  <a16:creationId xmlns:a16="http://schemas.microsoft.com/office/drawing/2014/main" id="{0665378D-CC68-4A1D-B92F-65AE06FFE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2" y="2639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0" name="Freeform 344">
              <a:extLst>
                <a:ext uri="{FF2B5EF4-FFF2-40B4-BE49-F238E27FC236}">
                  <a16:creationId xmlns:a16="http://schemas.microsoft.com/office/drawing/2014/main" id="{72CAD9B6-CCA1-4C45-9F6C-08E7DBD97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8" y="2655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1" name="Freeform 345">
              <a:extLst>
                <a:ext uri="{FF2B5EF4-FFF2-40B4-BE49-F238E27FC236}">
                  <a16:creationId xmlns:a16="http://schemas.microsoft.com/office/drawing/2014/main" id="{F645BCB6-C829-4910-8D3F-ACFEB28C8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" y="2670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2" name="Freeform 346">
              <a:extLst>
                <a:ext uri="{FF2B5EF4-FFF2-40B4-BE49-F238E27FC236}">
                  <a16:creationId xmlns:a16="http://schemas.microsoft.com/office/drawing/2014/main" id="{DB17525B-008E-4312-B373-1A17629E7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9" y="2685"/>
              <a:ext cx="24" cy="25"/>
            </a:xfrm>
            <a:custGeom>
              <a:avLst/>
              <a:gdLst>
                <a:gd name="T0" fmla="*/ 16 w 24"/>
                <a:gd name="T1" fmla="*/ 1 h 25"/>
                <a:gd name="T2" fmla="*/ 12 w 24"/>
                <a:gd name="T3" fmla="*/ 0 h 25"/>
                <a:gd name="T4" fmla="*/ 7 w 24"/>
                <a:gd name="T5" fmla="*/ 1 h 25"/>
                <a:gd name="T6" fmla="*/ 3 w 24"/>
                <a:gd name="T7" fmla="*/ 4 h 25"/>
                <a:gd name="T8" fmla="*/ 1 w 24"/>
                <a:gd name="T9" fmla="*/ 8 h 25"/>
                <a:gd name="T10" fmla="*/ 0 w 24"/>
                <a:gd name="T11" fmla="*/ 12 h 25"/>
                <a:gd name="T12" fmla="*/ 1 w 24"/>
                <a:gd name="T13" fmla="*/ 17 h 25"/>
                <a:gd name="T14" fmla="*/ 3 w 24"/>
                <a:gd name="T15" fmla="*/ 21 h 25"/>
                <a:gd name="T16" fmla="*/ 7 w 24"/>
                <a:gd name="T17" fmla="*/ 23 h 25"/>
                <a:gd name="T18" fmla="*/ 7 w 24"/>
                <a:gd name="T19" fmla="*/ 24 h 25"/>
                <a:gd name="T20" fmla="*/ 12 w 24"/>
                <a:gd name="T21" fmla="*/ 25 h 25"/>
                <a:gd name="T22" fmla="*/ 16 w 24"/>
                <a:gd name="T23" fmla="*/ 24 h 25"/>
                <a:gd name="T24" fmla="*/ 20 w 24"/>
                <a:gd name="T25" fmla="*/ 21 h 25"/>
                <a:gd name="T26" fmla="*/ 23 w 24"/>
                <a:gd name="T27" fmla="*/ 17 h 25"/>
                <a:gd name="T28" fmla="*/ 24 w 24"/>
                <a:gd name="T29" fmla="*/ 13 h 25"/>
                <a:gd name="T30" fmla="*/ 23 w 24"/>
                <a:gd name="T31" fmla="*/ 8 h 25"/>
                <a:gd name="T32" fmla="*/ 20 w 24"/>
                <a:gd name="T33" fmla="*/ 4 h 25"/>
                <a:gd name="T34" fmla="*/ 16 w 24"/>
                <a:gd name="T35" fmla="*/ 2 h 25"/>
                <a:gd name="T36" fmla="*/ 16 w 24"/>
                <a:gd name="T37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25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4"/>
                  </a:lnTo>
                  <a:lnTo>
                    <a:pt x="12" y="25"/>
                  </a:lnTo>
                  <a:lnTo>
                    <a:pt x="16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3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2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3" name="Freeform 347">
              <a:extLst>
                <a:ext uri="{FF2B5EF4-FFF2-40B4-BE49-F238E27FC236}">
                  <a16:creationId xmlns:a16="http://schemas.microsoft.com/office/drawing/2014/main" id="{42F296D1-898D-47FA-BCAA-C8C1C91E3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4" y="2701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4" name="Freeform 348">
              <a:extLst>
                <a:ext uri="{FF2B5EF4-FFF2-40B4-BE49-F238E27FC236}">
                  <a16:creationId xmlns:a16="http://schemas.microsoft.com/office/drawing/2014/main" id="{9FE6E367-490A-43FC-BB86-9B6067BC0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" y="2716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5" name="Freeform 349">
              <a:extLst>
                <a:ext uri="{FF2B5EF4-FFF2-40B4-BE49-F238E27FC236}">
                  <a16:creationId xmlns:a16="http://schemas.microsoft.com/office/drawing/2014/main" id="{AC2CC78A-0C2C-4DC2-AD63-A3A61CEBC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5" y="2732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6" name="Freeform 350">
              <a:extLst>
                <a:ext uri="{FF2B5EF4-FFF2-40B4-BE49-F238E27FC236}">
                  <a16:creationId xmlns:a16="http://schemas.microsoft.com/office/drawing/2014/main" id="{14AB8553-C2F0-464F-BE41-11B289FD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1" y="2747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0 w 24"/>
                <a:gd name="T9" fmla="*/ 7 h 24"/>
                <a:gd name="T10" fmla="*/ 0 w 24"/>
                <a:gd name="T11" fmla="*/ 12 h 24"/>
                <a:gd name="T12" fmla="*/ 0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7" name="Freeform 351">
              <a:extLst>
                <a:ext uri="{FF2B5EF4-FFF2-40B4-BE49-F238E27FC236}">
                  <a16:creationId xmlns:a16="http://schemas.microsoft.com/office/drawing/2014/main" id="{FA948FE1-7795-4A53-8001-468B3CBF9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6" y="2763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8" name="Freeform 352">
              <a:extLst>
                <a:ext uri="{FF2B5EF4-FFF2-40B4-BE49-F238E27FC236}">
                  <a16:creationId xmlns:a16="http://schemas.microsoft.com/office/drawing/2014/main" id="{79183DEE-8B42-4B7C-BB08-5FC1910D0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1" y="2778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4 w 24"/>
                <a:gd name="T27" fmla="*/ 17 h 24"/>
                <a:gd name="T28" fmla="*/ 24 w 24"/>
                <a:gd name="T29" fmla="*/ 12 h 24"/>
                <a:gd name="T30" fmla="*/ 24 w 24"/>
                <a:gd name="T31" fmla="*/ 7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7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29" name="Freeform 353">
              <a:extLst>
                <a:ext uri="{FF2B5EF4-FFF2-40B4-BE49-F238E27FC236}">
                  <a16:creationId xmlns:a16="http://schemas.microsoft.com/office/drawing/2014/main" id="{2169671F-262D-4C07-B0C3-D0A5E0D07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7" y="2793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4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0" name="Freeform 354">
              <a:extLst>
                <a:ext uri="{FF2B5EF4-FFF2-40B4-BE49-F238E27FC236}">
                  <a16:creationId xmlns:a16="http://schemas.microsoft.com/office/drawing/2014/main" id="{E0EF0935-9367-43D8-8A4D-4A43D328C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2" y="2809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1" name="Freeform 355">
              <a:extLst>
                <a:ext uri="{FF2B5EF4-FFF2-40B4-BE49-F238E27FC236}">
                  <a16:creationId xmlns:a16="http://schemas.microsoft.com/office/drawing/2014/main" id="{9589A820-50B4-439F-9E3E-9334B5C46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" y="2824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2" name="Freeform 356">
              <a:extLst>
                <a:ext uri="{FF2B5EF4-FFF2-40B4-BE49-F238E27FC236}">
                  <a16:creationId xmlns:a16="http://schemas.microsoft.com/office/drawing/2014/main" id="{699318D0-2BF1-4EAD-9F18-6F611A55F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4" y="2837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3" name="Freeform 357">
              <a:extLst>
                <a:ext uri="{FF2B5EF4-FFF2-40B4-BE49-F238E27FC236}">
                  <a16:creationId xmlns:a16="http://schemas.microsoft.com/office/drawing/2014/main" id="{3D639F5E-3A4F-4FE4-BB88-D348C577B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0" y="2850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0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4" name="Freeform 358">
              <a:extLst>
                <a:ext uri="{FF2B5EF4-FFF2-40B4-BE49-F238E27FC236}">
                  <a16:creationId xmlns:a16="http://schemas.microsoft.com/office/drawing/2014/main" id="{ECB1C972-FA3C-4B53-9835-B891A6651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" y="2862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5" name="Freeform 359">
              <a:extLst>
                <a:ext uri="{FF2B5EF4-FFF2-40B4-BE49-F238E27FC236}">
                  <a16:creationId xmlns:a16="http://schemas.microsoft.com/office/drawing/2014/main" id="{707CF66F-901A-4450-BCC5-0F099261E1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3" y="2875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6" name="Freeform 360">
              <a:extLst>
                <a:ext uri="{FF2B5EF4-FFF2-40B4-BE49-F238E27FC236}">
                  <a16:creationId xmlns:a16="http://schemas.microsoft.com/office/drawing/2014/main" id="{E31062E6-0603-4F53-8031-D5026E02C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" y="2887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4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4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7" name="Freeform 361">
              <a:extLst>
                <a:ext uri="{FF2B5EF4-FFF2-40B4-BE49-F238E27FC236}">
                  <a16:creationId xmlns:a16="http://schemas.microsoft.com/office/drawing/2014/main" id="{C70459B3-4022-4DA8-92B8-C1BAE92B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6" y="2900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8" name="Freeform 362">
              <a:extLst>
                <a:ext uri="{FF2B5EF4-FFF2-40B4-BE49-F238E27FC236}">
                  <a16:creationId xmlns:a16="http://schemas.microsoft.com/office/drawing/2014/main" id="{FF59C059-4352-4D88-BD5E-13618B352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2" y="2913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39" name="Freeform 363">
              <a:extLst>
                <a:ext uri="{FF2B5EF4-FFF2-40B4-BE49-F238E27FC236}">
                  <a16:creationId xmlns:a16="http://schemas.microsoft.com/office/drawing/2014/main" id="{D1CB7F84-F1B8-4BA4-A445-CFC34A587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8" y="2925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0" name="Freeform 364">
              <a:extLst>
                <a:ext uri="{FF2B5EF4-FFF2-40B4-BE49-F238E27FC236}">
                  <a16:creationId xmlns:a16="http://schemas.microsoft.com/office/drawing/2014/main" id="{293F8AC3-782E-4D61-AA12-1BFE5DD01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5" y="2938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4 h 24"/>
                <a:gd name="T8" fmla="*/ 0 w 24"/>
                <a:gd name="T9" fmla="*/ 7 h 24"/>
                <a:gd name="T10" fmla="*/ 0 w 24"/>
                <a:gd name="T11" fmla="*/ 12 h 24"/>
                <a:gd name="T12" fmla="*/ 0 w 24"/>
                <a:gd name="T13" fmla="*/ 17 h 24"/>
                <a:gd name="T14" fmla="*/ 3 w 24"/>
                <a:gd name="T15" fmla="*/ 21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4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4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1" name="Freeform 365">
              <a:extLst>
                <a:ext uri="{FF2B5EF4-FFF2-40B4-BE49-F238E27FC236}">
                  <a16:creationId xmlns:a16="http://schemas.microsoft.com/office/drawing/2014/main" id="{C1998D2E-0F8F-4495-9580-0F6847D9D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1" y="2951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2" name="Freeform 366">
              <a:extLst>
                <a:ext uri="{FF2B5EF4-FFF2-40B4-BE49-F238E27FC236}">
                  <a16:creationId xmlns:a16="http://schemas.microsoft.com/office/drawing/2014/main" id="{35FFA312-0EC1-423C-ACED-EF86EEC3B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7" y="2963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3" name="Freeform 367">
              <a:extLst>
                <a:ext uri="{FF2B5EF4-FFF2-40B4-BE49-F238E27FC236}">
                  <a16:creationId xmlns:a16="http://schemas.microsoft.com/office/drawing/2014/main" id="{5E6CCF98-A8C2-4DE7-BFED-746163A3D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3" y="2976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4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4 w 24"/>
                <a:gd name="T27" fmla="*/ 17 h 24"/>
                <a:gd name="T28" fmla="*/ 24 w 24"/>
                <a:gd name="T29" fmla="*/ 12 h 24"/>
                <a:gd name="T30" fmla="*/ 24 w 24"/>
                <a:gd name="T31" fmla="*/ 7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4" y="17"/>
                  </a:lnTo>
                  <a:lnTo>
                    <a:pt x="24" y="12"/>
                  </a:lnTo>
                  <a:lnTo>
                    <a:pt x="24" y="7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4" name="Freeform 368">
              <a:extLst>
                <a:ext uri="{FF2B5EF4-FFF2-40B4-BE49-F238E27FC236}">
                  <a16:creationId xmlns:a16="http://schemas.microsoft.com/office/drawing/2014/main" id="{F18BC83C-E6A7-45DA-970B-2C1D8C70F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" y="2989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5" name="Freeform 369">
              <a:extLst>
                <a:ext uri="{FF2B5EF4-FFF2-40B4-BE49-F238E27FC236}">
                  <a16:creationId xmlns:a16="http://schemas.microsoft.com/office/drawing/2014/main" id="{9971CE8D-31F1-45BB-BC87-E7112DB20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" y="3001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4 w 24"/>
                <a:gd name="T7" fmla="*/ 4 h 24"/>
                <a:gd name="T8" fmla="*/ 1 w 24"/>
                <a:gd name="T9" fmla="*/ 8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1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1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8 h 24"/>
                <a:gd name="T32" fmla="*/ 21 w 24"/>
                <a:gd name="T33" fmla="*/ 4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1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8"/>
                  </a:lnTo>
                  <a:lnTo>
                    <a:pt x="21" y="4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6" name="Freeform 370">
              <a:extLst>
                <a:ext uri="{FF2B5EF4-FFF2-40B4-BE49-F238E27FC236}">
                  <a16:creationId xmlns:a16="http://schemas.microsoft.com/office/drawing/2014/main" id="{8109B316-7AD3-4928-B7B0-D937F06A7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2" y="3014"/>
              <a:ext cx="24" cy="24"/>
            </a:xfrm>
            <a:custGeom>
              <a:avLst/>
              <a:gdLst>
                <a:gd name="T0" fmla="*/ 17 w 24"/>
                <a:gd name="T1" fmla="*/ 1 h 24"/>
                <a:gd name="T2" fmla="*/ 12 w 24"/>
                <a:gd name="T3" fmla="*/ 0 h 24"/>
                <a:gd name="T4" fmla="*/ 8 w 24"/>
                <a:gd name="T5" fmla="*/ 1 h 24"/>
                <a:gd name="T6" fmla="*/ 4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7 h 24"/>
                <a:gd name="T14" fmla="*/ 4 w 24"/>
                <a:gd name="T15" fmla="*/ 20 h 24"/>
                <a:gd name="T16" fmla="*/ 8 w 24"/>
                <a:gd name="T17" fmla="*/ 23 h 24"/>
                <a:gd name="T18" fmla="*/ 8 w 24"/>
                <a:gd name="T19" fmla="*/ 23 h 24"/>
                <a:gd name="T20" fmla="*/ 12 w 24"/>
                <a:gd name="T21" fmla="*/ 24 h 24"/>
                <a:gd name="T22" fmla="*/ 17 w 24"/>
                <a:gd name="T23" fmla="*/ 23 h 24"/>
                <a:gd name="T24" fmla="*/ 21 w 24"/>
                <a:gd name="T25" fmla="*/ 20 h 24"/>
                <a:gd name="T26" fmla="*/ 23 w 24"/>
                <a:gd name="T27" fmla="*/ 17 h 24"/>
                <a:gd name="T28" fmla="*/ 24 w 24"/>
                <a:gd name="T29" fmla="*/ 12 h 24"/>
                <a:gd name="T30" fmla="*/ 23 w 24"/>
                <a:gd name="T31" fmla="*/ 7 h 24"/>
                <a:gd name="T32" fmla="*/ 21 w 24"/>
                <a:gd name="T33" fmla="*/ 3 h 24"/>
                <a:gd name="T34" fmla="*/ 17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7" y="1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7" y="23"/>
                  </a:lnTo>
                  <a:lnTo>
                    <a:pt x="21" y="20"/>
                  </a:lnTo>
                  <a:lnTo>
                    <a:pt x="23" y="17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1" y="3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947" name="Freeform 371">
              <a:extLst>
                <a:ext uri="{FF2B5EF4-FFF2-40B4-BE49-F238E27FC236}">
                  <a16:creationId xmlns:a16="http://schemas.microsoft.com/office/drawing/2014/main" id="{3874D9BF-4AA4-425A-926E-A56C5E5A6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9" y="3027"/>
              <a:ext cx="24" cy="24"/>
            </a:xfrm>
            <a:custGeom>
              <a:avLst/>
              <a:gdLst>
                <a:gd name="T0" fmla="*/ 16 w 24"/>
                <a:gd name="T1" fmla="*/ 1 h 24"/>
                <a:gd name="T2" fmla="*/ 12 w 24"/>
                <a:gd name="T3" fmla="*/ 0 h 24"/>
                <a:gd name="T4" fmla="*/ 7 w 24"/>
                <a:gd name="T5" fmla="*/ 1 h 24"/>
                <a:gd name="T6" fmla="*/ 3 w 24"/>
                <a:gd name="T7" fmla="*/ 3 h 24"/>
                <a:gd name="T8" fmla="*/ 1 w 24"/>
                <a:gd name="T9" fmla="*/ 7 h 24"/>
                <a:gd name="T10" fmla="*/ 0 w 24"/>
                <a:gd name="T11" fmla="*/ 12 h 24"/>
                <a:gd name="T12" fmla="*/ 1 w 24"/>
                <a:gd name="T13" fmla="*/ 16 h 24"/>
                <a:gd name="T14" fmla="*/ 3 w 24"/>
                <a:gd name="T15" fmla="*/ 20 h 24"/>
                <a:gd name="T16" fmla="*/ 7 w 24"/>
                <a:gd name="T17" fmla="*/ 23 h 24"/>
                <a:gd name="T18" fmla="*/ 7 w 24"/>
                <a:gd name="T19" fmla="*/ 23 h 24"/>
                <a:gd name="T20" fmla="*/ 12 w 24"/>
                <a:gd name="T21" fmla="*/ 24 h 24"/>
                <a:gd name="T22" fmla="*/ 16 w 24"/>
                <a:gd name="T23" fmla="*/ 23 h 24"/>
                <a:gd name="T24" fmla="*/ 20 w 24"/>
                <a:gd name="T25" fmla="*/ 20 h 24"/>
                <a:gd name="T26" fmla="*/ 23 w 24"/>
                <a:gd name="T27" fmla="*/ 16 h 24"/>
                <a:gd name="T28" fmla="*/ 24 w 24"/>
                <a:gd name="T29" fmla="*/ 12 h 24"/>
                <a:gd name="T30" fmla="*/ 23 w 24"/>
                <a:gd name="T31" fmla="*/ 7 h 24"/>
                <a:gd name="T32" fmla="*/ 20 w 24"/>
                <a:gd name="T33" fmla="*/ 3 h 24"/>
                <a:gd name="T34" fmla="*/ 16 w 24"/>
                <a:gd name="T3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4">
                  <a:moveTo>
                    <a:pt x="16" y="1"/>
                  </a:moveTo>
                  <a:lnTo>
                    <a:pt x="12" y="0"/>
                  </a:lnTo>
                  <a:lnTo>
                    <a:pt x="7" y="1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3" y="20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12" y="24"/>
                  </a:lnTo>
                  <a:lnTo>
                    <a:pt x="16" y="23"/>
                  </a:lnTo>
                  <a:lnTo>
                    <a:pt x="20" y="20"/>
                  </a:lnTo>
                  <a:lnTo>
                    <a:pt x="23" y="16"/>
                  </a:lnTo>
                  <a:lnTo>
                    <a:pt x="24" y="12"/>
                  </a:lnTo>
                  <a:lnTo>
                    <a:pt x="23" y="7"/>
                  </a:lnTo>
                  <a:lnTo>
                    <a:pt x="20" y="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948" name="Rectangle 372">
            <a:extLst>
              <a:ext uri="{FF2B5EF4-FFF2-40B4-BE49-F238E27FC236}">
                <a16:creationId xmlns:a16="http://schemas.microsoft.com/office/drawing/2014/main" id="{4E56CF2B-D46C-432D-9D78-CA2EA5092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2675" y="4194175"/>
            <a:ext cx="785813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949" name="Rectangle 373">
            <a:extLst>
              <a:ext uri="{FF2B5EF4-FFF2-40B4-BE49-F238E27FC236}">
                <a16:creationId xmlns:a16="http://schemas.microsoft.com/office/drawing/2014/main" id="{DE7B0CC9-27F2-4149-89D8-638BB34E0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4788" y="4233863"/>
            <a:ext cx="185737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400" b="1"/>
              <a:t>?</a:t>
            </a:r>
            <a:endParaRPr lang="en-US" altLang="en-US" sz="160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4950" name="Line 374">
            <a:extLst>
              <a:ext uri="{FF2B5EF4-FFF2-40B4-BE49-F238E27FC236}">
                <a16:creationId xmlns:a16="http://schemas.microsoft.com/office/drawing/2014/main" id="{E6F1377D-2464-4B2F-BF47-C78A6B62210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8975" y="2324100"/>
            <a:ext cx="0" cy="3175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  <p:sp>
        <p:nvSpPr>
          <p:cNvPr id="24951" name="Line 375">
            <a:extLst>
              <a:ext uri="{FF2B5EF4-FFF2-40B4-BE49-F238E27FC236}">
                <a16:creationId xmlns:a16="http://schemas.microsoft.com/office/drawing/2014/main" id="{B24330F7-419F-48A1-BB1E-D0B1B02DF880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3236913" y="2317750"/>
            <a:ext cx="0" cy="317500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  <p:sp>
        <p:nvSpPr>
          <p:cNvPr id="24952" name="Line 376">
            <a:extLst>
              <a:ext uri="{FF2B5EF4-FFF2-40B4-BE49-F238E27FC236}">
                <a16:creationId xmlns:a16="http://schemas.microsoft.com/office/drawing/2014/main" id="{8F4D945A-FF28-459E-87C6-BCC5FED28DA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9150" y="2409825"/>
            <a:ext cx="0" cy="17303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  <p:sp>
        <p:nvSpPr>
          <p:cNvPr id="24953" name="Line 377">
            <a:extLst>
              <a:ext uri="{FF2B5EF4-FFF2-40B4-BE49-F238E27FC236}">
                <a16:creationId xmlns:a16="http://schemas.microsoft.com/office/drawing/2014/main" id="{C75076E6-4518-4D9C-B195-5EB0C6129C0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5938" y="2424113"/>
            <a:ext cx="0" cy="115887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4">
            <a:extLst>
              <a:ext uri="{FF2B5EF4-FFF2-40B4-BE49-F238E27FC236}">
                <a16:creationId xmlns:a16="http://schemas.microsoft.com/office/drawing/2014/main" id="{7654BEF3-D3FA-4196-8693-63E0370EBA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990600"/>
          </a:xfrm>
        </p:spPr>
        <p:txBody>
          <a:bodyPr/>
          <a:lstStyle/>
          <a:p>
            <a:r>
              <a:rPr lang="en-US" altLang="en-US" b="1">
                <a:solidFill>
                  <a:srgbClr val="FFFF00"/>
                </a:solidFill>
              </a:rPr>
              <a:t>Causes of bone loss</a:t>
            </a:r>
          </a:p>
        </p:txBody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4DEF0E10-3410-41DB-B552-B0CFFAC9C742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52400" y="1447800"/>
            <a:ext cx="4495800" cy="4495800"/>
          </a:xfrm>
        </p:spPr>
        <p:txBody>
          <a:bodyPr/>
          <a:lstStyle/>
          <a:p>
            <a:r>
              <a:rPr lang="en-US" altLang="en-US" sz="2400" b="1">
                <a:solidFill>
                  <a:srgbClr val="FFFF00"/>
                </a:solidFill>
              </a:rPr>
              <a:t>No load because of low gravity</a:t>
            </a:r>
          </a:p>
          <a:p>
            <a:r>
              <a:rPr lang="en-US" altLang="en-US" sz="2400" b="1">
                <a:solidFill>
                  <a:srgbClr val="FFFF00"/>
                </a:solidFill>
              </a:rPr>
              <a:t>Poor muscle performance</a:t>
            </a:r>
          </a:p>
          <a:p>
            <a:r>
              <a:rPr lang="en-US" altLang="en-US" sz="2400" b="1">
                <a:solidFill>
                  <a:srgbClr val="FFFF00"/>
                </a:solidFill>
              </a:rPr>
              <a:t>Metabolic and hormonal changes</a:t>
            </a:r>
          </a:p>
          <a:p>
            <a:r>
              <a:rPr lang="en-US" altLang="en-US" sz="2400"/>
              <a:t>Fluid dynamic changes in the bone marrow sinusoids</a:t>
            </a:r>
          </a:p>
          <a:p>
            <a:pPr lvl="1"/>
            <a:r>
              <a:rPr lang="en-US" altLang="en-US" sz="2000"/>
              <a:t>Decreased hydrodynamic shear</a:t>
            </a:r>
          </a:p>
          <a:p>
            <a:pPr lvl="1"/>
            <a:r>
              <a:rPr lang="en-US" altLang="en-US" sz="2000"/>
              <a:t>Loss of hydrostatic pressure gradient</a:t>
            </a:r>
          </a:p>
        </p:txBody>
      </p:sp>
      <p:grpSp>
        <p:nvGrpSpPr>
          <p:cNvPr id="6183" name="Group 39">
            <a:extLst>
              <a:ext uri="{FF2B5EF4-FFF2-40B4-BE49-F238E27FC236}">
                <a16:creationId xmlns:a16="http://schemas.microsoft.com/office/drawing/2014/main" id="{014E458C-4E2B-4C05-A111-2D28F4A57B8B}"/>
              </a:ext>
            </a:extLst>
          </p:cNvPr>
          <p:cNvGrpSpPr>
            <a:grpSpLocks/>
          </p:cNvGrpSpPr>
          <p:nvPr/>
        </p:nvGrpSpPr>
        <p:grpSpPr bwMode="auto">
          <a:xfrm rot="-1287179">
            <a:off x="4572000" y="2133600"/>
            <a:ext cx="2436813" cy="3886200"/>
            <a:chOff x="1920" y="1056"/>
            <a:chExt cx="1779" cy="2832"/>
          </a:xfrm>
        </p:grpSpPr>
        <p:sp>
          <p:nvSpPr>
            <p:cNvPr id="6154" name="AutoShape 10">
              <a:extLst>
                <a:ext uri="{FF2B5EF4-FFF2-40B4-BE49-F238E27FC236}">
                  <a16:creationId xmlns:a16="http://schemas.microsoft.com/office/drawing/2014/main" id="{78B13B44-CD93-42CA-B6F9-AC14E0D89FD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920" y="1056"/>
              <a:ext cx="1779" cy="2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56" name="Freeform 12">
              <a:extLst>
                <a:ext uri="{FF2B5EF4-FFF2-40B4-BE49-F238E27FC236}">
                  <a16:creationId xmlns:a16="http://schemas.microsoft.com/office/drawing/2014/main" id="{F9D555F6-1E18-406E-9F87-73FD7F7A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0" y="1056"/>
              <a:ext cx="1779" cy="2832"/>
            </a:xfrm>
            <a:custGeom>
              <a:avLst/>
              <a:gdLst>
                <a:gd name="T0" fmla="*/ 1291 w 1779"/>
                <a:gd name="T1" fmla="*/ 136 h 2832"/>
                <a:gd name="T2" fmla="*/ 1207 w 1779"/>
                <a:gd name="T3" fmla="*/ 71 h 2832"/>
                <a:gd name="T4" fmla="*/ 1119 w 1779"/>
                <a:gd name="T5" fmla="*/ 21 h 2832"/>
                <a:gd name="T6" fmla="*/ 1038 w 1779"/>
                <a:gd name="T7" fmla="*/ 0 h 2832"/>
                <a:gd name="T8" fmla="*/ 981 w 1779"/>
                <a:gd name="T9" fmla="*/ 21 h 2832"/>
                <a:gd name="T10" fmla="*/ 936 w 1779"/>
                <a:gd name="T11" fmla="*/ 74 h 2832"/>
                <a:gd name="T12" fmla="*/ 900 w 1779"/>
                <a:gd name="T13" fmla="*/ 150 h 2832"/>
                <a:gd name="T14" fmla="*/ 886 w 1779"/>
                <a:gd name="T15" fmla="*/ 243 h 2832"/>
                <a:gd name="T16" fmla="*/ 898 w 1779"/>
                <a:gd name="T17" fmla="*/ 353 h 2832"/>
                <a:gd name="T18" fmla="*/ 950 w 1779"/>
                <a:gd name="T19" fmla="*/ 476 h 2832"/>
                <a:gd name="T20" fmla="*/ 1000 w 1779"/>
                <a:gd name="T21" fmla="*/ 576 h 2832"/>
                <a:gd name="T22" fmla="*/ 1019 w 1779"/>
                <a:gd name="T23" fmla="*/ 636 h 2832"/>
                <a:gd name="T24" fmla="*/ 1012 w 1779"/>
                <a:gd name="T25" fmla="*/ 705 h 2832"/>
                <a:gd name="T26" fmla="*/ 988 w 1779"/>
                <a:gd name="T27" fmla="*/ 765 h 2832"/>
                <a:gd name="T28" fmla="*/ 926 w 1779"/>
                <a:gd name="T29" fmla="*/ 936 h 2832"/>
                <a:gd name="T30" fmla="*/ 791 w 1779"/>
                <a:gd name="T31" fmla="*/ 1265 h 2832"/>
                <a:gd name="T32" fmla="*/ 626 w 1779"/>
                <a:gd name="T33" fmla="*/ 1641 h 2832"/>
                <a:gd name="T34" fmla="*/ 474 w 1779"/>
                <a:gd name="T35" fmla="*/ 1951 h 2832"/>
                <a:gd name="T36" fmla="*/ 372 w 1779"/>
                <a:gd name="T37" fmla="*/ 2084 h 2832"/>
                <a:gd name="T38" fmla="*/ 288 w 1779"/>
                <a:gd name="T39" fmla="*/ 2108 h 2832"/>
                <a:gd name="T40" fmla="*/ 181 w 1779"/>
                <a:gd name="T41" fmla="*/ 2172 h 2832"/>
                <a:gd name="T42" fmla="*/ 81 w 1779"/>
                <a:gd name="T43" fmla="*/ 2260 h 2832"/>
                <a:gd name="T44" fmla="*/ 14 w 1779"/>
                <a:gd name="T45" fmla="*/ 2365 h 2832"/>
                <a:gd name="T46" fmla="*/ 5 w 1779"/>
                <a:gd name="T47" fmla="*/ 2468 h 2832"/>
                <a:gd name="T48" fmla="*/ 50 w 1779"/>
                <a:gd name="T49" fmla="*/ 2541 h 2832"/>
                <a:gd name="T50" fmla="*/ 124 w 1779"/>
                <a:gd name="T51" fmla="*/ 2582 h 2832"/>
                <a:gd name="T52" fmla="*/ 207 w 1779"/>
                <a:gd name="T53" fmla="*/ 2601 h 2832"/>
                <a:gd name="T54" fmla="*/ 283 w 1779"/>
                <a:gd name="T55" fmla="*/ 2603 h 2832"/>
                <a:gd name="T56" fmla="*/ 345 w 1779"/>
                <a:gd name="T57" fmla="*/ 2603 h 2832"/>
                <a:gd name="T58" fmla="*/ 410 w 1779"/>
                <a:gd name="T59" fmla="*/ 2644 h 2832"/>
                <a:gd name="T60" fmla="*/ 498 w 1779"/>
                <a:gd name="T61" fmla="*/ 2722 h 2832"/>
                <a:gd name="T62" fmla="*/ 595 w 1779"/>
                <a:gd name="T63" fmla="*/ 2796 h 2832"/>
                <a:gd name="T64" fmla="*/ 695 w 1779"/>
                <a:gd name="T65" fmla="*/ 2832 h 2832"/>
                <a:gd name="T66" fmla="*/ 779 w 1779"/>
                <a:gd name="T67" fmla="*/ 2801 h 2832"/>
                <a:gd name="T68" fmla="*/ 819 w 1779"/>
                <a:gd name="T69" fmla="*/ 2749 h 2832"/>
                <a:gd name="T70" fmla="*/ 850 w 1779"/>
                <a:gd name="T71" fmla="*/ 2680 h 2832"/>
                <a:gd name="T72" fmla="*/ 864 w 1779"/>
                <a:gd name="T73" fmla="*/ 2599 h 2832"/>
                <a:gd name="T74" fmla="*/ 872 w 1779"/>
                <a:gd name="T75" fmla="*/ 2513 h 2832"/>
                <a:gd name="T76" fmla="*/ 864 w 1779"/>
                <a:gd name="T77" fmla="*/ 2434 h 2832"/>
                <a:gd name="T78" fmla="*/ 850 w 1779"/>
                <a:gd name="T79" fmla="*/ 2375 h 2832"/>
                <a:gd name="T80" fmla="*/ 831 w 1779"/>
                <a:gd name="T81" fmla="*/ 2322 h 2832"/>
                <a:gd name="T82" fmla="*/ 810 w 1779"/>
                <a:gd name="T83" fmla="*/ 2265 h 2832"/>
                <a:gd name="T84" fmla="*/ 805 w 1779"/>
                <a:gd name="T85" fmla="*/ 2194 h 2832"/>
                <a:gd name="T86" fmla="*/ 874 w 1779"/>
                <a:gd name="T87" fmla="*/ 1991 h 2832"/>
                <a:gd name="T88" fmla="*/ 1000 w 1779"/>
                <a:gd name="T89" fmla="*/ 1674 h 2832"/>
                <a:gd name="T90" fmla="*/ 1148 w 1779"/>
                <a:gd name="T91" fmla="*/ 1315 h 2832"/>
                <a:gd name="T92" fmla="*/ 1296 w 1779"/>
                <a:gd name="T93" fmla="*/ 993 h 2832"/>
                <a:gd name="T94" fmla="*/ 1391 w 1779"/>
                <a:gd name="T95" fmla="*/ 815 h 2832"/>
                <a:gd name="T96" fmla="*/ 1460 w 1779"/>
                <a:gd name="T97" fmla="*/ 769 h 2832"/>
                <a:gd name="T98" fmla="*/ 1527 w 1779"/>
                <a:gd name="T99" fmla="*/ 741 h 2832"/>
                <a:gd name="T100" fmla="*/ 1596 w 1779"/>
                <a:gd name="T101" fmla="*/ 707 h 2832"/>
                <a:gd name="T102" fmla="*/ 1679 w 1779"/>
                <a:gd name="T103" fmla="*/ 643 h 2832"/>
                <a:gd name="T104" fmla="*/ 1743 w 1779"/>
                <a:gd name="T105" fmla="*/ 555 h 2832"/>
                <a:gd name="T106" fmla="*/ 1779 w 1779"/>
                <a:gd name="T107" fmla="*/ 455 h 2832"/>
                <a:gd name="T108" fmla="*/ 1765 w 1779"/>
                <a:gd name="T109" fmla="*/ 355 h 2832"/>
                <a:gd name="T110" fmla="*/ 1696 w 1779"/>
                <a:gd name="T111" fmla="*/ 272 h 2832"/>
                <a:gd name="T112" fmla="*/ 1591 w 1779"/>
                <a:gd name="T113" fmla="*/ 224 h 2832"/>
                <a:gd name="T114" fmla="*/ 1481 w 1779"/>
                <a:gd name="T115" fmla="*/ 202 h 2832"/>
                <a:gd name="T116" fmla="*/ 1393 w 1779"/>
                <a:gd name="T117" fmla="*/ 200 h 2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79" h="2832">
                  <a:moveTo>
                    <a:pt x="1353" y="202"/>
                  </a:moveTo>
                  <a:lnTo>
                    <a:pt x="1350" y="195"/>
                  </a:lnTo>
                  <a:lnTo>
                    <a:pt x="1346" y="191"/>
                  </a:lnTo>
                  <a:lnTo>
                    <a:pt x="1338" y="186"/>
                  </a:lnTo>
                  <a:lnTo>
                    <a:pt x="1336" y="181"/>
                  </a:lnTo>
                  <a:lnTo>
                    <a:pt x="1329" y="174"/>
                  </a:lnTo>
                  <a:lnTo>
                    <a:pt x="1324" y="169"/>
                  </a:lnTo>
                  <a:lnTo>
                    <a:pt x="1319" y="164"/>
                  </a:lnTo>
                  <a:lnTo>
                    <a:pt x="1315" y="160"/>
                  </a:lnTo>
                  <a:lnTo>
                    <a:pt x="1307" y="155"/>
                  </a:lnTo>
                  <a:lnTo>
                    <a:pt x="1303" y="148"/>
                  </a:lnTo>
                  <a:lnTo>
                    <a:pt x="1298" y="143"/>
                  </a:lnTo>
                  <a:lnTo>
                    <a:pt x="1291" y="136"/>
                  </a:lnTo>
                  <a:lnTo>
                    <a:pt x="1286" y="131"/>
                  </a:lnTo>
                  <a:lnTo>
                    <a:pt x="1281" y="126"/>
                  </a:lnTo>
                  <a:lnTo>
                    <a:pt x="1274" y="121"/>
                  </a:lnTo>
                  <a:lnTo>
                    <a:pt x="1267" y="117"/>
                  </a:lnTo>
                  <a:lnTo>
                    <a:pt x="1262" y="112"/>
                  </a:lnTo>
                  <a:lnTo>
                    <a:pt x="1255" y="105"/>
                  </a:lnTo>
                  <a:lnTo>
                    <a:pt x="1248" y="100"/>
                  </a:lnTo>
                  <a:lnTo>
                    <a:pt x="1243" y="95"/>
                  </a:lnTo>
                  <a:lnTo>
                    <a:pt x="1236" y="88"/>
                  </a:lnTo>
                  <a:lnTo>
                    <a:pt x="1229" y="86"/>
                  </a:lnTo>
                  <a:lnTo>
                    <a:pt x="1222" y="81"/>
                  </a:lnTo>
                  <a:lnTo>
                    <a:pt x="1215" y="76"/>
                  </a:lnTo>
                  <a:lnTo>
                    <a:pt x="1207" y="71"/>
                  </a:lnTo>
                  <a:lnTo>
                    <a:pt x="1200" y="67"/>
                  </a:lnTo>
                  <a:lnTo>
                    <a:pt x="1193" y="62"/>
                  </a:lnTo>
                  <a:lnTo>
                    <a:pt x="1188" y="57"/>
                  </a:lnTo>
                  <a:lnTo>
                    <a:pt x="1181" y="52"/>
                  </a:lnTo>
                  <a:lnTo>
                    <a:pt x="1174" y="50"/>
                  </a:lnTo>
                  <a:lnTo>
                    <a:pt x="1167" y="45"/>
                  </a:lnTo>
                  <a:lnTo>
                    <a:pt x="1162" y="43"/>
                  </a:lnTo>
                  <a:lnTo>
                    <a:pt x="1153" y="38"/>
                  </a:lnTo>
                  <a:lnTo>
                    <a:pt x="1148" y="33"/>
                  </a:lnTo>
                  <a:lnTo>
                    <a:pt x="1141" y="29"/>
                  </a:lnTo>
                  <a:lnTo>
                    <a:pt x="1134" y="26"/>
                  </a:lnTo>
                  <a:lnTo>
                    <a:pt x="1126" y="21"/>
                  </a:lnTo>
                  <a:lnTo>
                    <a:pt x="1119" y="21"/>
                  </a:lnTo>
                  <a:lnTo>
                    <a:pt x="1115" y="17"/>
                  </a:lnTo>
                  <a:lnTo>
                    <a:pt x="1107" y="14"/>
                  </a:lnTo>
                  <a:lnTo>
                    <a:pt x="1100" y="12"/>
                  </a:lnTo>
                  <a:lnTo>
                    <a:pt x="1093" y="12"/>
                  </a:lnTo>
                  <a:lnTo>
                    <a:pt x="1086" y="10"/>
                  </a:lnTo>
                  <a:lnTo>
                    <a:pt x="1081" y="7"/>
                  </a:lnTo>
                  <a:lnTo>
                    <a:pt x="1074" y="5"/>
                  </a:lnTo>
                  <a:lnTo>
                    <a:pt x="1069" y="5"/>
                  </a:lnTo>
                  <a:lnTo>
                    <a:pt x="1062" y="2"/>
                  </a:lnTo>
                  <a:lnTo>
                    <a:pt x="1057" y="2"/>
                  </a:lnTo>
                  <a:lnTo>
                    <a:pt x="1050" y="0"/>
                  </a:lnTo>
                  <a:lnTo>
                    <a:pt x="1045" y="0"/>
                  </a:lnTo>
                  <a:lnTo>
                    <a:pt x="1038" y="0"/>
                  </a:lnTo>
                  <a:lnTo>
                    <a:pt x="1034" y="0"/>
                  </a:lnTo>
                  <a:lnTo>
                    <a:pt x="1026" y="0"/>
                  </a:lnTo>
                  <a:lnTo>
                    <a:pt x="1024" y="0"/>
                  </a:lnTo>
                  <a:lnTo>
                    <a:pt x="1017" y="0"/>
                  </a:lnTo>
                  <a:lnTo>
                    <a:pt x="1015" y="2"/>
                  </a:lnTo>
                  <a:lnTo>
                    <a:pt x="1007" y="2"/>
                  </a:lnTo>
                  <a:lnTo>
                    <a:pt x="1003" y="5"/>
                  </a:lnTo>
                  <a:lnTo>
                    <a:pt x="998" y="5"/>
                  </a:lnTo>
                  <a:lnTo>
                    <a:pt x="995" y="10"/>
                  </a:lnTo>
                  <a:lnTo>
                    <a:pt x="991" y="12"/>
                  </a:lnTo>
                  <a:lnTo>
                    <a:pt x="988" y="14"/>
                  </a:lnTo>
                  <a:lnTo>
                    <a:pt x="984" y="17"/>
                  </a:lnTo>
                  <a:lnTo>
                    <a:pt x="981" y="21"/>
                  </a:lnTo>
                  <a:lnTo>
                    <a:pt x="976" y="24"/>
                  </a:lnTo>
                  <a:lnTo>
                    <a:pt x="972" y="29"/>
                  </a:lnTo>
                  <a:lnTo>
                    <a:pt x="969" y="31"/>
                  </a:lnTo>
                  <a:lnTo>
                    <a:pt x="965" y="36"/>
                  </a:lnTo>
                  <a:lnTo>
                    <a:pt x="962" y="38"/>
                  </a:lnTo>
                  <a:lnTo>
                    <a:pt x="957" y="43"/>
                  </a:lnTo>
                  <a:lnTo>
                    <a:pt x="955" y="48"/>
                  </a:lnTo>
                  <a:lnTo>
                    <a:pt x="953" y="52"/>
                  </a:lnTo>
                  <a:lnTo>
                    <a:pt x="948" y="57"/>
                  </a:lnTo>
                  <a:lnTo>
                    <a:pt x="945" y="60"/>
                  </a:lnTo>
                  <a:lnTo>
                    <a:pt x="943" y="64"/>
                  </a:lnTo>
                  <a:lnTo>
                    <a:pt x="938" y="71"/>
                  </a:lnTo>
                  <a:lnTo>
                    <a:pt x="936" y="74"/>
                  </a:lnTo>
                  <a:lnTo>
                    <a:pt x="934" y="81"/>
                  </a:lnTo>
                  <a:lnTo>
                    <a:pt x="931" y="86"/>
                  </a:lnTo>
                  <a:lnTo>
                    <a:pt x="926" y="91"/>
                  </a:lnTo>
                  <a:lnTo>
                    <a:pt x="924" y="95"/>
                  </a:lnTo>
                  <a:lnTo>
                    <a:pt x="919" y="102"/>
                  </a:lnTo>
                  <a:lnTo>
                    <a:pt x="917" y="107"/>
                  </a:lnTo>
                  <a:lnTo>
                    <a:pt x="915" y="112"/>
                  </a:lnTo>
                  <a:lnTo>
                    <a:pt x="912" y="119"/>
                  </a:lnTo>
                  <a:lnTo>
                    <a:pt x="910" y="124"/>
                  </a:lnTo>
                  <a:lnTo>
                    <a:pt x="907" y="131"/>
                  </a:lnTo>
                  <a:lnTo>
                    <a:pt x="905" y="138"/>
                  </a:lnTo>
                  <a:lnTo>
                    <a:pt x="903" y="143"/>
                  </a:lnTo>
                  <a:lnTo>
                    <a:pt x="900" y="150"/>
                  </a:lnTo>
                  <a:lnTo>
                    <a:pt x="900" y="155"/>
                  </a:lnTo>
                  <a:lnTo>
                    <a:pt x="895" y="164"/>
                  </a:lnTo>
                  <a:lnTo>
                    <a:pt x="895" y="169"/>
                  </a:lnTo>
                  <a:lnTo>
                    <a:pt x="893" y="176"/>
                  </a:lnTo>
                  <a:lnTo>
                    <a:pt x="893" y="183"/>
                  </a:lnTo>
                  <a:lnTo>
                    <a:pt x="891" y="191"/>
                  </a:lnTo>
                  <a:lnTo>
                    <a:pt x="888" y="198"/>
                  </a:lnTo>
                  <a:lnTo>
                    <a:pt x="888" y="205"/>
                  </a:lnTo>
                  <a:lnTo>
                    <a:pt x="886" y="212"/>
                  </a:lnTo>
                  <a:lnTo>
                    <a:pt x="886" y="219"/>
                  </a:lnTo>
                  <a:lnTo>
                    <a:pt x="886" y="226"/>
                  </a:lnTo>
                  <a:lnTo>
                    <a:pt x="886" y="233"/>
                  </a:lnTo>
                  <a:lnTo>
                    <a:pt x="886" y="243"/>
                  </a:lnTo>
                  <a:lnTo>
                    <a:pt x="886" y="250"/>
                  </a:lnTo>
                  <a:lnTo>
                    <a:pt x="884" y="257"/>
                  </a:lnTo>
                  <a:lnTo>
                    <a:pt x="884" y="264"/>
                  </a:lnTo>
                  <a:lnTo>
                    <a:pt x="886" y="274"/>
                  </a:lnTo>
                  <a:lnTo>
                    <a:pt x="886" y="281"/>
                  </a:lnTo>
                  <a:lnTo>
                    <a:pt x="886" y="291"/>
                  </a:lnTo>
                  <a:lnTo>
                    <a:pt x="888" y="300"/>
                  </a:lnTo>
                  <a:lnTo>
                    <a:pt x="888" y="307"/>
                  </a:lnTo>
                  <a:lnTo>
                    <a:pt x="891" y="317"/>
                  </a:lnTo>
                  <a:lnTo>
                    <a:pt x="893" y="324"/>
                  </a:lnTo>
                  <a:lnTo>
                    <a:pt x="893" y="333"/>
                  </a:lnTo>
                  <a:lnTo>
                    <a:pt x="895" y="341"/>
                  </a:lnTo>
                  <a:lnTo>
                    <a:pt x="898" y="353"/>
                  </a:lnTo>
                  <a:lnTo>
                    <a:pt x="900" y="360"/>
                  </a:lnTo>
                  <a:lnTo>
                    <a:pt x="903" y="369"/>
                  </a:lnTo>
                  <a:lnTo>
                    <a:pt x="905" y="379"/>
                  </a:lnTo>
                  <a:lnTo>
                    <a:pt x="910" y="388"/>
                  </a:lnTo>
                  <a:lnTo>
                    <a:pt x="912" y="398"/>
                  </a:lnTo>
                  <a:lnTo>
                    <a:pt x="917" y="407"/>
                  </a:lnTo>
                  <a:lnTo>
                    <a:pt x="919" y="417"/>
                  </a:lnTo>
                  <a:lnTo>
                    <a:pt x="924" y="426"/>
                  </a:lnTo>
                  <a:lnTo>
                    <a:pt x="929" y="436"/>
                  </a:lnTo>
                  <a:lnTo>
                    <a:pt x="934" y="445"/>
                  </a:lnTo>
                  <a:lnTo>
                    <a:pt x="938" y="455"/>
                  </a:lnTo>
                  <a:lnTo>
                    <a:pt x="943" y="467"/>
                  </a:lnTo>
                  <a:lnTo>
                    <a:pt x="950" y="476"/>
                  </a:lnTo>
                  <a:lnTo>
                    <a:pt x="955" y="486"/>
                  </a:lnTo>
                  <a:lnTo>
                    <a:pt x="957" y="493"/>
                  </a:lnTo>
                  <a:lnTo>
                    <a:pt x="965" y="505"/>
                  </a:lnTo>
                  <a:lnTo>
                    <a:pt x="969" y="512"/>
                  </a:lnTo>
                  <a:lnTo>
                    <a:pt x="972" y="519"/>
                  </a:lnTo>
                  <a:lnTo>
                    <a:pt x="976" y="529"/>
                  </a:lnTo>
                  <a:lnTo>
                    <a:pt x="981" y="536"/>
                  </a:lnTo>
                  <a:lnTo>
                    <a:pt x="984" y="543"/>
                  </a:lnTo>
                  <a:lnTo>
                    <a:pt x="988" y="548"/>
                  </a:lnTo>
                  <a:lnTo>
                    <a:pt x="991" y="555"/>
                  </a:lnTo>
                  <a:lnTo>
                    <a:pt x="993" y="562"/>
                  </a:lnTo>
                  <a:lnTo>
                    <a:pt x="995" y="569"/>
                  </a:lnTo>
                  <a:lnTo>
                    <a:pt x="1000" y="576"/>
                  </a:lnTo>
                  <a:lnTo>
                    <a:pt x="1003" y="581"/>
                  </a:lnTo>
                  <a:lnTo>
                    <a:pt x="1005" y="586"/>
                  </a:lnTo>
                  <a:lnTo>
                    <a:pt x="1007" y="593"/>
                  </a:lnTo>
                  <a:lnTo>
                    <a:pt x="1010" y="598"/>
                  </a:lnTo>
                  <a:lnTo>
                    <a:pt x="1010" y="603"/>
                  </a:lnTo>
                  <a:lnTo>
                    <a:pt x="1012" y="607"/>
                  </a:lnTo>
                  <a:lnTo>
                    <a:pt x="1015" y="612"/>
                  </a:lnTo>
                  <a:lnTo>
                    <a:pt x="1015" y="617"/>
                  </a:lnTo>
                  <a:lnTo>
                    <a:pt x="1017" y="622"/>
                  </a:lnTo>
                  <a:lnTo>
                    <a:pt x="1017" y="624"/>
                  </a:lnTo>
                  <a:lnTo>
                    <a:pt x="1019" y="629"/>
                  </a:lnTo>
                  <a:lnTo>
                    <a:pt x="1019" y="634"/>
                  </a:lnTo>
                  <a:lnTo>
                    <a:pt x="1019" y="636"/>
                  </a:lnTo>
                  <a:lnTo>
                    <a:pt x="1019" y="641"/>
                  </a:lnTo>
                  <a:lnTo>
                    <a:pt x="1019" y="643"/>
                  </a:lnTo>
                  <a:lnTo>
                    <a:pt x="1022" y="648"/>
                  </a:lnTo>
                  <a:lnTo>
                    <a:pt x="1022" y="650"/>
                  </a:lnTo>
                  <a:lnTo>
                    <a:pt x="1024" y="655"/>
                  </a:lnTo>
                  <a:lnTo>
                    <a:pt x="1022" y="660"/>
                  </a:lnTo>
                  <a:lnTo>
                    <a:pt x="1022" y="667"/>
                  </a:lnTo>
                  <a:lnTo>
                    <a:pt x="1019" y="674"/>
                  </a:lnTo>
                  <a:lnTo>
                    <a:pt x="1019" y="679"/>
                  </a:lnTo>
                  <a:lnTo>
                    <a:pt x="1019" y="684"/>
                  </a:lnTo>
                  <a:lnTo>
                    <a:pt x="1017" y="691"/>
                  </a:lnTo>
                  <a:lnTo>
                    <a:pt x="1015" y="698"/>
                  </a:lnTo>
                  <a:lnTo>
                    <a:pt x="1012" y="705"/>
                  </a:lnTo>
                  <a:lnTo>
                    <a:pt x="1010" y="710"/>
                  </a:lnTo>
                  <a:lnTo>
                    <a:pt x="1007" y="717"/>
                  </a:lnTo>
                  <a:lnTo>
                    <a:pt x="1005" y="722"/>
                  </a:lnTo>
                  <a:lnTo>
                    <a:pt x="1003" y="724"/>
                  </a:lnTo>
                  <a:lnTo>
                    <a:pt x="1003" y="729"/>
                  </a:lnTo>
                  <a:lnTo>
                    <a:pt x="1000" y="734"/>
                  </a:lnTo>
                  <a:lnTo>
                    <a:pt x="1000" y="736"/>
                  </a:lnTo>
                  <a:lnTo>
                    <a:pt x="998" y="741"/>
                  </a:lnTo>
                  <a:lnTo>
                    <a:pt x="995" y="746"/>
                  </a:lnTo>
                  <a:lnTo>
                    <a:pt x="995" y="750"/>
                  </a:lnTo>
                  <a:lnTo>
                    <a:pt x="993" y="755"/>
                  </a:lnTo>
                  <a:lnTo>
                    <a:pt x="993" y="760"/>
                  </a:lnTo>
                  <a:lnTo>
                    <a:pt x="988" y="765"/>
                  </a:lnTo>
                  <a:lnTo>
                    <a:pt x="988" y="772"/>
                  </a:lnTo>
                  <a:lnTo>
                    <a:pt x="986" y="776"/>
                  </a:lnTo>
                  <a:lnTo>
                    <a:pt x="981" y="784"/>
                  </a:lnTo>
                  <a:lnTo>
                    <a:pt x="979" y="793"/>
                  </a:lnTo>
                  <a:lnTo>
                    <a:pt x="976" y="805"/>
                  </a:lnTo>
                  <a:lnTo>
                    <a:pt x="972" y="815"/>
                  </a:lnTo>
                  <a:lnTo>
                    <a:pt x="967" y="829"/>
                  </a:lnTo>
                  <a:lnTo>
                    <a:pt x="962" y="843"/>
                  </a:lnTo>
                  <a:lnTo>
                    <a:pt x="955" y="860"/>
                  </a:lnTo>
                  <a:lnTo>
                    <a:pt x="948" y="877"/>
                  </a:lnTo>
                  <a:lnTo>
                    <a:pt x="941" y="896"/>
                  </a:lnTo>
                  <a:lnTo>
                    <a:pt x="934" y="915"/>
                  </a:lnTo>
                  <a:lnTo>
                    <a:pt x="926" y="936"/>
                  </a:lnTo>
                  <a:lnTo>
                    <a:pt x="917" y="955"/>
                  </a:lnTo>
                  <a:lnTo>
                    <a:pt x="910" y="979"/>
                  </a:lnTo>
                  <a:lnTo>
                    <a:pt x="900" y="1000"/>
                  </a:lnTo>
                  <a:lnTo>
                    <a:pt x="891" y="1024"/>
                  </a:lnTo>
                  <a:lnTo>
                    <a:pt x="879" y="1048"/>
                  </a:lnTo>
                  <a:lnTo>
                    <a:pt x="869" y="1074"/>
                  </a:lnTo>
                  <a:lnTo>
                    <a:pt x="860" y="1100"/>
                  </a:lnTo>
                  <a:lnTo>
                    <a:pt x="848" y="1124"/>
                  </a:lnTo>
                  <a:lnTo>
                    <a:pt x="836" y="1153"/>
                  </a:lnTo>
                  <a:lnTo>
                    <a:pt x="826" y="1179"/>
                  </a:lnTo>
                  <a:lnTo>
                    <a:pt x="814" y="1208"/>
                  </a:lnTo>
                  <a:lnTo>
                    <a:pt x="803" y="1236"/>
                  </a:lnTo>
                  <a:lnTo>
                    <a:pt x="791" y="1265"/>
                  </a:lnTo>
                  <a:lnTo>
                    <a:pt x="779" y="1293"/>
                  </a:lnTo>
                  <a:lnTo>
                    <a:pt x="767" y="1322"/>
                  </a:lnTo>
                  <a:lnTo>
                    <a:pt x="753" y="1353"/>
                  </a:lnTo>
                  <a:lnTo>
                    <a:pt x="741" y="1381"/>
                  </a:lnTo>
                  <a:lnTo>
                    <a:pt x="729" y="1410"/>
                  </a:lnTo>
                  <a:lnTo>
                    <a:pt x="717" y="1439"/>
                  </a:lnTo>
                  <a:lnTo>
                    <a:pt x="705" y="1470"/>
                  </a:lnTo>
                  <a:lnTo>
                    <a:pt x="691" y="1498"/>
                  </a:lnTo>
                  <a:lnTo>
                    <a:pt x="676" y="1527"/>
                  </a:lnTo>
                  <a:lnTo>
                    <a:pt x="664" y="1555"/>
                  </a:lnTo>
                  <a:lnTo>
                    <a:pt x="653" y="1584"/>
                  </a:lnTo>
                  <a:lnTo>
                    <a:pt x="638" y="1613"/>
                  </a:lnTo>
                  <a:lnTo>
                    <a:pt x="626" y="1641"/>
                  </a:lnTo>
                  <a:lnTo>
                    <a:pt x="614" y="1667"/>
                  </a:lnTo>
                  <a:lnTo>
                    <a:pt x="600" y="1696"/>
                  </a:lnTo>
                  <a:lnTo>
                    <a:pt x="588" y="1722"/>
                  </a:lnTo>
                  <a:lnTo>
                    <a:pt x="576" y="1748"/>
                  </a:lnTo>
                  <a:lnTo>
                    <a:pt x="562" y="1774"/>
                  </a:lnTo>
                  <a:lnTo>
                    <a:pt x="553" y="1801"/>
                  </a:lnTo>
                  <a:lnTo>
                    <a:pt x="538" y="1824"/>
                  </a:lnTo>
                  <a:lnTo>
                    <a:pt x="529" y="1848"/>
                  </a:lnTo>
                  <a:lnTo>
                    <a:pt x="517" y="1870"/>
                  </a:lnTo>
                  <a:lnTo>
                    <a:pt x="505" y="1894"/>
                  </a:lnTo>
                  <a:lnTo>
                    <a:pt x="493" y="1913"/>
                  </a:lnTo>
                  <a:lnTo>
                    <a:pt x="483" y="1932"/>
                  </a:lnTo>
                  <a:lnTo>
                    <a:pt x="474" y="1951"/>
                  </a:lnTo>
                  <a:lnTo>
                    <a:pt x="462" y="1970"/>
                  </a:lnTo>
                  <a:lnTo>
                    <a:pt x="452" y="1986"/>
                  </a:lnTo>
                  <a:lnTo>
                    <a:pt x="443" y="2001"/>
                  </a:lnTo>
                  <a:lnTo>
                    <a:pt x="433" y="2015"/>
                  </a:lnTo>
                  <a:lnTo>
                    <a:pt x="424" y="2029"/>
                  </a:lnTo>
                  <a:lnTo>
                    <a:pt x="417" y="2041"/>
                  </a:lnTo>
                  <a:lnTo>
                    <a:pt x="407" y="2053"/>
                  </a:lnTo>
                  <a:lnTo>
                    <a:pt x="400" y="2060"/>
                  </a:lnTo>
                  <a:lnTo>
                    <a:pt x="393" y="2070"/>
                  </a:lnTo>
                  <a:lnTo>
                    <a:pt x="386" y="2075"/>
                  </a:lnTo>
                  <a:lnTo>
                    <a:pt x="381" y="2079"/>
                  </a:lnTo>
                  <a:lnTo>
                    <a:pt x="376" y="2082"/>
                  </a:lnTo>
                  <a:lnTo>
                    <a:pt x="372" y="2084"/>
                  </a:lnTo>
                  <a:lnTo>
                    <a:pt x="367" y="2084"/>
                  </a:lnTo>
                  <a:lnTo>
                    <a:pt x="360" y="2084"/>
                  </a:lnTo>
                  <a:lnTo>
                    <a:pt x="355" y="2084"/>
                  </a:lnTo>
                  <a:lnTo>
                    <a:pt x="348" y="2086"/>
                  </a:lnTo>
                  <a:lnTo>
                    <a:pt x="343" y="2086"/>
                  </a:lnTo>
                  <a:lnTo>
                    <a:pt x="338" y="2089"/>
                  </a:lnTo>
                  <a:lnTo>
                    <a:pt x="331" y="2091"/>
                  </a:lnTo>
                  <a:lnTo>
                    <a:pt x="324" y="2094"/>
                  </a:lnTo>
                  <a:lnTo>
                    <a:pt x="317" y="2096"/>
                  </a:lnTo>
                  <a:lnTo>
                    <a:pt x="310" y="2098"/>
                  </a:lnTo>
                  <a:lnTo>
                    <a:pt x="302" y="2101"/>
                  </a:lnTo>
                  <a:lnTo>
                    <a:pt x="295" y="2106"/>
                  </a:lnTo>
                  <a:lnTo>
                    <a:pt x="288" y="2108"/>
                  </a:lnTo>
                  <a:lnTo>
                    <a:pt x="279" y="2110"/>
                  </a:lnTo>
                  <a:lnTo>
                    <a:pt x="271" y="2115"/>
                  </a:lnTo>
                  <a:lnTo>
                    <a:pt x="264" y="2122"/>
                  </a:lnTo>
                  <a:lnTo>
                    <a:pt x="255" y="2125"/>
                  </a:lnTo>
                  <a:lnTo>
                    <a:pt x="248" y="2129"/>
                  </a:lnTo>
                  <a:lnTo>
                    <a:pt x="241" y="2132"/>
                  </a:lnTo>
                  <a:lnTo>
                    <a:pt x="233" y="2139"/>
                  </a:lnTo>
                  <a:lnTo>
                    <a:pt x="224" y="2144"/>
                  </a:lnTo>
                  <a:lnTo>
                    <a:pt x="217" y="2148"/>
                  </a:lnTo>
                  <a:lnTo>
                    <a:pt x="207" y="2156"/>
                  </a:lnTo>
                  <a:lnTo>
                    <a:pt x="200" y="2160"/>
                  </a:lnTo>
                  <a:lnTo>
                    <a:pt x="191" y="2167"/>
                  </a:lnTo>
                  <a:lnTo>
                    <a:pt x="181" y="2172"/>
                  </a:lnTo>
                  <a:lnTo>
                    <a:pt x="174" y="2177"/>
                  </a:lnTo>
                  <a:lnTo>
                    <a:pt x="167" y="2184"/>
                  </a:lnTo>
                  <a:lnTo>
                    <a:pt x="157" y="2191"/>
                  </a:lnTo>
                  <a:lnTo>
                    <a:pt x="150" y="2198"/>
                  </a:lnTo>
                  <a:lnTo>
                    <a:pt x="143" y="2206"/>
                  </a:lnTo>
                  <a:lnTo>
                    <a:pt x="133" y="2213"/>
                  </a:lnTo>
                  <a:lnTo>
                    <a:pt x="126" y="2217"/>
                  </a:lnTo>
                  <a:lnTo>
                    <a:pt x="119" y="2225"/>
                  </a:lnTo>
                  <a:lnTo>
                    <a:pt x="112" y="2232"/>
                  </a:lnTo>
                  <a:lnTo>
                    <a:pt x="102" y="2239"/>
                  </a:lnTo>
                  <a:lnTo>
                    <a:pt x="95" y="2246"/>
                  </a:lnTo>
                  <a:lnTo>
                    <a:pt x="88" y="2253"/>
                  </a:lnTo>
                  <a:lnTo>
                    <a:pt x="81" y="2260"/>
                  </a:lnTo>
                  <a:lnTo>
                    <a:pt x="76" y="2270"/>
                  </a:lnTo>
                  <a:lnTo>
                    <a:pt x="69" y="2277"/>
                  </a:lnTo>
                  <a:lnTo>
                    <a:pt x="62" y="2284"/>
                  </a:lnTo>
                  <a:lnTo>
                    <a:pt x="57" y="2291"/>
                  </a:lnTo>
                  <a:lnTo>
                    <a:pt x="50" y="2301"/>
                  </a:lnTo>
                  <a:lnTo>
                    <a:pt x="45" y="2308"/>
                  </a:lnTo>
                  <a:lnTo>
                    <a:pt x="40" y="2315"/>
                  </a:lnTo>
                  <a:lnTo>
                    <a:pt x="33" y="2322"/>
                  </a:lnTo>
                  <a:lnTo>
                    <a:pt x="31" y="2332"/>
                  </a:lnTo>
                  <a:lnTo>
                    <a:pt x="26" y="2339"/>
                  </a:lnTo>
                  <a:lnTo>
                    <a:pt x="21" y="2346"/>
                  </a:lnTo>
                  <a:lnTo>
                    <a:pt x="19" y="2356"/>
                  </a:lnTo>
                  <a:lnTo>
                    <a:pt x="14" y="2365"/>
                  </a:lnTo>
                  <a:lnTo>
                    <a:pt x="12" y="2372"/>
                  </a:lnTo>
                  <a:lnTo>
                    <a:pt x="10" y="2379"/>
                  </a:lnTo>
                  <a:lnTo>
                    <a:pt x="5" y="2389"/>
                  </a:lnTo>
                  <a:lnTo>
                    <a:pt x="5" y="2396"/>
                  </a:lnTo>
                  <a:lnTo>
                    <a:pt x="2" y="2403"/>
                  </a:lnTo>
                  <a:lnTo>
                    <a:pt x="2" y="2413"/>
                  </a:lnTo>
                  <a:lnTo>
                    <a:pt x="0" y="2420"/>
                  </a:lnTo>
                  <a:lnTo>
                    <a:pt x="0" y="2427"/>
                  </a:lnTo>
                  <a:lnTo>
                    <a:pt x="0" y="2434"/>
                  </a:lnTo>
                  <a:lnTo>
                    <a:pt x="2" y="2444"/>
                  </a:lnTo>
                  <a:lnTo>
                    <a:pt x="2" y="2451"/>
                  </a:lnTo>
                  <a:lnTo>
                    <a:pt x="5" y="2460"/>
                  </a:lnTo>
                  <a:lnTo>
                    <a:pt x="5" y="2468"/>
                  </a:lnTo>
                  <a:lnTo>
                    <a:pt x="10" y="2475"/>
                  </a:lnTo>
                  <a:lnTo>
                    <a:pt x="12" y="2482"/>
                  </a:lnTo>
                  <a:lnTo>
                    <a:pt x="14" y="2489"/>
                  </a:lnTo>
                  <a:lnTo>
                    <a:pt x="17" y="2494"/>
                  </a:lnTo>
                  <a:lnTo>
                    <a:pt x="19" y="2499"/>
                  </a:lnTo>
                  <a:lnTo>
                    <a:pt x="24" y="2506"/>
                  </a:lnTo>
                  <a:lnTo>
                    <a:pt x="26" y="2513"/>
                  </a:lnTo>
                  <a:lnTo>
                    <a:pt x="29" y="2518"/>
                  </a:lnTo>
                  <a:lnTo>
                    <a:pt x="33" y="2522"/>
                  </a:lnTo>
                  <a:lnTo>
                    <a:pt x="38" y="2527"/>
                  </a:lnTo>
                  <a:lnTo>
                    <a:pt x="43" y="2534"/>
                  </a:lnTo>
                  <a:lnTo>
                    <a:pt x="45" y="2537"/>
                  </a:lnTo>
                  <a:lnTo>
                    <a:pt x="50" y="2541"/>
                  </a:lnTo>
                  <a:lnTo>
                    <a:pt x="55" y="2546"/>
                  </a:lnTo>
                  <a:lnTo>
                    <a:pt x="62" y="2551"/>
                  </a:lnTo>
                  <a:lnTo>
                    <a:pt x="64" y="2553"/>
                  </a:lnTo>
                  <a:lnTo>
                    <a:pt x="71" y="2558"/>
                  </a:lnTo>
                  <a:lnTo>
                    <a:pt x="76" y="2560"/>
                  </a:lnTo>
                  <a:lnTo>
                    <a:pt x="81" y="2565"/>
                  </a:lnTo>
                  <a:lnTo>
                    <a:pt x="88" y="2568"/>
                  </a:lnTo>
                  <a:lnTo>
                    <a:pt x="93" y="2570"/>
                  </a:lnTo>
                  <a:lnTo>
                    <a:pt x="100" y="2572"/>
                  </a:lnTo>
                  <a:lnTo>
                    <a:pt x="105" y="2575"/>
                  </a:lnTo>
                  <a:lnTo>
                    <a:pt x="110" y="2577"/>
                  </a:lnTo>
                  <a:lnTo>
                    <a:pt x="117" y="2580"/>
                  </a:lnTo>
                  <a:lnTo>
                    <a:pt x="124" y="2582"/>
                  </a:lnTo>
                  <a:lnTo>
                    <a:pt x="129" y="2584"/>
                  </a:lnTo>
                  <a:lnTo>
                    <a:pt x="133" y="2587"/>
                  </a:lnTo>
                  <a:lnTo>
                    <a:pt x="141" y="2589"/>
                  </a:lnTo>
                  <a:lnTo>
                    <a:pt x="148" y="2589"/>
                  </a:lnTo>
                  <a:lnTo>
                    <a:pt x="155" y="2591"/>
                  </a:lnTo>
                  <a:lnTo>
                    <a:pt x="162" y="2594"/>
                  </a:lnTo>
                  <a:lnTo>
                    <a:pt x="167" y="2594"/>
                  </a:lnTo>
                  <a:lnTo>
                    <a:pt x="171" y="2596"/>
                  </a:lnTo>
                  <a:lnTo>
                    <a:pt x="179" y="2596"/>
                  </a:lnTo>
                  <a:lnTo>
                    <a:pt x="186" y="2596"/>
                  </a:lnTo>
                  <a:lnTo>
                    <a:pt x="193" y="2596"/>
                  </a:lnTo>
                  <a:lnTo>
                    <a:pt x="200" y="2599"/>
                  </a:lnTo>
                  <a:lnTo>
                    <a:pt x="207" y="2601"/>
                  </a:lnTo>
                  <a:lnTo>
                    <a:pt x="212" y="2601"/>
                  </a:lnTo>
                  <a:lnTo>
                    <a:pt x="219" y="2601"/>
                  </a:lnTo>
                  <a:lnTo>
                    <a:pt x="224" y="2601"/>
                  </a:lnTo>
                  <a:lnTo>
                    <a:pt x="231" y="2601"/>
                  </a:lnTo>
                  <a:lnTo>
                    <a:pt x="238" y="2601"/>
                  </a:lnTo>
                  <a:lnTo>
                    <a:pt x="243" y="2601"/>
                  </a:lnTo>
                  <a:lnTo>
                    <a:pt x="248" y="2601"/>
                  </a:lnTo>
                  <a:lnTo>
                    <a:pt x="255" y="2603"/>
                  </a:lnTo>
                  <a:lnTo>
                    <a:pt x="262" y="2603"/>
                  </a:lnTo>
                  <a:lnTo>
                    <a:pt x="267" y="2603"/>
                  </a:lnTo>
                  <a:lnTo>
                    <a:pt x="271" y="2603"/>
                  </a:lnTo>
                  <a:lnTo>
                    <a:pt x="279" y="2603"/>
                  </a:lnTo>
                  <a:lnTo>
                    <a:pt x="283" y="2603"/>
                  </a:lnTo>
                  <a:lnTo>
                    <a:pt x="291" y="2603"/>
                  </a:lnTo>
                  <a:lnTo>
                    <a:pt x="295" y="2603"/>
                  </a:lnTo>
                  <a:lnTo>
                    <a:pt x="300" y="2603"/>
                  </a:lnTo>
                  <a:lnTo>
                    <a:pt x="305" y="2603"/>
                  </a:lnTo>
                  <a:lnTo>
                    <a:pt x="310" y="2603"/>
                  </a:lnTo>
                  <a:lnTo>
                    <a:pt x="314" y="2603"/>
                  </a:lnTo>
                  <a:lnTo>
                    <a:pt x="322" y="2603"/>
                  </a:lnTo>
                  <a:lnTo>
                    <a:pt x="324" y="2603"/>
                  </a:lnTo>
                  <a:lnTo>
                    <a:pt x="329" y="2603"/>
                  </a:lnTo>
                  <a:lnTo>
                    <a:pt x="333" y="2603"/>
                  </a:lnTo>
                  <a:lnTo>
                    <a:pt x="338" y="2603"/>
                  </a:lnTo>
                  <a:lnTo>
                    <a:pt x="341" y="2603"/>
                  </a:lnTo>
                  <a:lnTo>
                    <a:pt x="345" y="2603"/>
                  </a:lnTo>
                  <a:lnTo>
                    <a:pt x="348" y="2603"/>
                  </a:lnTo>
                  <a:lnTo>
                    <a:pt x="352" y="2606"/>
                  </a:lnTo>
                  <a:lnTo>
                    <a:pt x="357" y="2608"/>
                  </a:lnTo>
                  <a:lnTo>
                    <a:pt x="362" y="2610"/>
                  </a:lnTo>
                  <a:lnTo>
                    <a:pt x="367" y="2613"/>
                  </a:lnTo>
                  <a:lnTo>
                    <a:pt x="372" y="2618"/>
                  </a:lnTo>
                  <a:lnTo>
                    <a:pt x="376" y="2620"/>
                  </a:lnTo>
                  <a:lnTo>
                    <a:pt x="383" y="2622"/>
                  </a:lnTo>
                  <a:lnTo>
                    <a:pt x="388" y="2627"/>
                  </a:lnTo>
                  <a:lnTo>
                    <a:pt x="393" y="2632"/>
                  </a:lnTo>
                  <a:lnTo>
                    <a:pt x="400" y="2634"/>
                  </a:lnTo>
                  <a:lnTo>
                    <a:pt x="405" y="2641"/>
                  </a:lnTo>
                  <a:lnTo>
                    <a:pt x="410" y="2644"/>
                  </a:lnTo>
                  <a:lnTo>
                    <a:pt x="417" y="2651"/>
                  </a:lnTo>
                  <a:lnTo>
                    <a:pt x="424" y="2656"/>
                  </a:lnTo>
                  <a:lnTo>
                    <a:pt x="431" y="2663"/>
                  </a:lnTo>
                  <a:lnTo>
                    <a:pt x="436" y="2668"/>
                  </a:lnTo>
                  <a:lnTo>
                    <a:pt x="443" y="2672"/>
                  </a:lnTo>
                  <a:lnTo>
                    <a:pt x="448" y="2680"/>
                  </a:lnTo>
                  <a:lnTo>
                    <a:pt x="455" y="2684"/>
                  </a:lnTo>
                  <a:lnTo>
                    <a:pt x="462" y="2689"/>
                  </a:lnTo>
                  <a:lnTo>
                    <a:pt x="469" y="2696"/>
                  </a:lnTo>
                  <a:lnTo>
                    <a:pt x="476" y="2703"/>
                  </a:lnTo>
                  <a:lnTo>
                    <a:pt x="483" y="2711"/>
                  </a:lnTo>
                  <a:lnTo>
                    <a:pt x="491" y="2715"/>
                  </a:lnTo>
                  <a:lnTo>
                    <a:pt x="498" y="2722"/>
                  </a:lnTo>
                  <a:lnTo>
                    <a:pt x="505" y="2727"/>
                  </a:lnTo>
                  <a:lnTo>
                    <a:pt x="512" y="2734"/>
                  </a:lnTo>
                  <a:lnTo>
                    <a:pt x="522" y="2741"/>
                  </a:lnTo>
                  <a:lnTo>
                    <a:pt x="529" y="2749"/>
                  </a:lnTo>
                  <a:lnTo>
                    <a:pt x="536" y="2753"/>
                  </a:lnTo>
                  <a:lnTo>
                    <a:pt x="543" y="2758"/>
                  </a:lnTo>
                  <a:lnTo>
                    <a:pt x="550" y="2765"/>
                  </a:lnTo>
                  <a:lnTo>
                    <a:pt x="557" y="2770"/>
                  </a:lnTo>
                  <a:lnTo>
                    <a:pt x="564" y="2777"/>
                  </a:lnTo>
                  <a:lnTo>
                    <a:pt x="574" y="2782"/>
                  </a:lnTo>
                  <a:lnTo>
                    <a:pt x="581" y="2787"/>
                  </a:lnTo>
                  <a:lnTo>
                    <a:pt x="588" y="2792"/>
                  </a:lnTo>
                  <a:lnTo>
                    <a:pt x="595" y="2796"/>
                  </a:lnTo>
                  <a:lnTo>
                    <a:pt x="603" y="2801"/>
                  </a:lnTo>
                  <a:lnTo>
                    <a:pt x="612" y="2806"/>
                  </a:lnTo>
                  <a:lnTo>
                    <a:pt x="619" y="2811"/>
                  </a:lnTo>
                  <a:lnTo>
                    <a:pt x="626" y="2813"/>
                  </a:lnTo>
                  <a:lnTo>
                    <a:pt x="633" y="2818"/>
                  </a:lnTo>
                  <a:lnTo>
                    <a:pt x="641" y="2820"/>
                  </a:lnTo>
                  <a:lnTo>
                    <a:pt x="650" y="2822"/>
                  </a:lnTo>
                  <a:lnTo>
                    <a:pt x="657" y="2825"/>
                  </a:lnTo>
                  <a:lnTo>
                    <a:pt x="664" y="2827"/>
                  </a:lnTo>
                  <a:lnTo>
                    <a:pt x="672" y="2830"/>
                  </a:lnTo>
                  <a:lnTo>
                    <a:pt x="679" y="2832"/>
                  </a:lnTo>
                  <a:lnTo>
                    <a:pt x="688" y="2832"/>
                  </a:lnTo>
                  <a:lnTo>
                    <a:pt x="695" y="2832"/>
                  </a:lnTo>
                  <a:lnTo>
                    <a:pt x="703" y="2832"/>
                  </a:lnTo>
                  <a:lnTo>
                    <a:pt x="710" y="2832"/>
                  </a:lnTo>
                  <a:lnTo>
                    <a:pt x="717" y="2832"/>
                  </a:lnTo>
                  <a:lnTo>
                    <a:pt x="722" y="2830"/>
                  </a:lnTo>
                  <a:lnTo>
                    <a:pt x="729" y="2830"/>
                  </a:lnTo>
                  <a:lnTo>
                    <a:pt x="738" y="2825"/>
                  </a:lnTo>
                  <a:lnTo>
                    <a:pt x="743" y="2822"/>
                  </a:lnTo>
                  <a:lnTo>
                    <a:pt x="750" y="2820"/>
                  </a:lnTo>
                  <a:lnTo>
                    <a:pt x="757" y="2815"/>
                  </a:lnTo>
                  <a:lnTo>
                    <a:pt x="767" y="2811"/>
                  </a:lnTo>
                  <a:lnTo>
                    <a:pt x="769" y="2808"/>
                  </a:lnTo>
                  <a:lnTo>
                    <a:pt x="774" y="2806"/>
                  </a:lnTo>
                  <a:lnTo>
                    <a:pt x="779" y="2801"/>
                  </a:lnTo>
                  <a:lnTo>
                    <a:pt x="781" y="2799"/>
                  </a:lnTo>
                  <a:lnTo>
                    <a:pt x="784" y="2796"/>
                  </a:lnTo>
                  <a:lnTo>
                    <a:pt x="788" y="2792"/>
                  </a:lnTo>
                  <a:lnTo>
                    <a:pt x="791" y="2787"/>
                  </a:lnTo>
                  <a:lnTo>
                    <a:pt x="795" y="2784"/>
                  </a:lnTo>
                  <a:lnTo>
                    <a:pt x="798" y="2780"/>
                  </a:lnTo>
                  <a:lnTo>
                    <a:pt x="800" y="2775"/>
                  </a:lnTo>
                  <a:lnTo>
                    <a:pt x="805" y="2770"/>
                  </a:lnTo>
                  <a:lnTo>
                    <a:pt x="807" y="2768"/>
                  </a:lnTo>
                  <a:lnTo>
                    <a:pt x="810" y="2763"/>
                  </a:lnTo>
                  <a:lnTo>
                    <a:pt x="812" y="2758"/>
                  </a:lnTo>
                  <a:lnTo>
                    <a:pt x="817" y="2753"/>
                  </a:lnTo>
                  <a:lnTo>
                    <a:pt x="819" y="2749"/>
                  </a:lnTo>
                  <a:lnTo>
                    <a:pt x="822" y="2744"/>
                  </a:lnTo>
                  <a:lnTo>
                    <a:pt x="824" y="2739"/>
                  </a:lnTo>
                  <a:lnTo>
                    <a:pt x="826" y="2734"/>
                  </a:lnTo>
                  <a:lnTo>
                    <a:pt x="829" y="2727"/>
                  </a:lnTo>
                  <a:lnTo>
                    <a:pt x="831" y="2722"/>
                  </a:lnTo>
                  <a:lnTo>
                    <a:pt x="834" y="2718"/>
                  </a:lnTo>
                  <a:lnTo>
                    <a:pt x="836" y="2711"/>
                  </a:lnTo>
                  <a:lnTo>
                    <a:pt x="838" y="2708"/>
                  </a:lnTo>
                  <a:lnTo>
                    <a:pt x="841" y="2701"/>
                  </a:lnTo>
                  <a:lnTo>
                    <a:pt x="843" y="2696"/>
                  </a:lnTo>
                  <a:lnTo>
                    <a:pt x="843" y="2689"/>
                  </a:lnTo>
                  <a:lnTo>
                    <a:pt x="848" y="2684"/>
                  </a:lnTo>
                  <a:lnTo>
                    <a:pt x="850" y="2680"/>
                  </a:lnTo>
                  <a:lnTo>
                    <a:pt x="850" y="2672"/>
                  </a:lnTo>
                  <a:lnTo>
                    <a:pt x="853" y="2668"/>
                  </a:lnTo>
                  <a:lnTo>
                    <a:pt x="855" y="2663"/>
                  </a:lnTo>
                  <a:lnTo>
                    <a:pt x="855" y="2656"/>
                  </a:lnTo>
                  <a:lnTo>
                    <a:pt x="857" y="2649"/>
                  </a:lnTo>
                  <a:lnTo>
                    <a:pt x="857" y="2641"/>
                  </a:lnTo>
                  <a:lnTo>
                    <a:pt x="860" y="2637"/>
                  </a:lnTo>
                  <a:lnTo>
                    <a:pt x="862" y="2630"/>
                  </a:lnTo>
                  <a:lnTo>
                    <a:pt x="862" y="2625"/>
                  </a:lnTo>
                  <a:lnTo>
                    <a:pt x="864" y="2618"/>
                  </a:lnTo>
                  <a:lnTo>
                    <a:pt x="864" y="2610"/>
                  </a:lnTo>
                  <a:lnTo>
                    <a:pt x="864" y="2603"/>
                  </a:lnTo>
                  <a:lnTo>
                    <a:pt x="864" y="2599"/>
                  </a:lnTo>
                  <a:lnTo>
                    <a:pt x="867" y="2591"/>
                  </a:lnTo>
                  <a:lnTo>
                    <a:pt x="867" y="2584"/>
                  </a:lnTo>
                  <a:lnTo>
                    <a:pt x="867" y="2577"/>
                  </a:lnTo>
                  <a:lnTo>
                    <a:pt x="869" y="2572"/>
                  </a:lnTo>
                  <a:lnTo>
                    <a:pt x="869" y="2565"/>
                  </a:lnTo>
                  <a:lnTo>
                    <a:pt x="872" y="2558"/>
                  </a:lnTo>
                  <a:lnTo>
                    <a:pt x="872" y="2551"/>
                  </a:lnTo>
                  <a:lnTo>
                    <a:pt x="872" y="2544"/>
                  </a:lnTo>
                  <a:lnTo>
                    <a:pt x="872" y="2539"/>
                  </a:lnTo>
                  <a:lnTo>
                    <a:pt x="872" y="2532"/>
                  </a:lnTo>
                  <a:lnTo>
                    <a:pt x="872" y="2525"/>
                  </a:lnTo>
                  <a:lnTo>
                    <a:pt x="872" y="2520"/>
                  </a:lnTo>
                  <a:lnTo>
                    <a:pt x="872" y="2513"/>
                  </a:lnTo>
                  <a:lnTo>
                    <a:pt x="872" y="2506"/>
                  </a:lnTo>
                  <a:lnTo>
                    <a:pt x="869" y="2499"/>
                  </a:lnTo>
                  <a:lnTo>
                    <a:pt x="869" y="2491"/>
                  </a:lnTo>
                  <a:lnTo>
                    <a:pt x="867" y="2487"/>
                  </a:lnTo>
                  <a:lnTo>
                    <a:pt x="867" y="2479"/>
                  </a:lnTo>
                  <a:lnTo>
                    <a:pt x="867" y="2472"/>
                  </a:lnTo>
                  <a:lnTo>
                    <a:pt x="867" y="2465"/>
                  </a:lnTo>
                  <a:lnTo>
                    <a:pt x="867" y="2458"/>
                  </a:lnTo>
                  <a:lnTo>
                    <a:pt x="867" y="2453"/>
                  </a:lnTo>
                  <a:lnTo>
                    <a:pt x="864" y="2449"/>
                  </a:lnTo>
                  <a:lnTo>
                    <a:pt x="864" y="2444"/>
                  </a:lnTo>
                  <a:lnTo>
                    <a:pt x="864" y="2439"/>
                  </a:lnTo>
                  <a:lnTo>
                    <a:pt x="864" y="2434"/>
                  </a:lnTo>
                  <a:lnTo>
                    <a:pt x="862" y="2429"/>
                  </a:lnTo>
                  <a:lnTo>
                    <a:pt x="862" y="2425"/>
                  </a:lnTo>
                  <a:lnTo>
                    <a:pt x="860" y="2420"/>
                  </a:lnTo>
                  <a:lnTo>
                    <a:pt x="860" y="2415"/>
                  </a:lnTo>
                  <a:lnTo>
                    <a:pt x="857" y="2410"/>
                  </a:lnTo>
                  <a:lnTo>
                    <a:pt x="857" y="2406"/>
                  </a:lnTo>
                  <a:lnTo>
                    <a:pt x="855" y="2403"/>
                  </a:lnTo>
                  <a:lnTo>
                    <a:pt x="855" y="2399"/>
                  </a:lnTo>
                  <a:lnTo>
                    <a:pt x="855" y="2394"/>
                  </a:lnTo>
                  <a:lnTo>
                    <a:pt x="853" y="2389"/>
                  </a:lnTo>
                  <a:lnTo>
                    <a:pt x="850" y="2384"/>
                  </a:lnTo>
                  <a:lnTo>
                    <a:pt x="850" y="2382"/>
                  </a:lnTo>
                  <a:lnTo>
                    <a:pt x="850" y="2375"/>
                  </a:lnTo>
                  <a:lnTo>
                    <a:pt x="848" y="2372"/>
                  </a:lnTo>
                  <a:lnTo>
                    <a:pt x="848" y="2368"/>
                  </a:lnTo>
                  <a:lnTo>
                    <a:pt x="845" y="2363"/>
                  </a:lnTo>
                  <a:lnTo>
                    <a:pt x="843" y="2358"/>
                  </a:lnTo>
                  <a:lnTo>
                    <a:pt x="843" y="2353"/>
                  </a:lnTo>
                  <a:lnTo>
                    <a:pt x="841" y="2351"/>
                  </a:lnTo>
                  <a:lnTo>
                    <a:pt x="841" y="2346"/>
                  </a:lnTo>
                  <a:lnTo>
                    <a:pt x="838" y="2344"/>
                  </a:lnTo>
                  <a:lnTo>
                    <a:pt x="836" y="2339"/>
                  </a:lnTo>
                  <a:lnTo>
                    <a:pt x="836" y="2334"/>
                  </a:lnTo>
                  <a:lnTo>
                    <a:pt x="834" y="2329"/>
                  </a:lnTo>
                  <a:lnTo>
                    <a:pt x="834" y="2327"/>
                  </a:lnTo>
                  <a:lnTo>
                    <a:pt x="831" y="2322"/>
                  </a:lnTo>
                  <a:lnTo>
                    <a:pt x="829" y="2320"/>
                  </a:lnTo>
                  <a:lnTo>
                    <a:pt x="829" y="2315"/>
                  </a:lnTo>
                  <a:lnTo>
                    <a:pt x="826" y="2310"/>
                  </a:lnTo>
                  <a:lnTo>
                    <a:pt x="826" y="2308"/>
                  </a:lnTo>
                  <a:lnTo>
                    <a:pt x="824" y="2303"/>
                  </a:lnTo>
                  <a:lnTo>
                    <a:pt x="824" y="2301"/>
                  </a:lnTo>
                  <a:lnTo>
                    <a:pt x="822" y="2296"/>
                  </a:lnTo>
                  <a:lnTo>
                    <a:pt x="819" y="2291"/>
                  </a:lnTo>
                  <a:lnTo>
                    <a:pt x="819" y="2289"/>
                  </a:lnTo>
                  <a:lnTo>
                    <a:pt x="817" y="2284"/>
                  </a:lnTo>
                  <a:lnTo>
                    <a:pt x="817" y="2277"/>
                  </a:lnTo>
                  <a:lnTo>
                    <a:pt x="812" y="2272"/>
                  </a:lnTo>
                  <a:lnTo>
                    <a:pt x="810" y="2265"/>
                  </a:lnTo>
                  <a:lnTo>
                    <a:pt x="810" y="2260"/>
                  </a:lnTo>
                  <a:lnTo>
                    <a:pt x="807" y="2253"/>
                  </a:lnTo>
                  <a:lnTo>
                    <a:pt x="805" y="2248"/>
                  </a:lnTo>
                  <a:lnTo>
                    <a:pt x="803" y="2244"/>
                  </a:lnTo>
                  <a:lnTo>
                    <a:pt x="803" y="2239"/>
                  </a:lnTo>
                  <a:lnTo>
                    <a:pt x="803" y="2232"/>
                  </a:lnTo>
                  <a:lnTo>
                    <a:pt x="800" y="2229"/>
                  </a:lnTo>
                  <a:lnTo>
                    <a:pt x="800" y="2222"/>
                  </a:lnTo>
                  <a:lnTo>
                    <a:pt x="803" y="2220"/>
                  </a:lnTo>
                  <a:lnTo>
                    <a:pt x="803" y="2215"/>
                  </a:lnTo>
                  <a:lnTo>
                    <a:pt x="803" y="2208"/>
                  </a:lnTo>
                  <a:lnTo>
                    <a:pt x="805" y="2201"/>
                  </a:lnTo>
                  <a:lnTo>
                    <a:pt x="805" y="2194"/>
                  </a:lnTo>
                  <a:lnTo>
                    <a:pt x="810" y="2184"/>
                  </a:lnTo>
                  <a:lnTo>
                    <a:pt x="812" y="2172"/>
                  </a:lnTo>
                  <a:lnTo>
                    <a:pt x="817" y="2160"/>
                  </a:lnTo>
                  <a:lnTo>
                    <a:pt x="819" y="2148"/>
                  </a:lnTo>
                  <a:lnTo>
                    <a:pt x="824" y="2132"/>
                  </a:lnTo>
                  <a:lnTo>
                    <a:pt x="829" y="2117"/>
                  </a:lnTo>
                  <a:lnTo>
                    <a:pt x="834" y="2103"/>
                  </a:lnTo>
                  <a:lnTo>
                    <a:pt x="841" y="2086"/>
                  </a:lnTo>
                  <a:lnTo>
                    <a:pt x="845" y="2070"/>
                  </a:lnTo>
                  <a:lnTo>
                    <a:pt x="853" y="2051"/>
                  </a:lnTo>
                  <a:lnTo>
                    <a:pt x="860" y="2032"/>
                  </a:lnTo>
                  <a:lnTo>
                    <a:pt x="867" y="2013"/>
                  </a:lnTo>
                  <a:lnTo>
                    <a:pt x="874" y="1991"/>
                  </a:lnTo>
                  <a:lnTo>
                    <a:pt x="881" y="1970"/>
                  </a:lnTo>
                  <a:lnTo>
                    <a:pt x="891" y="1948"/>
                  </a:lnTo>
                  <a:lnTo>
                    <a:pt x="900" y="1927"/>
                  </a:lnTo>
                  <a:lnTo>
                    <a:pt x="910" y="1903"/>
                  </a:lnTo>
                  <a:lnTo>
                    <a:pt x="917" y="1879"/>
                  </a:lnTo>
                  <a:lnTo>
                    <a:pt x="926" y="1855"/>
                  </a:lnTo>
                  <a:lnTo>
                    <a:pt x="938" y="1832"/>
                  </a:lnTo>
                  <a:lnTo>
                    <a:pt x="948" y="1805"/>
                  </a:lnTo>
                  <a:lnTo>
                    <a:pt x="957" y="1779"/>
                  </a:lnTo>
                  <a:lnTo>
                    <a:pt x="967" y="1755"/>
                  </a:lnTo>
                  <a:lnTo>
                    <a:pt x="979" y="1727"/>
                  </a:lnTo>
                  <a:lnTo>
                    <a:pt x="988" y="1701"/>
                  </a:lnTo>
                  <a:lnTo>
                    <a:pt x="1000" y="1674"/>
                  </a:lnTo>
                  <a:lnTo>
                    <a:pt x="1010" y="1648"/>
                  </a:lnTo>
                  <a:lnTo>
                    <a:pt x="1022" y="1620"/>
                  </a:lnTo>
                  <a:lnTo>
                    <a:pt x="1034" y="1591"/>
                  </a:lnTo>
                  <a:lnTo>
                    <a:pt x="1045" y="1565"/>
                  </a:lnTo>
                  <a:lnTo>
                    <a:pt x="1055" y="1536"/>
                  </a:lnTo>
                  <a:lnTo>
                    <a:pt x="1067" y="1510"/>
                  </a:lnTo>
                  <a:lnTo>
                    <a:pt x="1079" y="1482"/>
                  </a:lnTo>
                  <a:lnTo>
                    <a:pt x="1091" y="1453"/>
                  </a:lnTo>
                  <a:lnTo>
                    <a:pt x="1103" y="1427"/>
                  </a:lnTo>
                  <a:lnTo>
                    <a:pt x="1115" y="1398"/>
                  </a:lnTo>
                  <a:lnTo>
                    <a:pt x="1124" y="1370"/>
                  </a:lnTo>
                  <a:lnTo>
                    <a:pt x="1138" y="1343"/>
                  </a:lnTo>
                  <a:lnTo>
                    <a:pt x="1148" y="1315"/>
                  </a:lnTo>
                  <a:lnTo>
                    <a:pt x="1162" y="1291"/>
                  </a:lnTo>
                  <a:lnTo>
                    <a:pt x="1172" y="1262"/>
                  </a:lnTo>
                  <a:lnTo>
                    <a:pt x="1184" y="1236"/>
                  </a:lnTo>
                  <a:lnTo>
                    <a:pt x="1198" y="1210"/>
                  </a:lnTo>
                  <a:lnTo>
                    <a:pt x="1207" y="1184"/>
                  </a:lnTo>
                  <a:lnTo>
                    <a:pt x="1217" y="1158"/>
                  </a:lnTo>
                  <a:lnTo>
                    <a:pt x="1229" y="1134"/>
                  </a:lnTo>
                  <a:lnTo>
                    <a:pt x="1241" y="1108"/>
                  </a:lnTo>
                  <a:lnTo>
                    <a:pt x="1253" y="1084"/>
                  </a:lnTo>
                  <a:lnTo>
                    <a:pt x="1262" y="1060"/>
                  </a:lnTo>
                  <a:lnTo>
                    <a:pt x="1274" y="1038"/>
                  </a:lnTo>
                  <a:lnTo>
                    <a:pt x="1284" y="1012"/>
                  </a:lnTo>
                  <a:lnTo>
                    <a:pt x="1296" y="993"/>
                  </a:lnTo>
                  <a:lnTo>
                    <a:pt x="1305" y="972"/>
                  </a:lnTo>
                  <a:lnTo>
                    <a:pt x="1315" y="950"/>
                  </a:lnTo>
                  <a:lnTo>
                    <a:pt x="1324" y="929"/>
                  </a:lnTo>
                  <a:lnTo>
                    <a:pt x="1336" y="912"/>
                  </a:lnTo>
                  <a:lnTo>
                    <a:pt x="1343" y="891"/>
                  </a:lnTo>
                  <a:lnTo>
                    <a:pt x="1353" y="874"/>
                  </a:lnTo>
                  <a:lnTo>
                    <a:pt x="1362" y="857"/>
                  </a:lnTo>
                  <a:lnTo>
                    <a:pt x="1369" y="843"/>
                  </a:lnTo>
                  <a:lnTo>
                    <a:pt x="1374" y="836"/>
                  </a:lnTo>
                  <a:lnTo>
                    <a:pt x="1377" y="831"/>
                  </a:lnTo>
                  <a:lnTo>
                    <a:pt x="1381" y="826"/>
                  </a:lnTo>
                  <a:lnTo>
                    <a:pt x="1386" y="819"/>
                  </a:lnTo>
                  <a:lnTo>
                    <a:pt x="1391" y="815"/>
                  </a:lnTo>
                  <a:lnTo>
                    <a:pt x="1396" y="810"/>
                  </a:lnTo>
                  <a:lnTo>
                    <a:pt x="1400" y="805"/>
                  </a:lnTo>
                  <a:lnTo>
                    <a:pt x="1407" y="800"/>
                  </a:lnTo>
                  <a:lnTo>
                    <a:pt x="1412" y="796"/>
                  </a:lnTo>
                  <a:lnTo>
                    <a:pt x="1419" y="791"/>
                  </a:lnTo>
                  <a:lnTo>
                    <a:pt x="1427" y="788"/>
                  </a:lnTo>
                  <a:lnTo>
                    <a:pt x="1434" y="784"/>
                  </a:lnTo>
                  <a:lnTo>
                    <a:pt x="1438" y="779"/>
                  </a:lnTo>
                  <a:lnTo>
                    <a:pt x="1446" y="774"/>
                  </a:lnTo>
                  <a:lnTo>
                    <a:pt x="1450" y="774"/>
                  </a:lnTo>
                  <a:lnTo>
                    <a:pt x="1453" y="772"/>
                  </a:lnTo>
                  <a:lnTo>
                    <a:pt x="1455" y="772"/>
                  </a:lnTo>
                  <a:lnTo>
                    <a:pt x="1460" y="769"/>
                  </a:lnTo>
                  <a:lnTo>
                    <a:pt x="1467" y="765"/>
                  </a:lnTo>
                  <a:lnTo>
                    <a:pt x="1472" y="762"/>
                  </a:lnTo>
                  <a:lnTo>
                    <a:pt x="1477" y="760"/>
                  </a:lnTo>
                  <a:lnTo>
                    <a:pt x="1484" y="757"/>
                  </a:lnTo>
                  <a:lnTo>
                    <a:pt x="1491" y="753"/>
                  </a:lnTo>
                  <a:lnTo>
                    <a:pt x="1496" y="753"/>
                  </a:lnTo>
                  <a:lnTo>
                    <a:pt x="1503" y="750"/>
                  </a:lnTo>
                  <a:lnTo>
                    <a:pt x="1508" y="748"/>
                  </a:lnTo>
                  <a:lnTo>
                    <a:pt x="1512" y="746"/>
                  </a:lnTo>
                  <a:lnTo>
                    <a:pt x="1515" y="746"/>
                  </a:lnTo>
                  <a:lnTo>
                    <a:pt x="1519" y="743"/>
                  </a:lnTo>
                  <a:lnTo>
                    <a:pt x="1524" y="743"/>
                  </a:lnTo>
                  <a:lnTo>
                    <a:pt x="1527" y="741"/>
                  </a:lnTo>
                  <a:lnTo>
                    <a:pt x="1529" y="741"/>
                  </a:lnTo>
                  <a:lnTo>
                    <a:pt x="1531" y="738"/>
                  </a:lnTo>
                  <a:lnTo>
                    <a:pt x="1534" y="738"/>
                  </a:lnTo>
                  <a:lnTo>
                    <a:pt x="1541" y="736"/>
                  </a:lnTo>
                  <a:lnTo>
                    <a:pt x="1546" y="736"/>
                  </a:lnTo>
                  <a:lnTo>
                    <a:pt x="1553" y="734"/>
                  </a:lnTo>
                  <a:lnTo>
                    <a:pt x="1558" y="729"/>
                  </a:lnTo>
                  <a:lnTo>
                    <a:pt x="1565" y="726"/>
                  </a:lnTo>
                  <a:lnTo>
                    <a:pt x="1572" y="724"/>
                  </a:lnTo>
                  <a:lnTo>
                    <a:pt x="1577" y="719"/>
                  </a:lnTo>
                  <a:lnTo>
                    <a:pt x="1584" y="717"/>
                  </a:lnTo>
                  <a:lnTo>
                    <a:pt x="1591" y="712"/>
                  </a:lnTo>
                  <a:lnTo>
                    <a:pt x="1596" y="707"/>
                  </a:lnTo>
                  <a:lnTo>
                    <a:pt x="1603" y="705"/>
                  </a:lnTo>
                  <a:lnTo>
                    <a:pt x="1610" y="700"/>
                  </a:lnTo>
                  <a:lnTo>
                    <a:pt x="1617" y="695"/>
                  </a:lnTo>
                  <a:lnTo>
                    <a:pt x="1624" y="691"/>
                  </a:lnTo>
                  <a:lnTo>
                    <a:pt x="1629" y="686"/>
                  </a:lnTo>
                  <a:lnTo>
                    <a:pt x="1636" y="681"/>
                  </a:lnTo>
                  <a:lnTo>
                    <a:pt x="1641" y="676"/>
                  </a:lnTo>
                  <a:lnTo>
                    <a:pt x="1648" y="669"/>
                  </a:lnTo>
                  <a:lnTo>
                    <a:pt x="1655" y="665"/>
                  </a:lnTo>
                  <a:lnTo>
                    <a:pt x="1660" y="660"/>
                  </a:lnTo>
                  <a:lnTo>
                    <a:pt x="1665" y="653"/>
                  </a:lnTo>
                  <a:lnTo>
                    <a:pt x="1672" y="648"/>
                  </a:lnTo>
                  <a:lnTo>
                    <a:pt x="1679" y="643"/>
                  </a:lnTo>
                  <a:lnTo>
                    <a:pt x="1684" y="636"/>
                  </a:lnTo>
                  <a:lnTo>
                    <a:pt x="1689" y="629"/>
                  </a:lnTo>
                  <a:lnTo>
                    <a:pt x="1696" y="624"/>
                  </a:lnTo>
                  <a:lnTo>
                    <a:pt x="1700" y="617"/>
                  </a:lnTo>
                  <a:lnTo>
                    <a:pt x="1705" y="610"/>
                  </a:lnTo>
                  <a:lnTo>
                    <a:pt x="1712" y="603"/>
                  </a:lnTo>
                  <a:lnTo>
                    <a:pt x="1717" y="598"/>
                  </a:lnTo>
                  <a:lnTo>
                    <a:pt x="1722" y="591"/>
                  </a:lnTo>
                  <a:lnTo>
                    <a:pt x="1727" y="584"/>
                  </a:lnTo>
                  <a:lnTo>
                    <a:pt x="1731" y="576"/>
                  </a:lnTo>
                  <a:lnTo>
                    <a:pt x="1736" y="569"/>
                  </a:lnTo>
                  <a:lnTo>
                    <a:pt x="1741" y="562"/>
                  </a:lnTo>
                  <a:lnTo>
                    <a:pt x="1743" y="555"/>
                  </a:lnTo>
                  <a:lnTo>
                    <a:pt x="1748" y="548"/>
                  </a:lnTo>
                  <a:lnTo>
                    <a:pt x="1750" y="541"/>
                  </a:lnTo>
                  <a:lnTo>
                    <a:pt x="1755" y="531"/>
                  </a:lnTo>
                  <a:lnTo>
                    <a:pt x="1758" y="524"/>
                  </a:lnTo>
                  <a:lnTo>
                    <a:pt x="1762" y="517"/>
                  </a:lnTo>
                  <a:lnTo>
                    <a:pt x="1765" y="510"/>
                  </a:lnTo>
                  <a:lnTo>
                    <a:pt x="1767" y="503"/>
                  </a:lnTo>
                  <a:lnTo>
                    <a:pt x="1769" y="495"/>
                  </a:lnTo>
                  <a:lnTo>
                    <a:pt x="1772" y="486"/>
                  </a:lnTo>
                  <a:lnTo>
                    <a:pt x="1774" y="479"/>
                  </a:lnTo>
                  <a:lnTo>
                    <a:pt x="1777" y="472"/>
                  </a:lnTo>
                  <a:lnTo>
                    <a:pt x="1779" y="464"/>
                  </a:lnTo>
                  <a:lnTo>
                    <a:pt x="1779" y="455"/>
                  </a:lnTo>
                  <a:lnTo>
                    <a:pt x="1779" y="448"/>
                  </a:lnTo>
                  <a:lnTo>
                    <a:pt x="1779" y="441"/>
                  </a:lnTo>
                  <a:lnTo>
                    <a:pt x="1779" y="431"/>
                  </a:lnTo>
                  <a:lnTo>
                    <a:pt x="1779" y="424"/>
                  </a:lnTo>
                  <a:lnTo>
                    <a:pt x="1779" y="417"/>
                  </a:lnTo>
                  <a:lnTo>
                    <a:pt x="1779" y="407"/>
                  </a:lnTo>
                  <a:lnTo>
                    <a:pt x="1779" y="400"/>
                  </a:lnTo>
                  <a:lnTo>
                    <a:pt x="1777" y="393"/>
                  </a:lnTo>
                  <a:lnTo>
                    <a:pt x="1774" y="386"/>
                  </a:lnTo>
                  <a:lnTo>
                    <a:pt x="1772" y="379"/>
                  </a:lnTo>
                  <a:lnTo>
                    <a:pt x="1772" y="369"/>
                  </a:lnTo>
                  <a:lnTo>
                    <a:pt x="1769" y="362"/>
                  </a:lnTo>
                  <a:lnTo>
                    <a:pt x="1765" y="355"/>
                  </a:lnTo>
                  <a:lnTo>
                    <a:pt x="1762" y="348"/>
                  </a:lnTo>
                  <a:lnTo>
                    <a:pt x="1758" y="341"/>
                  </a:lnTo>
                  <a:lnTo>
                    <a:pt x="1753" y="331"/>
                  </a:lnTo>
                  <a:lnTo>
                    <a:pt x="1748" y="324"/>
                  </a:lnTo>
                  <a:lnTo>
                    <a:pt x="1743" y="317"/>
                  </a:lnTo>
                  <a:lnTo>
                    <a:pt x="1739" y="312"/>
                  </a:lnTo>
                  <a:lnTo>
                    <a:pt x="1734" y="305"/>
                  </a:lnTo>
                  <a:lnTo>
                    <a:pt x="1727" y="298"/>
                  </a:lnTo>
                  <a:lnTo>
                    <a:pt x="1719" y="293"/>
                  </a:lnTo>
                  <a:lnTo>
                    <a:pt x="1715" y="286"/>
                  </a:lnTo>
                  <a:lnTo>
                    <a:pt x="1710" y="281"/>
                  </a:lnTo>
                  <a:lnTo>
                    <a:pt x="1703" y="276"/>
                  </a:lnTo>
                  <a:lnTo>
                    <a:pt x="1696" y="272"/>
                  </a:lnTo>
                  <a:lnTo>
                    <a:pt x="1689" y="267"/>
                  </a:lnTo>
                  <a:lnTo>
                    <a:pt x="1679" y="262"/>
                  </a:lnTo>
                  <a:lnTo>
                    <a:pt x="1672" y="257"/>
                  </a:lnTo>
                  <a:lnTo>
                    <a:pt x="1665" y="252"/>
                  </a:lnTo>
                  <a:lnTo>
                    <a:pt x="1658" y="250"/>
                  </a:lnTo>
                  <a:lnTo>
                    <a:pt x="1648" y="245"/>
                  </a:lnTo>
                  <a:lnTo>
                    <a:pt x="1641" y="241"/>
                  </a:lnTo>
                  <a:lnTo>
                    <a:pt x="1634" y="238"/>
                  </a:lnTo>
                  <a:lnTo>
                    <a:pt x="1624" y="236"/>
                  </a:lnTo>
                  <a:lnTo>
                    <a:pt x="1617" y="231"/>
                  </a:lnTo>
                  <a:lnTo>
                    <a:pt x="1608" y="229"/>
                  </a:lnTo>
                  <a:lnTo>
                    <a:pt x="1598" y="226"/>
                  </a:lnTo>
                  <a:lnTo>
                    <a:pt x="1591" y="224"/>
                  </a:lnTo>
                  <a:lnTo>
                    <a:pt x="1581" y="222"/>
                  </a:lnTo>
                  <a:lnTo>
                    <a:pt x="1574" y="219"/>
                  </a:lnTo>
                  <a:lnTo>
                    <a:pt x="1565" y="217"/>
                  </a:lnTo>
                  <a:lnTo>
                    <a:pt x="1558" y="217"/>
                  </a:lnTo>
                  <a:lnTo>
                    <a:pt x="1548" y="212"/>
                  </a:lnTo>
                  <a:lnTo>
                    <a:pt x="1541" y="212"/>
                  </a:lnTo>
                  <a:lnTo>
                    <a:pt x="1531" y="210"/>
                  </a:lnTo>
                  <a:lnTo>
                    <a:pt x="1522" y="210"/>
                  </a:lnTo>
                  <a:lnTo>
                    <a:pt x="1515" y="207"/>
                  </a:lnTo>
                  <a:lnTo>
                    <a:pt x="1505" y="205"/>
                  </a:lnTo>
                  <a:lnTo>
                    <a:pt x="1498" y="205"/>
                  </a:lnTo>
                  <a:lnTo>
                    <a:pt x="1488" y="205"/>
                  </a:lnTo>
                  <a:lnTo>
                    <a:pt x="1481" y="202"/>
                  </a:lnTo>
                  <a:lnTo>
                    <a:pt x="1474" y="202"/>
                  </a:lnTo>
                  <a:lnTo>
                    <a:pt x="1467" y="202"/>
                  </a:lnTo>
                  <a:lnTo>
                    <a:pt x="1457" y="202"/>
                  </a:lnTo>
                  <a:lnTo>
                    <a:pt x="1450" y="202"/>
                  </a:lnTo>
                  <a:lnTo>
                    <a:pt x="1443" y="200"/>
                  </a:lnTo>
                  <a:lnTo>
                    <a:pt x="1436" y="200"/>
                  </a:lnTo>
                  <a:lnTo>
                    <a:pt x="1429" y="200"/>
                  </a:lnTo>
                  <a:lnTo>
                    <a:pt x="1422" y="200"/>
                  </a:lnTo>
                  <a:lnTo>
                    <a:pt x="1415" y="200"/>
                  </a:lnTo>
                  <a:lnTo>
                    <a:pt x="1410" y="200"/>
                  </a:lnTo>
                  <a:lnTo>
                    <a:pt x="1405" y="200"/>
                  </a:lnTo>
                  <a:lnTo>
                    <a:pt x="1398" y="200"/>
                  </a:lnTo>
                  <a:lnTo>
                    <a:pt x="1393" y="200"/>
                  </a:lnTo>
                  <a:lnTo>
                    <a:pt x="1388" y="200"/>
                  </a:lnTo>
                  <a:lnTo>
                    <a:pt x="1384" y="200"/>
                  </a:lnTo>
                  <a:lnTo>
                    <a:pt x="1377" y="200"/>
                  </a:lnTo>
                  <a:lnTo>
                    <a:pt x="1374" y="200"/>
                  </a:lnTo>
                  <a:lnTo>
                    <a:pt x="1369" y="200"/>
                  </a:lnTo>
                  <a:lnTo>
                    <a:pt x="1367" y="200"/>
                  </a:lnTo>
                  <a:lnTo>
                    <a:pt x="1360" y="200"/>
                  </a:lnTo>
                  <a:lnTo>
                    <a:pt x="1357" y="202"/>
                  </a:lnTo>
                  <a:lnTo>
                    <a:pt x="1355" y="202"/>
                  </a:lnTo>
                  <a:lnTo>
                    <a:pt x="1353" y="202"/>
                  </a:lnTo>
                  <a:lnTo>
                    <a:pt x="1353" y="20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57" name="Freeform 13">
              <a:extLst>
                <a:ext uri="{FF2B5EF4-FFF2-40B4-BE49-F238E27FC236}">
                  <a16:creationId xmlns:a16="http://schemas.microsoft.com/office/drawing/2014/main" id="{50EE81CB-9C9F-43DD-928E-D38F1190C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6" y="1227"/>
              <a:ext cx="1460" cy="2470"/>
            </a:xfrm>
            <a:custGeom>
              <a:avLst/>
              <a:gdLst>
                <a:gd name="T0" fmla="*/ 1077 w 1460"/>
                <a:gd name="T1" fmla="*/ 96 h 2470"/>
                <a:gd name="T2" fmla="*/ 1031 w 1460"/>
                <a:gd name="T3" fmla="*/ 55 h 2470"/>
                <a:gd name="T4" fmla="*/ 989 w 1460"/>
                <a:gd name="T5" fmla="*/ 24 h 2470"/>
                <a:gd name="T6" fmla="*/ 948 w 1460"/>
                <a:gd name="T7" fmla="*/ 0 h 2470"/>
                <a:gd name="T8" fmla="*/ 889 w 1460"/>
                <a:gd name="T9" fmla="*/ 22 h 2470"/>
                <a:gd name="T10" fmla="*/ 865 w 1460"/>
                <a:gd name="T11" fmla="*/ 67 h 2470"/>
                <a:gd name="T12" fmla="*/ 850 w 1460"/>
                <a:gd name="T13" fmla="*/ 127 h 2470"/>
                <a:gd name="T14" fmla="*/ 850 w 1460"/>
                <a:gd name="T15" fmla="*/ 167 h 2470"/>
                <a:gd name="T16" fmla="*/ 860 w 1460"/>
                <a:gd name="T17" fmla="*/ 208 h 2470"/>
                <a:gd name="T18" fmla="*/ 879 w 1460"/>
                <a:gd name="T19" fmla="*/ 258 h 2470"/>
                <a:gd name="T20" fmla="*/ 910 w 1460"/>
                <a:gd name="T21" fmla="*/ 308 h 2470"/>
                <a:gd name="T22" fmla="*/ 946 w 1460"/>
                <a:gd name="T23" fmla="*/ 358 h 2470"/>
                <a:gd name="T24" fmla="*/ 991 w 1460"/>
                <a:gd name="T25" fmla="*/ 408 h 2470"/>
                <a:gd name="T26" fmla="*/ 346 w 1460"/>
                <a:gd name="T27" fmla="*/ 1961 h 2470"/>
                <a:gd name="T28" fmla="*/ 298 w 1460"/>
                <a:gd name="T29" fmla="*/ 1985 h 2470"/>
                <a:gd name="T30" fmla="*/ 229 w 1460"/>
                <a:gd name="T31" fmla="*/ 2023 h 2470"/>
                <a:gd name="T32" fmla="*/ 148 w 1460"/>
                <a:gd name="T33" fmla="*/ 2073 h 2470"/>
                <a:gd name="T34" fmla="*/ 72 w 1460"/>
                <a:gd name="T35" fmla="*/ 2125 h 2470"/>
                <a:gd name="T36" fmla="*/ 17 w 1460"/>
                <a:gd name="T37" fmla="*/ 2180 h 2470"/>
                <a:gd name="T38" fmla="*/ 3 w 1460"/>
                <a:gd name="T39" fmla="*/ 2225 h 2470"/>
                <a:gd name="T40" fmla="*/ 38 w 1460"/>
                <a:gd name="T41" fmla="*/ 2263 h 2470"/>
                <a:gd name="T42" fmla="*/ 105 w 1460"/>
                <a:gd name="T43" fmla="*/ 2294 h 2470"/>
                <a:gd name="T44" fmla="*/ 179 w 1460"/>
                <a:gd name="T45" fmla="*/ 2316 h 2470"/>
                <a:gd name="T46" fmla="*/ 243 w 1460"/>
                <a:gd name="T47" fmla="*/ 2328 h 2470"/>
                <a:gd name="T48" fmla="*/ 286 w 1460"/>
                <a:gd name="T49" fmla="*/ 2344 h 2470"/>
                <a:gd name="T50" fmla="*/ 331 w 1460"/>
                <a:gd name="T51" fmla="*/ 2385 h 2470"/>
                <a:gd name="T52" fmla="*/ 381 w 1460"/>
                <a:gd name="T53" fmla="*/ 2425 h 2470"/>
                <a:gd name="T54" fmla="*/ 434 w 1460"/>
                <a:gd name="T55" fmla="*/ 2456 h 2470"/>
                <a:gd name="T56" fmla="*/ 481 w 1460"/>
                <a:gd name="T57" fmla="*/ 2470 h 2470"/>
                <a:gd name="T58" fmla="*/ 529 w 1460"/>
                <a:gd name="T59" fmla="*/ 2439 h 2470"/>
                <a:gd name="T60" fmla="*/ 543 w 1460"/>
                <a:gd name="T61" fmla="*/ 2385 h 2470"/>
                <a:gd name="T62" fmla="*/ 543 w 1460"/>
                <a:gd name="T63" fmla="*/ 2344 h 2470"/>
                <a:gd name="T64" fmla="*/ 536 w 1460"/>
                <a:gd name="T65" fmla="*/ 2297 h 2470"/>
                <a:gd name="T66" fmla="*/ 529 w 1460"/>
                <a:gd name="T67" fmla="*/ 2249 h 2470"/>
                <a:gd name="T68" fmla="*/ 515 w 1460"/>
                <a:gd name="T69" fmla="*/ 2187 h 2470"/>
                <a:gd name="T70" fmla="*/ 496 w 1460"/>
                <a:gd name="T71" fmla="*/ 2127 h 2470"/>
                <a:gd name="T72" fmla="*/ 486 w 1460"/>
                <a:gd name="T73" fmla="*/ 2092 h 2470"/>
                <a:gd name="T74" fmla="*/ 510 w 1460"/>
                <a:gd name="T75" fmla="*/ 2025 h 2470"/>
                <a:gd name="T76" fmla="*/ 558 w 1460"/>
                <a:gd name="T77" fmla="*/ 1896 h 2470"/>
                <a:gd name="T78" fmla="*/ 624 w 1460"/>
                <a:gd name="T79" fmla="*/ 1723 h 2470"/>
                <a:gd name="T80" fmla="*/ 705 w 1460"/>
                <a:gd name="T81" fmla="*/ 1518 h 2470"/>
                <a:gd name="T82" fmla="*/ 793 w 1460"/>
                <a:gd name="T83" fmla="*/ 1299 h 2470"/>
                <a:gd name="T84" fmla="*/ 877 w 1460"/>
                <a:gd name="T85" fmla="*/ 1091 h 2470"/>
                <a:gd name="T86" fmla="*/ 955 w 1460"/>
                <a:gd name="T87" fmla="*/ 913 h 2470"/>
                <a:gd name="T88" fmla="*/ 1024 w 1460"/>
                <a:gd name="T89" fmla="*/ 756 h 2470"/>
                <a:gd name="T90" fmla="*/ 1081 w 1460"/>
                <a:gd name="T91" fmla="*/ 625 h 2470"/>
                <a:gd name="T92" fmla="*/ 1124 w 1460"/>
                <a:gd name="T93" fmla="*/ 534 h 2470"/>
                <a:gd name="T94" fmla="*/ 1146 w 1460"/>
                <a:gd name="T95" fmla="*/ 489 h 2470"/>
                <a:gd name="T96" fmla="*/ 1177 w 1460"/>
                <a:gd name="T97" fmla="*/ 479 h 2470"/>
                <a:gd name="T98" fmla="*/ 1246 w 1460"/>
                <a:gd name="T99" fmla="*/ 463 h 2470"/>
                <a:gd name="T100" fmla="*/ 1329 w 1460"/>
                <a:gd name="T101" fmla="*/ 434 h 2470"/>
                <a:gd name="T102" fmla="*/ 1405 w 1460"/>
                <a:gd name="T103" fmla="*/ 391 h 2470"/>
                <a:gd name="T104" fmla="*/ 1453 w 1460"/>
                <a:gd name="T105" fmla="*/ 332 h 2470"/>
                <a:gd name="T106" fmla="*/ 1448 w 1460"/>
                <a:gd name="T107" fmla="*/ 258 h 2470"/>
                <a:gd name="T108" fmla="*/ 1401 w 1460"/>
                <a:gd name="T109" fmla="*/ 201 h 2470"/>
                <a:gd name="T110" fmla="*/ 1336 w 1460"/>
                <a:gd name="T111" fmla="*/ 170 h 2470"/>
                <a:gd name="T112" fmla="*/ 1265 w 1460"/>
                <a:gd name="T113" fmla="*/ 155 h 2470"/>
                <a:gd name="T114" fmla="*/ 1198 w 1460"/>
                <a:gd name="T115" fmla="*/ 151 h 2470"/>
                <a:gd name="T116" fmla="*/ 1143 w 1460"/>
                <a:gd name="T117" fmla="*/ 141 h 2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60" h="2470">
                  <a:moveTo>
                    <a:pt x="1120" y="131"/>
                  </a:moveTo>
                  <a:lnTo>
                    <a:pt x="1115" y="129"/>
                  </a:lnTo>
                  <a:lnTo>
                    <a:pt x="1110" y="124"/>
                  </a:lnTo>
                  <a:lnTo>
                    <a:pt x="1105" y="122"/>
                  </a:lnTo>
                  <a:lnTo>
                    <a:pt x="1103" y="117"/>
                  </a:lnTo>
                  <a:lnTo>
                    <a:pt x="1098" y="115"/>
                  </a:lnTo>
                  <a:lnTo>
                    <a:pt x="1093" y="110"/>
                  </a:lnTo>
                  <a:lnTo>
                    <a:pt x="1089" y="108"/>
                  </a:lnTo>
                  <a:lnTo>
                    <a:pt x="1086" y="105"/>
                  </a:lnTo>
                  <a:lnTo>
                    <a:pt x="1079" y="101"/>
                  </a:lnTo>
                  <a:lnTo>
                    <a:pt x="1077" y="96"/>
                  </a:lnTo>
                  <a:lnTo>
                    <a:pt x="1072" y="93"/>
                  </a:lnTo>
                  <a:lnTo>
                    <a:pt x="1070" y="91"/>
                  </a:lnTo>
                  <a:lnTo>
                    <a:pt x="1065" y="86"/>
                  </a:lnTo>
                  <a:lnTo>
                    <a:pt x="1060" y="81"/>
                  </a:lnTo>
                  <a:lnTo>
                    <a:pt x="1055" y="79"/>
                  </a:lnTo>
                  <a:lnTo>
                    <a:pt x="1053" y="74"/>
                  </a:lnTo>
                  <a:lnTo>
                    <a:pt x="1048" y="72"/>
                  </a:lnTo>
                  <a:lnTo>
                    <a:pt x="1043" y="67"/>
                  </a:lnTo>
                  <a:lnTo>
                    <a:pt x="1039" y="62"/>
                  </a:lnTo>
                  <a:lnTo>
                    <a:pt x="1034" y="60"/>
                  </a:lnTo>
                  <a:lnTo>
                    <a:pt x="1031" y="55"/>
                  </a:lnTo>
                  <a:lnTo>
                    <a:pt x="1027" y="53"/>
                  </a:lnTo>
                  <a:lnTo>
                    <a:pt x="1024" y="51"/>
                  </a:lnTo>
                  <a:lnTo>
                    <a:pt x="1020" y="46"/>
                  </a:lnTo>
                  <a:lnTo>
                    <a:pt x="1015" y="43"/>
                  </a:lnTo>
                  <a:lnTo>
                    <a:pt x="1010" y="41"/>
                  </a:lnTo>
                  <a:lnTo>
                    <a:pt x="1008" y="36"/>
                  </a:lnTo>
                  <a:lnTo>
                    <a:pt x="1003" y="34"/>
                  </a:lnTo>
                  <a:lnTo>
                    <a:pt x="1000" y="31"/>
                  </a:lnTo>
                  <a:lnTo>
                    <a:pt x="996" y="29"/>
                  </a:lnTo>
                  <a:lnTo>
                    <a:pt x="993" y="24"/>
                  </a:lnTo>
                  <a:lnTo>
                    <a:pt x="989" y="24"/>
                  </a:lnTo>
                  <a:lnTo>
                    <a:pt x="986" y="22"/>
                  </a:lnTo>
                  <a:lnTo>
                    <a:pt x="981" y="17"/>
                  </a:lnTo>
                  <a:lnTo>
                    <a:pt x="977" y="15"/>
                  </a:lnTo>
                  <a:lnTo>
                    <a:pt x="974" y="15"/>
                  </a:lnTo>
                  <a:lnTo>
                    <a:pt x="970" y="12"/>
                  </a:lnTo>
                  <a:lnTo>
                    <a:pt x="965" y="10"/>
                  </a:lnTo>
                  <a:lnTo>
                    <a:pt x="962" y="8"/>
                  </a:lnTo>
                  <a:lnTo>
                    <a:pt x="960" y="8"/>
                  </a:lnTo>
                  <a:lnTo>
                    <a:pt x="955" y="5"/>
                  </a:lnTo>
                  <a:lnTo>
                    <a:pt x="953" y="3"/>
                  </a:lnTo>
                  <a:lnTo>
                    <a:pt x="948" y="0"/>
                  </a:lnTo>
                  <a:lnTo>
                    <a:pt x="946" y="0"/>
                  </a:lnTo>
                  <a:lnTo>
                    <a:pt x="939" y="0"/>
                  </a:lnTo>
                  <a:lnTo>
                    <a:pt x="931" y="0"/>
                  </a:lnTo>
                  <a:lnTo>
                    <a:pt x="924" y="0"/>
                  </a:lnTo>
                  <a:lnTo>
                    <a:pt x="920" y="0"/>
                  </a:lnTo>
                  <a:lnTo>
                    <a:pt x="912" y="3"/>
                  </a:lnTo>
                  <a:lnTo>
                    <a:pt x="908" y="8"/>
                  </a:lnTo>
                  <a:lnTo>
                    <a:pt x="900" y="10"/>
                  </a:lnTo>
                  <a:lnTo>
                    <a:pt x="893" y="15"/>
                  </a:lnTo>
                  <a:lnTo>
                    <a:pt x="891" y="17"/>
                  </a:lnTo>
                  <a:lnTo>
                    <a:pt x="889" y="22"/>
                  </a:lnTo>
                  <a:lnTo>
                    <a:pt x="886" y="24"/>
                  </a:lnTo>
                  <a:lnTo>
                    <a:pt x="884" y="29"/>
                  </a:lnTo>
                  <a:lnTo>
                    <a:pt x="881" y="31"/>
                  </a:lnTo>
                  <a:lnTo>
                    <a:pt x="879" y="34"/>
                  </a:lnTo>
                  <a:lnTo>
                    <a:pt x="877" y="39"/>
                  </a:lnTo>
                  <a:lnTo>
                    <a:pt x="874" y="43"/>
                  </a:lnTo>
                  <a:lnTo>
                    <a:pt x="872" y="46"/>
                  </a:lnTo>
                  <a:lnTo>
                    <a:pt x="869" y="53"/>
                  </a:lnTo>
                  <a:lnTo>
                    <a:pt x="869" y="55"/>
                  </a:lnTo>
                  <a:lnTo>
                    <a:pt x="865" y="62"/>
                  </a:lnTo>
                  <a:lnTo>
                    <a:pt x="865" y="67"/>
                  </a:lnTo>
                  <a:lnTo>
                    <a:pt x="862" y="72"/>
                  </a:lnTo>
                  <a:lnTo>
                    <a:pt x="860" y="77"/>
                  </a:lnTo>
                  <a:lnTo>
                    <a:pt x="858" y="84"/>
                  </a:lnTo>
                  <a:lnTo>
                    <a:pt x="858" y="89"/>
                  </a:lnTo>
                  <a:lnTo>
                    <a:pt x="855" y="96"/>
                  </a:lnTo>
                  <a:lnTo>
                    <a:pt x="855" y="101"/>
                  </a:lnTo>
                  <a:lnTo>
                    <a:pt x="855" y="108"/>
                  </a:lnTo>
                  <a:lnTo>
                    <a:pt x="853" y="115"/>
                  </a:lnTo>
                  <a:lnTo>
                    <a:pt x="853" y="122"/>
                  </a:lnTo>
                  <a:lnTo>
                    <a:pt x="850" y="124"/>
                  </a:lnTo>
                  <a:lnTo>
                    <a:pt x="850" y="127"/>
                  </a:lnTo>
                  <a:lnTo>
                    <a:pt x="850" y="131"/>
                  </a:lnTo>
                  <a:lnTo>
                    <a:pt x="850" y="136"/>
                  </a:lnTo>
                  <a:lnTo>
                    <a:pt x="850" y="139"/>
                  </a:lnTo>
                  <a:lnTo>
                    <a:pt x="850" y="141"/>
                  </a:lnTo>
                  <a:lnTo>
                    <a:pt x="850" y="146"/>
                  </a:lnTo>
                  <a:lnTo>
                    <a:pt x="850" y="148"/>
                  </a:lnTo>
                  <a:lnTo>
                    <a:pt x="850" y="153"/>
                  </a:lnTo>
                  <a:lnTo>
                    <a:pt x="850" y="155"/>
                  </a:lnTo>
                  <a:lnTo>
                    <a:pt x="850" y="160"/>
                  </a:lnTo>
                  <a:lnTo>
                    <a:pt x="850" y="162"/>
                  </a:lnTo>
                  <a:lnTo>
                    <a:pt x="850" y="167"/>
                  </a:lnTo>
                  <a:lnTo>
                    <a:pt x="850" y="170"/>
                  </a:lnTo>
                  <a:lnTo>
                    <a:pt x="853" y="174"/>
                  </a:lnTo>
                  <a:lnTo>
                    <a:pt x="853" y="177"/>
                  </a:lnTo>
                  <a:lnTo>
                    <a:pt x="853" y="182"/>
                  </a:lnTo>
                  <a:lnTo>
                    <a:pt x="855" y="184"/>
                  </a:lnTo>
                  <a:lnTo>
                    <a:pt x="855" y="189"/>
                  </a:lnTo>
                  <a:lnTo>
                    <a:pt x="855" y="193"/>
                  </a:lnTo>
                  <a:lnTo>
                    <a:pt x="855" y="198"/>
                  </a:lnTo>
                  <a:lnTo>
                    <a:pt x="858" y="201"/>
                  </a:lnTo>
                  <a:lnTo>
                    <a:pt x="858" y="205"/>
                  </a:lnTo>
                  <a:lnTo>
                    <a:pt x="860" y="208"/>
                  </a:lnTo>
                  <a:lnTo>
                    <a:pt x="862" y="212"/>
                  </a:lnTo>
                  <a:lnTo>
                    <a:pt x="862" y="215"/>
                  </a:lnTo>
                  <a:lnTo>
                    <a:pt x="862" y="220"/>
                  </a:lnTo>
                  <a:lnTo>
                    <a:pt x="865" y="222"/>
                  </a:lnTo>
                  <a:lnTo>
                    <a:pt x="865" y="227"/>
                  </a:lnTo>
                  <a:lnTo>
                    <a:pt x="869" y="232"/>
                  </a:lnTo>
                  <a:lnTo>
                    <a:pt x="869" y="236"/>
                  </a:lnTo>
                  <a:lnTo>
                    <a:pt x="872" y="243"/>
                  </a:lnTo>
                  <a:lnTo>
                    <a:pt x="874" y="246"/>
                  </a:lnTo>
                  <a:lnTo>
                    <a:pt x="877" y="253"/>
                  </a:lnTo>
                  <a:lnTo>
                    <a:pt x="879" y="258"/>
                  </a:lnTo>
                  <a:lnTo>
                    <a:pt x="881" y="262"/>
                  </a:lnTo>
                  <a:lnTo>
                    <a:pt x="884" y="267"/>
                  </a:lnTo>
                  <a:lnTo>
                    <a:pt x="886" y="270"/>
                  </a:lnTo>
                  <a:lnTo>
                    <a:pt x="889" y="277"/>
                  </a:lnTo>
                  <a:lnTo>
                    <a:pt x="893" y="282"/>
                  </a:lnTo>
                  <a:lnTo>
                    <a:pt x="893" y="286"/>
                  </a:lnTo>
                  <a:lnTo>
                    <a:pt x="898" y="291"/>
                  </a:lnTo>
                  <a:lnTo>
                    <a:pt x="900" y="296"/>
                  </a:lnTo>
                  <a:lnTo>
                    <a:pt x="905" y="301"/>
                  </a:lnTo>
                  <a:lnTo>
                    <a:pt x="908" y="305"/>
                  </a:lnTo>
                  <a:lnTo>
                    <a:pt x="910" y="308"/>
                  </a:lnTo>
                  <a:lnTo>
                    <a:pt x="915" y="313"/>
                  </a:lnTo>
                  <a:lnTo>
                    <a:pt x="917" y="320"/>
                  </a:lnTo>
                  <a:lnTo>
                    <a:pt x="920" y="322"/>
                  </a:lnTo>
                  <a:lnTo>
                    <a:pt x="922" y="327"/>
                  </a:lnTo>
                  <a:lnTo>
                    <a:pt x="927" y="332"/>
                  </a:lnTo>
                  <a:lnTo>
                    <a:pt x="929" y="336"/>
                  </a:lnTo>
                  <a:lnTo>
                    <a:pt x="931" y="339"/>
                  </a:lnTo>
                  <a:lnTo>
                    <a:pt x="936" y="343"/>
                  </a:lnTo>
                  <a:lnTo>
                    <a:pt x="939" y="348"/>
                  </a:lnTo>
                  <a:lnTo>
                    <a:pt x="941" y="353"/>
                  </a:lnTo>
                  <a:lnTo>
                    <a:pt x="946" y="358"/>
                  </a:lnTo>
                  <a:lnTo>
                    <a:pt x="948" y="360"/>
                  </a:lnTo>
                  <a:lnTo>
                    <a:pt x="953" y="365"/>
                  </a:lnTo>
                  <a:lnTo>
                    <a:pt x="955" y="370"/>
                  </a:lnTo>
                  <a:lnTo>
                    <a:pt x="958" y="372"/>
                  </a:lnTo>
                  <a:lnTo>
                    <a:pt x="962" y="374"/>
                  </a:lnTo>
                  <a:lnTo>
                    <a:pt x="965" y="379"/>
                  </a:lnTo>
                  <a:lnTo>
                    <a:pt x="967" y="382"/>
                  </a:lnTo>
                  <a:lnTo>
                    <a:pt x="972" y="389"/>
                  </a:lnTo>
                  <a:lnTo>
                    <a:pt x="979" y="396"/>
                  </a:lnTo>
                  <a:lnTo>
                    <a:pt x="984" y="403"/>
                  </a:lnTo>
                  <a:lnTo>
                    <a:pt x="991" y="408"/>
                  </a:lnTo>
                  <a:lnTo>
                    <a:pt x="993" y="413"/>
                  </a:lnTo>
                  <a:lnTo>
                    <a:pt x="1000" y="417"/>
                  </a:lnTo>
                  <a:lnTo>
                    <a:pt x="1003" y="422"/>
                  </a:lnTo>
                  <a:lnTo>
                    <a:pt x="1008" y="424"/>
                  </a:lnTo>
                  <a:lnTo>
                    <a:pt x="1010" y="429"/>
                  </a:lnTo>
                  <a:lnTo>
                    <a:pt x="1015" y="432"/>
                  </a:lnTo>
                  <a:lnTo>
                    <a:pt x="1017" y="434"/>
                  </a:lnTo>
                  <a:lnTo>
                    <a:pt x="1020" y="436"/>
                  </a:lnTo>
                  <a:lnTo>
                    <a:pt x="348" y="1961"/>
                  </a:lnTo>
                  <a:lnTo>
                    <a:pt x="348" y="1961"/>
                  </a:lnTo>
                  <a:lnTo>
                    <a:pt x="346" y="1961"/>
                  </a:lnTo>
                  <a:lnTo>
                    <a:pt x="341" y="1963"/>
                  </a:lnTo>
                  <a:lnTo>
                    <a:pt x="336" y="1966"/>
                  </a:lnTo>
                  <a:lnTo>
                    <a:pt x="331" y="1968"/>
                  </a:lnTo>
                  <a:lnTo>
                    <a:pt x="329" y="1968"/>
                  </a:lnTo>
                  <a:lnTo>
                    <a:pt x="324" y="1970"/>
                  </a:lnTo>
                  <a:lnTo>
                    <a:pt x="322" y="1973"/>
                  </a:lnTo>
                  <a:lnTo>
                    <a:pt x="317" y="1975"/>
                  </a:lnTo>
                  <a:lnTo>
                    <a:pt x="312" y="1977"/>
                  </a:lnTo>
                  <a:lnTo>
                    <a:pt x="307" y="1980"/>
                  </a:lnTo>
                  <a:lnTo>
                    <a:pt x="305" y="1982"/>
                  </a:lnTo>
                  <a:lnTo>
                    <a:pt x="298" y="1985"/>
                  </a:lnTo>
                  <a:lnTo>
                    <a:pt x="293" y="1989"/>
                  </a:lnTo>
                  <a:lnTo>
                    <a:pt x="286" y="1989"/>
                  </a:lnTo>
                  <a:lnTo>
                    <a:pt x="281" y="1994"/>
                  </a:lnTo>
                  <a:lnTo>
                    <a:pt x="274" y="1996"/>
                  </a:lnTo>
                  <a:lnTo>
                    <a:pt x="269" y="2001"/>
                  </a:lnTo>
                  <a:lnTo>
                    <a:pt x="262" y="2006"/>
                  </a:lnTo>
                  <a:lnTo>
                    <a:pt x="255" y="2008"/>
                  </a:lnTo>
                  <a:lnTo>
                    <a:pt x="248" y="2013"/>
                  </a:lnTo>
                  <a:lnTo>
                    <a:pt x="241" y="2016"/>
                  </a:lnTo>
                  <a:lnTo>
                    <a:pt x="234" y="2020"/>
                  </a:lnTo>
                  <a:lnTo>
                    <a:pt x="229" y="2023"/>
                  </a:lnTo>
                  <a:lnTo>
                    <a:pt x="222" y="2027"/>
                  </a:lnTo>
                  <a:lnTo>
                    <a:pt x="215" y="2032"/>
                  </a:lnTo>
                  <a:lnTo>
                    <a:pt x="207" y="2037"/>
                  </a:lnTo>
                  <a:lnTo>
                    <a:pt x="200" y="2042"/>
                  </a:lnTo>
                  <a:lnTo>
                    <a:pt x="193" y="2044"/>
                  </a:lnTo>
                  <a:lnTo>
                    <a:pt x="186" y="2049"/>
                  </a:lnTo>
                  <a:lnTo>
                    <a:pt x="176" y="2054"/>
                  </a:lnTo>
                  <a:lnTo>
                    <a:pt x="172" y="2058"/>
                  </a:lnTo>
                  <a:lnTo>
                    <a:pt x="162" y="2063"/>
                  </a:lnTo>
                  <a:lnTo>
                    <a:pt x="155" y="2068"/>
                  </a:lnTo>
                  <a:lnTo>
                    <a:pt x="148" y="2073"/>
                  </a:lnTo>
                  <a:lnTo>
                    <a:pt x="141" y="2077"/>
                  </a:lnTo>
                  <a:lnTo>
                    <a:pt x="134" y="2082"/>
                  </a:lnTo>
                  <a:lnTo>
                    <a:pt x="126" y="2087"/>
                  </a:lnTo>
                  <a:lnTo>
                    <a:pt x="119" y="2092"/>
                  </a:lnTo>
                  <a:lnTo>
                    <a:pt x="112" y="2097"/>
                  </a:lnTo>
                  <a:lnTo>
                    <a:pt x="105" y="2099"/>
                  </a:lnTo>
                  <a:lnTo>
                    <a:pt x="100" y="2106"/>
                  </a:lnTo>
                  <a:lnTo>
                    <a:pt x="93" y="2111"/>
                  </a:lnTo>
                  <a:lnTo>
                    <a:pt x="86" y="2118"/>
                  </a:lnTo>
                  <a:lnTo>
                    <a:pt x="79" y="2120"/>
                  </a:lnTo>
                  <a:lnTo>
                    <a:pt x="72" y="2125"/>
                  </a:lnTo>
                  <a:lnTo>
                    <a:pt x="67" y="2130"/>
                  </a:lnTo>
                  <a:lnTo>
                    <a:pt x="62" y="2135"/>
                  </a:lnTo>
                  <a:lnTo>
                    <a:pt x="55" y="2139"/>
                  </a:lnTo>
                  <a:lnTo>
                    <a:pt x="50" y="2144"/>
                  </a:lnTo>
                  <a:lnTo>
                    <a:pt x="43" y="2151"/>
                  </a:lnTo>
                  <a:lnTo>
                    <a:pt x="41" y="2156"/>
                  </a:lnTo>
                  <a:lnTo>
                    <a:pt x="34" y="2161"/>
                  </a:lnTo>
                  <a:lnTo>
                    <a:pt x="29" y="2166"/>
                  </a:lnTo>
                  <a:lnTo>
                    <a:pt x="24" y="2168"/>
                  </a:lnTo>
                  <a:lnTo>
                    <a:pt x="19" y="2175"/>
                  </a:lnTo>
                  <a:lnTo>
                    <a:pt x="17" y="2180"/>
                  </a:lnTo>
                  <a:lnTo>
                    <a:pt x="12" y="2185"/>
                  </a:lnTo>
                  <a:lnTo>
                    <a:pt x="10" y="2189"/>
                  </a:lnTo>
                  <a:lnTo>
                    <a:pt x="7" y="2194"/>
                  </a:lnTo>
                  <a:lnTo>
                    <a:pt x="5" y="2197"/>
                  </a:lnTo>
                  <a:lnTo>
                    <a:pt x="3" y="2201"/>
                  </a:lnTo>
                  <a:lnTo>
                    <a:pt x="3" y="2206"/>
                  </a:lnTo>
                  <a:lnTo>
                    <a:pt x="0" y="2211"/>
                  </a:lnTo>
                  <a:lnTo>
                    <a:pt x="0" y="2213"/>
                  </a:lnTo>
                  <a:lnTo>
                    <a:pt x="0" y="2218"/>
                  </a:lnTo>
                  <a:lnTo>
                    <a:pt x="0" y="2220"/>
                  </a:lnTo>
                  <a:lnTo>
                    <a:pt x="3" y="2225"/>
                  </a:lnTo>
                  <a:lnTo>
                    <a:pt x="3" y="2228"/>
                  </a:lnTo>
                  <a:lnTo>
                    <a:pt x="5" y="2232"/>
                  </a:lnTo>
                  <a:lnTo>
                    <a:pt x="5" y="2237"/>
                  </a:lnTo>
                  <a:lnTo>
                    <a:pt x="10" y="2242"/>
                  </a:lnTo>
                  <a:lnTo>
                    <a:pt x="12" y="2244"/>
                  </a:lnTo>
                  <a:lnTo>
                    <a:pt x="17" y="2247"/>
                  </a:lnTo>
                  <a:lnTo>
                    <a:pt x="19" y="2251"/>
                  </a:lnTo>
                  <a:lnTo>
                    <a:pt x="24" y="2256"/>
                  </a:lnTo>
                  <a:lnTo>
                    <a:pt x="26" y="2256"/>
                  </a:lnTo>
                  <a:lnTo>
                    <a:pt x="34" y="2261"/>
                  </a:lnTo>
                  <a:lnTo>
                    <a:pt x="38" y="2263"/>
                  </a:lnTo>
                  <a:lnTo>
                    <a:pt x="43" y="2266"/>
                  </a:lnTo>
                  <a:lnTo>
                    <a:pt x="48" y="2270"/>
                  </a:lnTo>
                  <a:lnTo>
                    <a:pt x="53" y="2273"/>
                  </a:lnTo>
                  <a:lnTo>
                    <a:pt x="60" y="2275"/>
                  </a:lnTo>
                  <a:lnTo>
                    <a:pt x="65" y="2280"/>
                  </a:lnTo>
                  <a:lnTo>
                    <a:pt x="72" y="2280"/>
                  </a:lnTo>
                  <a:lnTo>
                    <a:pt x="79" y="2282"/>
                  </a:lnTo>
                  <a:lnTo>
                    <a:pt x="84" y="2287"/>
                  </a:lnTo>
                  <a:lnTo>
                    <a:pt x="91" y="2289"/>
                  </a:lnTo>
                  <a:lnTo>
                    <a:pt x="98" y="2289"/>
                  </a:lnTo>
                  <a:lnTo>
                    <a:pt x="105" y="2294"/>
                  </a:lnTo>
                  <a:lnTo>
                    <a:pt x="112" y="2297"/>
                  </a:lnTo>
                  <a:lnTo>
                    <a:pt x="119" y="2299"/>
                  </a:lnTo>
                  <a:lnTo>
                    <a:pt x="124" y="2301"/>
                  </a:lnTo>
                  <a:lnTo>
                    <a:pt x="131" y="2301"/>
                  </a:lnTo>
                  <a:lnTo>
                    <a:pt x="138" y="2304"/>
                  </a:lnTo>
                  <a:lnTo>
                    <a:pt x="146" y="2306"/>
                  </a:lnTo>
                  <a:lnTo>
                    <a:pt x="153" y="2308"/>
                  </a:lnTo>
                  <a:lnTo>
                    <a:pt x="160" y="2311"/>
                  </a:lnTo>
                  <a:lnTo>
                    <a:pt x="165" y="2311"/>
                  </a:lnTo>
                  <a:lnTo>
                    <a:pt x="174" y="2313"/>
                  </a:lnTo>
                  <a:lnTo>
                    <a:pt x="179" y="2316"/>
                  </a:lnTo>
                  <a:lnTo>
                    <a:pt x="186" y="2316"/>
                  </a:lnTo>
                  <a:lnTo>
                    <a:pt x="193" y="2318"/>
                  </a:lnTo>
                  <a:lnTo>
                    <a:pt x="200" y="2318"/>
                  </a:lnTo>
                  <a:lnTo>
                    <a:pt x="205" y="2320"/>
                  </a:lnTo>
                  <a:lnTo>
                    <a:pt x="212" y="2320"/>
                  </a:lnTo>
                  <a:lnTo>
                    <a:pt x="217" y="2323"/>
                  </a:lnTo>
                  <a:lnTo>
                    <a:pt x="224" y="2325"/>
                  </a:lnTo>
                  <a:lnTo>
                    <a:pt x="229" y="2325"/>
                  </a:lnTo>
                  <a:lnTo>
                    <a:pt x="234" y="2328"/>
                  </a:lnTo>
                  <a:lnTo>
                    <a:pt x="238" y="2328"/>
                  </a:lnTo>
                  <a:lnTo>
                    <a:pt x="243" y="2328"/>
                  </a:lnTo>
                  <a:lnTo>
                    <a:pt x="248" y="2328"/>
                  </a:lnTo>
                  <a:lnTo>
                    <a:pt x="253" y="2330"/>
                  </a:lnTo>
                  <a:lnTo>
                    <a:pt x="255" y="2330"/>
                  </a:lnTo>
                  <a:lnTo>
                    <a:pt x="260" y="2332"/>
                  </a:lnTo>
                  <a:lnTo>
                    <a:pt x="267" y="2332"/>
                  </a:lnTo>
                  <a:lnTo>
                    <a:pt x="269" y="2332"/>
                  </a:lnTo>
                  <a:lnTo>
                    <a:pt x="272" y="2335"/>
                  </a:lnTo>
                  <a:lnTo>
                    <a:pt x="274" y="2335"/>
                  </a:lnTo>
                  <a:lnTo>
                    <a:pt x="276" y="2335"/>
                  </a:lnTo>
                  <a:lnTo>
                    <a:pt x="281" y="2342"/>
                  </a:lnTo>
                  <a:lnTo>
                    <a:pt x="286" y="2344"/>
                  </a:lnTo>
                  <a:lnTo>
                    <a:pt x="291" y="2349"/>
                  </a:lnTo>
                  <a:lnTo>
                    <a:pt x="296" y="2354"/>
                  </a:lnTo>
                  <a:lnTo>
                    <a:pt x="303" y="2359"/>
                  </a:lnTo>
                  <a:lnTo>
                    <a:pt x="305" y="2363"/>
                  </a:lnTo>
                  <a:lnTo>
                    <a:pt x="307" y="2366"/>
                  </a:lnTo>
                  <a:lnTo>
                    <a:pt x="310" y="2368"/>
                  </a:lnTo>
                  <a:lnTo>
                    <a:pt x="315" y="2373"/>
                  </a:lnTo>
                  <a:lnTo>
                    <a:pt x="319" y="2375"/>
                  </a:lnTo>
                  <a:lnTo>
                    <a:pt x="322" y="2378"/>
                  </a:lnTo>
                  <a:lnTo>
                    <a:pt x="327" y="2382"/>
                  </a:lnTo>
                  <a:lnTo>
                    <a:pt x="331" y="2385"/>
                  </a:lnTo>
                  <a:lnTo>
                    <a:pt x="336" y="2389"/>
                  </a:lnTo>
                  <a:lnTo>
                    <a:pt x="338" y="2392"/>
                  </a:lnTo>
                  <a:lnTo>
                    <a:pt x="343" y="2397"/>
                  </a:lnTo>
                  <a:lnTo>
                    <a:pt x="348" y="2401"/>
                  </a:lnTo>
                  <a:lnTo>
                    <a:pt x="353" y="2404"/>
                  </a:lnTo>
                  <a:lnTo>
                    <a:pt x="357" y="2406"/>
                  </a:lnTo>
                  <a:lnTo>
                    <a:pt x="362" y="2411"/>
                  </a:lnTo>
                  <a:lnTo>
                    <a:pt x="367" y="2416"/>
                  </a:lnTo>
                  <a:lnTo>
                    <a:pt x="372" y="2418"/>
                  </a:lnTo>
                  <a:lnTo>
                    <a:pt x="377" y="2420"/>
                  </a:lnTo>
                  <a:lnTo>
                    <a:pt x="381" y="2425"/>
                  </a:lnTo>
                  <a:lnTo>
                    <a:pt x="386" y="2428"/>
                  </a:lnTo>
                  <a:lnTo>
                    <a:pt x="391" y="2430"/>
                  </a:lnTo>
                  <a:lnTo>
                    <a:pt x="396" y="2435"/>
                  </a:lnTo>
                  <a:lnTo>
                    <a:pt x="400" y="2437"/>
                  </a:lnTo>
                  <a:lnTo>
                    <a:pt x="405" y="2442"/>
                  </a:lnTo>
                  <a:lnTo>
                    <a:pt x="410" y="2442"/>
                  </a:lnTo>
                  <a:lnTo>
                    <a:pt x="415" y="2447"/>
                  </a:lnTo>
                  <a:lnTo>
                    <a:pt x="419" y="2449"/>
                  </a:lnTo>
                  <a:lnTo>
                    <a:pt x="424" y="2451"/>
                  </a:lnTo>
                  <a:lnTo>
                    <a:pt x="429" y="2454"/>
                  </a:lnTo>
                  <a:lnTo>
                    <a:pt x="434" y="2456"/>
                  </a:lnTo>
                  <a:lnTo>
                    <a:pt x="438" y="2459"/>
                  </a:lnTo>
                  <a:lnTo>
                    <a:pt x="443" y="2461"/>
                  </a:lnTo>
                  <a:lnTo>
                    <a:pt x="448" y="2463"/>
                  </a:lnTo>
                  <a:lnTo>
                    <a:pt x="453" y="2463"/>
                  </a:lnTo>
                  <a:lnTo>
                    <a:pt x="457" y="2466"/>
                  </a:lnTo>
                  <a:lnTo>
                    <a:pt x="462" y="2468"/>
                  </a:lnTo>
                  <a:lnTo>
                    <a:pt x="465" y="2468"/>
                  </a:lnTo>
                  <a:lnTo>
                    <a:pt x="469" y="2470"/>
                  </a:lnTo>
                  <a:lnTo>
                    <a:pt x="474" y="2470"/>
                  </a:lnTo>
                  <a:lnTo>
                    <a:pt x="477" y="2470"/>
                  </a:lnTo>
                  <a:lnTo>
                    <a:pt x="481" y="2470"/>
                  </a:lnTo>
                  <a:lnTo>
                    <a:pt x="484" y="2470"/>
                  </a:lnTo>
                  <a:lnTo>
                    <a:pt x="488" y="2470"/>
                  </a:lnTo>
                  <a:lnTo>
                    <a:pt x="493" y="2470"/>
                  </a:lnTo>
                  <a:lnTo>
                    <a:pt x="498" y="2468"/>
                  </a:lnTo>
                  <a:lnTo>
                    <a:pt x="505" y="2468"/>
                  </a:lnTo>
                  <a:lnTo>
                    <a:pt x="510" y="2463"/>
                  </a:lnTo>
                  <a:lnTo>
                    <a:pt x="515" y="2459"/>
                  </a:lnTo>
                  <a:lnTo>
                    <a:pt x="519" y="2454"/>
                  </a:lnTo>
                  <a:lnTo>
                    <a:pt x="524" y="2449"/>
                  </a:lnTo>
                  <a:lnTo>
                    <a:pt x="527" y="2444"/>
                  </a:lnTo>
                  <a:lnTo>
                    <a:pt x="529" y="2439"/>
                  </a:lnTo>
                  <a:lnTo>
                    <a:pt x="534" y="2432"/>
                  </a:lnTo>
                  <a:lnTo>
                    <a:pt x="536" y="2430"/>
                  </a:lnTo>
                  <a:lnTo>
                    <a:pt x="536" y="2423"/>
                  </a:lnTo>
                  <a:lnTo>
                    <a:pt x="538" y="2416"/>
                  </a:lnTo>
                  <a:lnTo>
                    <a:pt x="541" y="2409"/>
                  </a:lnTo>
                  <a:lnTo>
                    <a:pt x="541" y="2404"/>
                  </a:lnTo>
                  <a:lnTo>
                    <a:pt x="541" y="2399"/>
                  </a:lnTo>
                  <a:lnTo>
                    <a:pt x="543" y="2397"/>
                  </a:lnTo>
                  <a:lnTo>
                    <a:pt x="543" y="2392"/>
                  </a:lnTo>
                  <a:lnTo>
                    <a:pt x="543" y="2389"/>
                  </a:lnTo>
                  <a:lnTo>
                    <a:pt x="543" y="2385"/>
                  </a:lnTo>
                  <a:lnTo>
                    <a:pt x="543" y="2382"/>
                  </a:lnTo>
                  <a:lnTo>
                    <a:pt x="543" y="2380"/>
                  </a:lnTo>
                  <a:lnTo>
                    <a:pt x="543" y="2375"/>
                  </a:lnTo>
                  <a:lnTo>
                    <a:pt x="543" y="2370"/>
                  </a:lnTo>
                  <a:lnTo>
                    <a:pt x="543" y="2368"/>
                  </a:lnTo>
                  <a:lnTo>
                    <a:pt x="543" y="2363"/>
                  </a:lnTo>
                  <a:lnTo>
                    <a:pt x="543" y="2359"/>
                  </a:lnTo>
                  <a:lnTo>
                    <a:pt x="543" y="2356"/>
                  </a:lnTo>
                  <a:lnTo>
                    <a:pt x="543" y="2351"/>
                  </a:lnTo>
                  <a:lnTo>
                    <a:pt x="543" y="2349"/>
                  </a:lnTo>
                  <a:lnTo>
                    <a:pt x="543" y="2344"/>
                  </a:lnTo>
                  <a:lnTo>
                    <a:pt x="541" y="2339"/>
                  </a:lnTo>
                  <a:lnTo>
                    <a:pt x="541" y="2335"/>
                  </a:lnTo>
                  <a:lnTo>
                    <a:pt x="541" y="2332"/>
                  </a:lnTo>
                  <a:lnTo>
                    <a:pt x="541" y="2328"/>
                  </a:lnTo>
                  <a:lnTo>
                    <a:pt x="538" y="2323"/>
                  </a:lnTo>
                  <a:lnTo>
                    <a:pt x="538" y="2318"/>
                  </a:lnTo>
                  <a:lnTo>
                    <a:pt x="538" y="2316"/>
                  </a:lnTo>
                  <a:lnTo>
                    <a:pt x="538" y="2311"/>
                  </a:lnTo>
                  <a:lnTo>
                    <a:pt x="538" y="2306"/>
                  </a:lnTo>
                  <a:lnTo>
                    <a:pt x="536" y="2301"/>
                  </a:lnTo>
                  <a:lnTo>
                    <a:pt x="536" y="2297"/>
                  </a:lnTo>
                  <a:lnTo>
                    <a:pt x="536" y="2294"/>
                  </a:lnTo>
                  <a:lnTo>
                    <a:pt x="536" y="2289"/>
                  </a:lnTo>
                  <a:lnTo>
                    <a:pt x="536" y="2285"/>
                  </a:lnTo>
                  <a:lnTo>
                    <a:pt x="534" y="2280"/>
                  </a:lnTo>
                  <a:lnTo>
                    <a:pt x="534" y="2278"/>
                  </a:lnTo>
                  <a:lnTo>
                    <a:pt x="534" y="2273"/>
                  </a:lnTo>
                  <a:lnTo>
                    <a:pt x="534" y="2268"/>
                  </a:lnTo>
                  <a:lnTo>
                    <a:pt x="531" y="2263"/>
                  </a:lnTo>
                  <a:lnTo>
                    <a:pt x="531" y="2258"/>
                  </a:lnTo>
                  <a:lnTo>
                    <a:pt x="529" y="2254"/>
                  </a:lnTo>
                  <a:lnTo>
                    <a:pt x="529" y="2249"/>
                  </a:lnTo>
                  <a:lnTo>
                    <a:pt x="529" y="2244"/>
                  </a:lnTo>
                  <a:lnTo>
                    <a:pt x="529" y="2242"/>
                  </a:lnTo>
                  <a:lnTo>
                    <a:pt x="529" y="2235"/>
                  </a:lnTo>
                  <a:lnTo>
                    <a:pt x="527" y="2228"/>
                  </a:lnTo>
                  <a:lnTo>
                    <a:pt x="527" y="2223"/>
                  </a:lnTo>
                  <a:lnTo>
                    <a:pt x="524" y="2218"/>
                  </a:lnTo>
                  <a:lnTo>
                    <a:pt x="522" y="2211"/>
                  </a:lnTo>
                  <a:lnTo>
                    <a:pt x="522" y="2204"/>
                  </a:lnTo>
                  <a:lnTo>
                    <a:pt x="519" y="2199"/>
                  </a:lnTo>
                  <a:lnTo>
                    <a:pt x="519" y="2194"/>
                  </a:lnTo>
                  <a:lnTo>
                    <a:pt x="515" y="2187"/>
                  </a:lnTo>
                  <a:lnTo>
                    <a:pt x="515" y="2180"/>
                  </a:lnTo>
                  <a:lnTo>
                    <a:pt x="512" y="2175"/>
                  </a:lnTo>
                  <a:lnTo>
                    <a:pt x="510" y="2168"/>
                  </a:lnTo>
                  <a:lnTo>
                    <a:pt x="507" y="2163"/>
                  </a:lnTo>
                  <a:lnTo>
                    <a:pt x="507" y="2158"/>
                  </a:lnTo>
                  <a:lnTo>
                    <a:pt x="505" y="2151"/>
                  </a:lnTo>
                  <a:lnTo>
                    <a:pt x="503" y="2149"/>
                  </a:lnTo>
                  <a:lnTo>
                    <a:pt x="500" y="2142"/>
                  </a:lnTo>
                  <a:lnTo>
                    <a:pt x="500" y="2137"/>
                  </a:lnTo>
                  <a:lnTo>
                    <a:pt x="498" y="2132"/>
                  </a:lnTo>
                  <a:lnTo>
                    <a:pt x="496" y="2127"/>
                  </a:lnTo>
                  <a:lnTo>
                    <a:pt x="496" y="2125"/>
                  </a:lnTo>
                  <a:lnTo>
                    <a:pt x="493" y="2120"/>
                  </a:lnTo>
                  <a:lnTo>
                    <a:pt x="491" y="2116"/>
                  </a:lnTo>
                  <a:lnTo>
                    <a:pt x="491" y="2113"/>
                  </a:lnTo>
                  <a:lnTo>
                    <a:pt x="488" y="2108"/>
                  </a:lnTo>
                  <a:lnTo>
                    <a:pt x="488" y="2106"/>
                  </a:lnTo>
                  <a:lnTo>
                    <a:pt x="488" y="2104"/>
                  </a:lnTo>
                  <a:lnTo>
                    <a:pt x="488" y="2099"/>
                  </a:lnTo>
                  <a:lnTo>
                    <a:pt x="486" y="2097"/>
                  </a:lnTo>
                  <a:lnTo>
                    <a:pt x="486" y="2094"/>
                  </a:lnTo>
                  <a:lnTo>
                    <a:pt x="486" y="2092"/>
                  </a:lnTo>
                  <a:lnTo>
                    <a:pt x="488" y="2087"/>
                  </a:lnTo>
                  <a:lnTo>
                    <a:pt x="488" y="2082"/>
                  </a:lnTo>
                  <a:lnTo>
                    <a:pt x="491" y="2080"/>
                  </a:lnTo>
                  <a:lnTo>
                    <a:pt x="491" y="2075"/>
                  </a:lnTo>
                  <a:lnTo>
                    <a:pt x="496" y="2068"/>
                  </a:lnTo>
                  <a:lnTo>
                    <a:pt x="496" y="2063"/>
                  </a:lnTo>
                  <a:lnTo>
                    <a:pt x="498" y="2056"/>
                  </a:lnTo>
                  <a:lnTo>
                    <a:pt x="500" y="2049"/>
                  </a:lnTo>
                  <a:lnTo>
                    <a:pt x="503" y="2042"/>
                  </a:lnTo>
                  <a:lnTo>
                    <a:pt x="505" y="2035"/>
                  </a:lnTo>
                  <a:lnTo>
                    <a:pt x="510" y="2025"/>
                  </a:lnTo>
                  <a:lnTo>
                    <a:pt x="515" y="2016"/>
                  </a:lnTo>
                  <a:lnTo>
                    <a:pt x="517" y="2006"/>
                  </a:lnTo>
                  <a:lnTo>
                    <a:pt x="519" y="1996"/>
                  </a:lnTo>
                  <a:lnTo>
                    <a:pt x="524" y="1985"/>
                  </a:lnTo>
                  <a:lnTo>
                    <a:pt x="529" y="1973"/>
                  </a:lnTo>
                  <a:lnTo>
                    <a:pt x="534" y="1961"/>
                  </a:lnTo>
                  <a:lnTo>
                    <a:pt x="536" y="1949"/>
                  </a:lnTo>
                  <a:lnTo>
                    <a:pt x="541" y="1937"/>
                  </a:lnTo>
                  <a:lnTo>
                    <a:pt x="546" y="1923"/>
                  </a:lnTo>
                  <a:lnTo>
                    <a:pt x="553" y="1911"/>
                  </a:lnTo>
                  <a:lnTo>
                    <a:pt x="558" y="1896"/>
                  </a:lnTo>
                  <a:lnTo>
                    <a:pt x="562" y="1882"/>
                  </a:lnTo>
                  <a:lnTo>
                    <a:pt x="567" y="1868"/>
                  </a:lnTo>
                  <a:lnTo>
                    <a:pt x="574" y="1854"/>
                  </a:lnTo>
                  <a:lnTo>
                    <a:pt x="579" y="1839"/>
                  </a:lnTo>
                  <a:lnTo>
                    <a:pt x="584" y="1823"/>
                  </a:lnTo>
                  <a:lnTo>
                    <a:pt x="591" y="1806"/>
                  </a:lnTo>
                  <a:lnTo>
                    <a:pt x="598" y="1792"/>
                  </a:lnTo>
                  <a:lnTo>
                    <a:pt x="605" y="1775"/>
                  </a:lnTo>
                  <a:lnTo>
                    <a:pt x="610" y="1756"/>
                  </a:lnTo>
                  <a:lnTo>
                    <a:pt x="617" y="1739"/>
                  </a:lnTo>
                  <a:lnTo>
                    <a:pt x="624" y="1723"/>
                  </a:lnTo>
                  <a:lnTo>
                    <a:pt x="629" y="1706"/>
                  </a:lnTo>
                  <a:lnTo>
                    <a:pt x="636" y="1687"/>
                  </a:lnTo>
                  <a:lnTo>
                    <a:pt x="643" y="1670"/>
                  </a:lnTo>
                  <a:lnTo>
                    <a:pt x="650" y="1651"/>
                  </a:lnTo>
                  <a:lnTo>
                    <a:pt x="658" y="1632"/>
                  </a:lnTo>
                  <a:lnTo>
                    <a:pt x="667" y="1613"/>
                  </a:lnTo>
                  <a:lnTo>
                    <a:pt x="674" y="1594"/>
                  </a:lnTo>
                  <a:lnTo>
                    <a:pt x="681" y="1577"/>
                  </a:lnTo>
                  <a:lnTo>
                    <a:pt x="688" y="1556"/>
                  </a:lnTo>
                  <a:lnTo>
                    <a:pt x="696" y="1537"/>
                  </a:lnTo>
                  <a:lnTo>
                    <a:pt x="705" y="1518"/>
                  </a:lnTo>
                  <a:lnTo>
                    <a:pt x="712" y="1499"/>
                  </a:lnTo>
                  <a:lnTo>
                    <a:pt x="719" y="1480"/>
                  </a:lnTo>
                  <a:lnTo>
                    <a:pt x="727" y="1458"/>
                  </a:lnTo>
                  <a:lnTo>
                    <a:pt x="736" y="1439"/>
                  </a:lnTo>
                  <a:lnTo>
                    <a:pt x="743" y="1418"/>
                  </a:lnTo>
                  <a:lnTo>
                    <a:pt x="750" y="1399"/>
                  </a:lnTo>
                  <a:lnTo>
                    <a:pt x="760" y="1380"/>
                  </a:lnTo>
                  <a:lnTo>
                    <a:pt x="767" y="1358"/>
                  </a:lnTo>
                  <a:lnTo>
                    <a:pt x="777" y="1337"/>
                  </a:lnTo>
                  <a:lnTo>
                    <a:pt x="784" y="1318"/>
                  </a:lnTo>
                  <a:lnTo>
                    <a:pt x="793" y="1299"/>
                  </a:lnTo>
                  <a:lnTo>
                    <a:pt x="800" y="1277"/>
                  </a:lnTo>
                  <a:lnTo>
                    <a:pt x="810" y="1258"/>
                  </a:lnTo>
                  <a:lnTo>
                    <a:pt x="817" y="1237"/>
                  </a:lnTo>
                  <a:lnTo>
                    <a:pt x="827" y="1218"/>
                  </a:lnTo>
                  <a:lnTo>
                    <a:pt x="834" y="1199"/>
                  </a:lnTo>
                  <a:lnTo>
                    <a:pt x="843" y="1177"/>
                  </a:lnTo>
                  <a:lnTo>
                    <a:pt x="848" y="1160"/>
                  </a:lnTo>
                  <a:lnTo>
                    <a:pt x="855" y="1144"/>
                  </a:lnTo>
                  <a:lnTo>
                    <a:pt x="862" y="1127"/>
                  </a:lnTo>
                  <a:lnTo>
                    <a:pt x="872" y="1108"/>
                  </a:lnTo>
                  <a:lnTo>
                    <a:pt x="877" y="1091"/>
                  </a:lnTo>
                  <a:lnTo>
                    <a:pt x="886" y="1075"/>
                  </a:lnTo>
                  <a:lnTo>
                    <a:pt x="893" y="1058"/>
                  </a:lnTo>
                  <a:lnTo>
                    <a:pt x="900" y="1041"/>
                  </a:lnTo>
                  <a:lnTo>
                    <a:pt x="905" y="1025"/>
                  </a:lnTo>
                  <a:lnTo>
                    <a:pt x="915" y="1008"/>
                  </a:lnTo>
                  <a:lnTo>
                    <a:pt x="920" y="991"/>
                  </a:lnTo>
                  <a:lnTo>
                    <a:pt x="927" y="977"/>
                  </a:lnTo>
                  <a:lnTo>
                    <a:pt x="934" y="960"/>
                  </a:lnTo>
                  <a:lnTo>
                    <a:pt x="941" y="944"/>
                  </a:lnTo>
                  <a:lnTo>
                    <a:pt x="948" y="929"/>
                  </a:lnTo>
                  <a:lnTo>
                    <a:pt x="955" y="913"/>
                  </a:lnTo>
                  <a:lnTo>
                    <a:pt x="960" y="898"/>
                  </a:lnTo>
                  <a:lnTo>
                    <a:pt x="967" y="882"/>
                  </a:lnTo>
                  <a:lnTo>
                    <a:pt x="974" y="867"/>
                  </a:lnTo>
                  <a:lnTo>
                    <a:pt x="981" y="853"/>
                  </a:lnTo>
                  <a:lnTo>
                    <a:pt x="986" y="837"/>
                  </a:lnTo>
                  <a:lnTo>
                    <a:pt x="993" y="822"/>
                  </a:lnTo>
                  <a:lnTo>
                    <a:pt x="1000" y="808"/>
                  </a:lnTo>
                  <a:lnTo>
                    <a:pt x="1008" y="796"/>
                  </a:lnTo>
                  <a:lnTo>
                    <a:pt x="1012" y="782"/>
                  </a:lnTo>
                  <a:lnTo>
                    <a:pt x="1017" y="767"/>
                  </a:lnTo>
                  <a:lnTo>
                    <a:pt x="1024" y="756"/>
                  </a:lnTo>
                  <a:lnTo>
                    <a:pt x="1031" y="741"/>
                  </a:lnTo>
                  <a:lnTo>
                    <a:pt x="1036" y="727"/>
                  </a:lnTo>
                  <a:lnTo>
                    <a:pt x="1041" y="717"/>
                  </a:lnTo>
                  <a:lnTo>
                    <a:pt x="1048" y="703"/>
                  </a:lnTo>
                  <a:lnTo>
                    <a:pt x="1053" y="694"/>
                  </a:lnTo>
                  <a:lnTo>
                    <a:pt x="1058" y="679"/>
                  </a:lnTo>
                  <a:lnTo>
                    <a:pt x="1062" y="670"/>
                  </a:lnTo>
                  <a:lnTo>
                    <a:pt x="1067" y="658"/>
                  </a:lnTo>
                  <a:lnTo>
                    <a:pt x="1072" y="648"/>
                  </a:lnTo>
                  <a:lnTo>
                    <a:pt x="1077" y="636"/>
                  </a:lnTo>
                  <a:lnTo>
                    <a:pt x="1081" y="625"/>
                  </a:lnTo>
                  <a:lnTo>
                    <a:pt x="1086" y="617"/>
                  </a:lnTo>
                  <a:lnTo>
                    <a:pt x="1091" y="605"/>
                  </a:lnTo>
                  <a:lnTo>
                    <a:pt x="1096" y="596"/>
                  </a:lnTo>
                  <a:lnTo>
                    <a:pt x="1100" y="589"/>
                  </a:lnTo>
                  <a:lnTo>
                    <a:pt x="1103" y="579"/>
                  </a:lnTo>
                  <a:lnTo>
                    <a:pt x="1108" y="572"/>
                  </a:lnTo>
                  <a:lnTo>
                    <a:pt x="1110" y="563"/>
                  </a:lnTo>
                  <a:lnTo>
                    <a:pt x="1115" y="555"/>
                  </a:lnTo>
                  <a:lnTo>
                    <a:pt x="1117" y="548"/>
                  </a:lnTo>
                  <a:lnTo>
                    <a:pt x="1122" y="541"/>
                  </a:lnTo>
                  <a:lnTo>
                    <a:pt x="1124" y="534"/>
                  </a:lnTo>
                  <a:lnTo>
                    <a:pt x="1127" y="529"/>
                  </a:lnTo>
                  <a:lnTo>
                    <a:pt x="1129" y="522"/>
                  </a:lnTo>
                  <a:lnTo>
                    <a:pt x="1131" y="517"/>
                  </a:lnTo>
                  <a:lnTo>
                    <a:pt x="1136" y="513"/>
                  </a:lnTo>
                  <a:lnTo>
                    <a:pt x="1136" y="508"/>
                  </a:lnTo>
                  <a:lnTo>
                    <a:pt x="1139" y="503"/>
                  </a:lnTo>
                  <a:lnTo>
                    <a:pt x="1141" y="501"/>
                  </a:lnTo>
                  <a:lnTo>
                    <a:pt x="1143" y="496"/>
                  </a:lnTo>
                  <a:lnTo>
                    <a:pt x="1146" y="494"/>
                  </a:lnTo>
                  <a:lnTo>
                    <a:pt x="1146" y="491"/>
                  </a:lnTo>
                  <a:lnTo>
                    <a:pt x="1146" y="489"/>
                  </a:lnTo>
                  <a:lnTo>
                    <a:pt x="1148" y="486"/>
                  </a:lnTo>
                  <a:lnTo>
                    <a:pt x="1148" y="486"/>
                  </a:lnTo>
                  <a:lnTo>
                    <a:pt x="1148" y="486"/>
                  </a:lnTo>
                  <a:lnTo>
                    <a:pt x="1153" y="486"/>
                  </a:lnTo>
                  <a:lnTo>
                    <a:pt x="1155" y="484"/>
                  </a:lnTo>
                  <a:lnTo>
                    <a:pt x="1158" y="484"/>
                  </a:lnTo>
                  <a:lnTo>
                    <a:pt x="1160" y="482"/>
                  </a:lnTo>
                  <a:lnTo>
                    <a:pt x="1162" y="482"/>
                  </a:lnTo>
                  <a:lnTo>
                    <a:pt x="1167" y="482"/>
                  </a:lnTo>
                  <a:lnTo>
                    <a:pt x="1172" y="482"/>
                  </a:lnTo>
                  <a:lnTo>
                    <a:pt x="1177" y="479"/>
                  </a:lnTo>
                  <a:lnTo>
                    <a:pt x="1181" y="479"/>
                  </a:lnTo>
                  <a:lnTo>
                    <a:pt x="1186" y="477"/>
                  </a:lnTo>
                  <a:lnTo>
                    <a:pt x="1191" y="477"/>
                  </a:lnTo>
                  <a:lnTo>
                    <a:pt x="1198" y="474"/>
                  </a:lnTo>
                  <a:lnTo>
                    <a:pt x="1205" y="474"/>
                  </a:lnTo>
                  <a:lnTo>
                    <a:pt x="1210" y="472"/>
                  </a:lnTo>
                  <a:lnTo>
                    <a:pt x="1217" y="470"/>
                  </a:lnTo>
                  <a:lnTo>
                    <a:pt x="1222" y="467"/>
                  </a:lnTo>
                  <a:lnTo>
                    <a:pt x="1229" y="467"/>
                  </a:lnTo>
                  <a:lnTo>
                    <a:pt x="1236" y="465"/>
                  </a:lnTo>
                  <a:lnTo>
                    <a:pt x="1246" y="463"/>
                  </a:lnTo>
                  <a:lnTo>
                    <a:pt x="1253" y="460"/>
                  </a:lnTo>
                  <a:lnTo>
                    <a:pt x="1260" y="458"/>
                  </a:lnTo>
                  <a:lnTo>
                    <a:pt x="1267" y="455"/>
                  </a:lnTo>
                  <a:lnTo>
                    <a:pt x="1274" y="453"/>
                  </a:lnTo>
                  <a:lnTo>
                    <a:pt x="1281" y="451"/>
                  </a:lnTo>
                  <a:lnTo>
                    <a:pt x="1291" y="448"/>
                  </a:lnTo>
                  <a:lnTo>
                    <a:pt x="1298" y="446"/>
                  </a:lnTo>
                  <a:lnTo>
                    <a:pt x="1305" y="444"/>
                  </a:lnTo>
                  <a:lnTo>
                    <a:pt x="1315" y="441"/>
                  </a:lnTo>
                  <a:lnTo>
                    <a:pt x="1322" y="436"/>
                  </a:lnTo>
                  <a:lnTo>
                    <a:pt x="1329" y="434"/>
                  </a:lnTo>
                  <a:lnTo>
                    <a:pt x="1336" y="429"/>
                  </a:lnTo>
                  <a:lnTo>
                    <a:pt x="1343" y="427"/>
                  </a:lnTo>
                  <a:lnTo>
                    <a:pt x="1353" y="422"/>
                  </a:lnTo>
                  <a:lnTo>
                    <a:pt x="1360" y="420"/>
                  </a:lnTo>
                  <a:lnTo>
                    <a:pt x="1367" y="415"/>
                  </a:lnTo>
                  <a:lnTo>
                    <a:pt x="1374" y="413"/>
                  </a:lnTo>
                  <a:lnTo>
                    <a:pt x="1382" y="408"/>
                  </a:lnTo>
                  <a:lnTo>
                    <a:pt x="1389" y="403"/>
                  </a:lnTo>
                  <a:lnTo>
                    <a:pt x="1396" y="398"/>
                  </a:lnTo>
                  <a:lnTo>
                    <a:pt x="1401" y="393"/>
                  </a:lnTo>
                  <a:lnTo>
                    <a:pt x="1405" y="391"/>
                  </a:lnTo>
                  <a:lnTo>
                    <a:pt x="1412" y="384"/>
                  </a:lnTo>
                  <a:lnTo>
                    <a:pt x="1417" y="382"/>
                  </a:lnTo>
                  <a:lnTo>
                    <a:pt x="1422" y="374"/>
                  </a:lnTo>
                  <a:lnTo>
                    <a:pt x="1429" y="372"/>
                  </a:lnTo>
                  <a:lnTo>
                    <a:pt x="1434" y="365"/>
                  </a:lnTo>
                  <a:lnTo>
                    <a:pt x="1439" y="360"/>
                  </a:lnTo>
                  <a:lnTo>
                    <a:pt x="1441" y="353"/>
                  </a:lnTo>
                  <a:lnTo>
                    <a:pt x="1446" y="348"/>
                  </a:lnTo>
                  <a:lnTo>
                    <a:pt x="1448" y="343"/>
                  </a:lnTo>
                  <a:lnTo>
                    <a:pt x="1451" y="336"/>
                  </a:lnTo>
                  <a:lnTo>
                    <a:pt x="1453" y="332"/>
                  </a:lnTo>
                  <a:lnTo>
                    <a:pt x="1458" y="327"/>
                  </a:lnTo>
                  <a:lnTo>
                    <a:pt x="1458" y="320"/>
                  </a:lnTo>
                  <a:lnTo>
                    <a:pt x="1458" y="313"/>
                  </a:lnTo>
                  <a:lnTo>
                    <a:pt x="1458" y="305"/>
                  </a:lnTo>
                  <a:lnTo>
                    <a:pt x="1460" y="301"/>
                  </a:lnTo>
                  <a:lnTo>
                    <a:pt x="1458" y="293"/>
                  </a:lnTo>
                  <a:lnTo>
                    <a:pt x="1458" y="286"/>
                  </a:lnTo>
                  <a:lnTo>
                    <a:pt x="1455" y="279"/>
                  </a:lnTo>
                  <a:lnTo>
                    <a:pt x="1453" y="274"/>
                  </a:lnTo>
                  <a:lnTo>
                    <a:pt x="1451" y="265"/>
                  </a:lnTo>
                  <a:lnTo>
                    <a:pt x="1448" y="258"/>
                  </a:lnTo>
                  <a:lnTo>
                    <a:pt x="1443" y="253"/>
                  </a:lnTo>
                  <a:lnTo>
                    <a:pt x="1441" y="246"/>
                  </a:lnTo>
                  <a:lnTo>
                    <a:pt x="1436" y="239"/>
                  </a:lnTo>
                  <a:lnTo>
                    <a:pt x="1434" y="234"/>
                  </a:lnTo>
                  <a:lnTo>
                    <a:pt x="1429" y="229"/>
                  </a:lnTo>
                  <a:lnTo>
                    <a:pt x="1424" y="224"/>
                  </a:lnTo>
                  <a:lnTo>
                    <a:pt x="1420" y="220"/>
                  </a:lnTo>
                  <a:lnTo>
                    <a:pt x="1415" y="212"/>
                  </a:lnTo>
                  <a:lnTo>
                    <a:pt x="1410" y="208"/>
                  </a:lnTo>
                  <a:lnTo>
                    <a:pt x="1405" y="205"/>
                  </a:lnTo>
                  <a:lnTo>
                    <a:pt x="1401" y="201"/>
                  </a:lnTo>
                  <a:lnTo>
                    <a:pt x="1396" y="198"/>
                  </a:lnTo>
                  <a:lnTo>
                    <a:pt x="1389" y="193"/>
                  </a:lnTo>
                  <a:lnTo>
                    <a:pt x="1384" y="191"/>
                  </a:lnTo>
                  <a:lnTo>
                    <a:pt x="1377" y="186"/>
                  </a:lnTo>
                  <a:lnTo>
                    <a:pt x="1374" y="184"/>
                  </a:lnTo>
                  <a:lnTo>
                    <a:pt x="1367" y="182"/>
                  </a:lnTo>
                  <a:lnTo>
                    <a:pt x="1360" y="179"/>
                  </a:lnTo>
                  <a:lnTo>
                    <a:pt x="1355" y="177"/>
                  </a:lnTo>
                  <a:lnTo>
                    <a:pt x="1348" y="174"/>
                  </a:lnTo>
                  <a:lnTo>
                    <a:pt x="1343" y="174"/>
                  </a:lnTo>
                  <a:lnTo>
                    <a:pt x="1336" y="170"/>
                  </a:lnTo>
                  <a:lnTo>
                    <a:pt x="1329" y="170"/>
                  </a:lnTo>
                  <a:lnTo>
                    <a:pt x="1322" y="167"/>
                  </a:lnTo>
                  <a:lnTo>
                    <a:pt x="1317" y="165"/>
                  </a:lnTo>
                  <a:lnTo>
                    <a:pt x="1312" y="165"/>
                  </a:lnTo>
                  <a:lnTo>
                    <a:pt x="1305" y="162"/>
                  </a:lnTo>
                  <a:lnTo>
                    <a:pt x="1298" y="162"/>
                  </a:lnTo>
                  <a:lnTo>
                    <a:pt x="1291" y="160"/>
                  </a:lnTo>
                  <a:lnTo>
                    <a:pt x="1284" y="160"/>
                  </a:lnTo>
                  <a:lnTo>
                    <a:pt x="1279" y="158"/>
                  </a:lnTo>
                  <a:lnTo>
                    <a:pt x="1272" y="158"/>
                  </a:lnTo>
                  <a:lnTo>
                    <a:pt x="1265" y="155"/>
                  </a:lnTo>
                  <a:lnTo>
                    <a:pt x="1260" y="155"/>
                  </a:lnTo>
                  <a:lnTo>
                    <a:pt x="1253" y="155"/>
                  </a:lnTo>
                  <a:lnTo>
                    <a:pt x="1246" y="155"/>
                  </a:lnTo>
                  <a:lnTo>
                    <a:pt x="1239" y="153"/>
                  </a:lnTo>
                  <a:lnTo>
                    <a:pt x="1234" y="153"/>
                  </a:lnTo>
                  <a:lnTo>
                    <a:pt x="1227" y="153"/>
                  </a:lnTo>
                  <a:lnTo>
                    <a:pt x="1222" y="153"/>
                  </a:lnTo>
                  <a:lnTo>
                    <a:pt x="1215" y="153"/>
                  </a:lnTo>
                  <a:lnTo>
                    <a:pt x="1208" y="153"/>
                  </a:lnTo>
                  <a:lnTo>
                    <a:pt x="1203" y="151"/>
                  </a:lnTo>
                  <a:lnTo>
                    <a:pt x="1198" y="151"/>
                  </a:lnTo>
                  <a:lnTo>
                    <a:pt x="1191" y="148"/>
                  </a:lnTo>
                  <a:lnTo>
                    <a:pt x="1186" y="148"/>
                  </a:lnTo>
                  <a:lnTo>
                    <a:pt x="1181" y="148"/>
                  </a:lnTo>
                  <a:lnTo>
                    <a:pt x="1174" y="148"/>
                  </a:lnTo>
                  <a:lnTo>
                    <a:pt x="1170" y="146"/>
                  </a:lnTo>
                  <a:lnTo>
                    <a:pt x="1165" y="146"/>
                  </a:lnTo>
                  <a:lnTo>
                    <a:pt x="1160" y="146"/>
                  </a:lnTo>
                  <a:lnTo>
                    <a:pt x="1155" y="146"/>
                  </a:lnTo>
                  <a:lnTo>
                    <a:pt x="1151" y="143"/>
                  </a:lnTo>
                  <a:lnTo>
                    <a:pt x="1146" y="143"/>
                  </a:lnTo>
                  <a:lnTo>
                    <a:pt x="1143" y="141"/>
                  </a:lnTo>
                  <a:lnTo>
                    <a:pt x="1139" y="141"/>
                  </a:lnTo>
                  <a:lnTo>
                    <a:pt x="1134" y="139"/>
                  </a:lnTo>
                  <a:lnTo>
                    <a:pt x="1131" y="139"/>
                  </a:lnTo>
                  <a:lnTo>
                    <a:pt x="1124" y="136"/>
                  </a:lnTo>
                  <a:lnTo>
                    <a:pt x="1120" y="131"/>
                  </a:lnTo>
                  <a:lnTo>
                    <a:pt x="1120" y="13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F00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58" name="Freeform 14">
              <a:extLst>
                <a:ext uri="{FF2B5EF4-FFF2-40B4-BE49-F238E27FC236}">
                  <a16:creationId xmlns:a16="http://schemas.microsoft.com/office/drawing/2014/main" id="{AEA851ED-035B-42DC-B443-F0C709208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6" y="3319"/>
              <a:ext cx="210" cy="166"/>
            </a:xfrm>
            <a:custGeom>
              <a:avLst/>
              <a:gdLst>
                <a:gd name="T0" fmla="*/ 207 w 210"/>
                <a:gd name="T1" fmla="*/ 0 h 166"/>
                <a:gd name="T2" fmla="*/ 198 w 210"/>
                <a:gd name="T3" fmla="*/ 0 h 166"/>
                <a:gd name="T4" fmla="*/ 191 w 210"/>
                <a:gd name="T5" fmla="*/ 0 h 166"/>
                <a:gd name="T6" fmla="*/ 181 w 210"/>
                <a:gd name="T7" fmla="*/ 0 h 166"/>
                <a:gd name="T8" fmla="*/ 172 w 210"/>
                <a:gd name="T9" fmla="*/ 2 h 166"/>
                <a:gd name="T10" fmla="*/ 162 w 210"/>
                <a:gd name="T11" fmla="*/ 5 h 166"/>
                <a:gd name="T12" fmla="*/ 155 w 210"/>
                <a:gd name="T13" fmla="*/ 7 h 166"/>
                <a:gd name="T14" fmla="*/ 146 w 210"/>
                <a:gd name="T15" fmla="*/ 7 h 166"/>
                <a:gd name="T16" fmla="*/ 138 w 210"/>
                <a:gd name="T17" fmla="*/ 12 h 166"/>
                <a:gd name="T18" fmla="*/ 129 w 210"/>
                <a:gd name="T19" fmla="*/ 14 h 166"/>
                <a:gd name="T20" fmla="*/ 119 w 210"/>
                <a:gd name="T21" fmla="*/ 16 h 166"/>
                <a:gd name="T22" fmla="*/ 110 w 210"/>
                <a:gd name="T23" fmla="*/ 19 h 166"/>
                <a:gd name="T24" fmla="*/ 103 w 210"/>
                <a:gd name="T25" fmla="*/ 21 h 166"/>
                <a:gd name="T26" fmla="*/ 93 w 210"/>
                <a:gd name="T27" fmla="*/ 26 h 166"/>
                <a:gd name="T28" fmla="*/ 86 w 210"/>
                <a:gd name="T29" fmla="*/ 28 h 166"/>
                <a:gd name="T30" fmla="*/ 79 w 210"/>
                <a:gd name="T31" fmla="*/ 33 h 166"/>
                <a:gd name="T32" fmla="*/ 69 w 210"/>
                <a:gd name="T33" fmla="*/ 38 h 166"/>
                <a:gd name="T34" fmla="*/ 62 w 210"/>
                <a:gd name="T35" fmla="*/ 43 h 166"/>
                <a:gd name="T36" fmla="*/ 53 w 210"/>
                <a:gd name="T37" fmla="*/ 47 h 166"/>
                <a:gd name="T38" fmla="*/ 38 w 210"/>
                <a:gd name="T39" fmla="*/ 55 h 166"/>
                <a:gd name="T40" fmla="*/ 26 w 210"/>
                <a:gd name="T41" fmla="*/ 64 h 166"/>
                <a:gd name="T42" fmla="*/ 17 w 210"/>
                <a:gd name="T43" fmla="*/ 74 h 166"/>
                <a:gd name="T44" fmla="*/ 10 w 210"/>
                <a:gd name="T45" fmla="*/ 81 h 166"/>
                <a:gd name="T46" fmla="*/ 3 w 210"/>
                <a:gd name="T47" fmla="*/ 90 h 166"/>
                <a:gd name="T48" fmla="*/ 0 w 210"/>
                <a:gd name="T49" fmla="*/ 100 h 166"/>
                <a:gd name="T50" fmla="*/ 0 w 210"/>
                <a:gd name="T51" fmla="*/ 109 h 166"/>
                <a:gd name="T52" fmla="*/ 0 w 210"/>
                <a:gd name="T53" fmla="*/ 114 h 166"/>
                <a:gd name="T54" fmla="*/ 3 w 210"/>
                <a:gd name="T55" fmla="*/ 121 h 166"/>
                <a:gd name="T56" fmla="*/ 7 w 210"/>
                <a:gd name="T57" fmla="*/ 128 h 166"/>
                <a:gd name="T58" fmla="*/ 17 w 210"/>
                <a:gd name="T59" fmla="*/ 136 h 166"/>
                <a:gd name="T60" fmla="*/ 26 w 210"/>
                <a:gd name="T61" fmla="*/ 145 h 166"/>
                <a:gd name="T62" fmla="*/ 34 w 210"/>
                <a:gd name="T63" fmla="*/ 150 h 166"/>
                <a:gd name="T64" fmla="*/ 38 w 210"/>
                <a:gd name="T65" fmla="*/ 152 h 166"/>
                <a:gd name="T66" fmla="*/ 46 w 210"/>
                <a:gd name="T67" fmla="*/ 157 h 166"/>
                <a:gd name="T68" fmla="*/ 55 w 210"/>
                <a:gd name="T69" fmla="*/ 159 h 166"/>
                <a:gd name="T70" fmla="*/ 67 w 210"/>
                <a:gd name="T71" fmla="*/ 164 h 166"/>
                <a:gd name="T72" fmla="*/ 74 w 210"/>
                <a:gd name="T73" fmla="*/ 166 h 166"/>
                <a:gd name="T74" fmla="*/ 72 w 210"/>
                <a:gd name="T75" fmla="*/ 164 h 166"/>
                <a:gd name="T76" fmla="*/ 65 w 210"/>
                <a:gd name="T77" fmla="*/ 155 h 166"/>
                <a:gd name="T78" fmla="*/ 62 w 210"/>
                <a:gd name="T79" fmla="*/ 147 h 166"/>
                <a:gd name="T80" fmla="*/ 57 w 210"/>
                <a:gd name="T81" fmla="*/ 136 h 166"/>
                <a:gd name="T82" fmla="*/ 55 w 210"/>
                <a:gd name="T83" fmla="*/ 121 h 166"/>
                <a:gd name="T84" fmla="*/ 55 w 210"/>
                <a:gd name="T85" fmla="*/ 112 h 166"/>
                <a:gd name="T86" fmla="*/ 57 w 210"/>
                <a:gd name="T87" fmla="*/ 105 h 166"/>
                <a:gd name="T88" fmla="*/ 60 w 210"/>
                <a:gd name="T89" fmla="*/ 97 h 166"/>
                <a:gd name="T90" fmla="*/ 65 w 210"/>
                <a:gd name="T91" fmla="*/ 88 h 166"/>
                <a:gd name="T92" fmla="*/ 72 w 210"/>
                <a:gd name="T93" fmla="*/ 81 h 166"/>
                <a:gd name="T94" fmla="*/ 79 w 210"/>
                <a:gd name="T95" fmla="*/ 74 h 166"/>
                <a:gd name="T96" fmla="*/ 88 w 210"/>
                <a:gd name="T97" fmla="*/ 66 h 166"/>
                <a:gd name="T98" fmla="*/ 100 w 210"/>
                <a:gd name="T99" fmla="*/ 59 h 166"/>
                <a:gd name="T100" fmla="*/ 110 w 210"/>
                <a:gd name="T101" fmla="*/ 52 h 166"/>
                <a:gd name="T102" fmla="*/ 122 w 210"/>
                <a:gd name="T103" fmla="*/ 45 h 166"/>
                <a:gd name="T104" fmla="*/ 134 w 210"/>
                <a:gd name="T105" fmla="*/ 38 h 166"/>
                <a:gd name="T106" fmla="*/ 146 w 210"/>
                <a:gd name="T107" fmla="*/ 31 h 166"/>
                <a:gd name="T108" fmla="*/ 157 w 210"/>
                <a:gd name="T109" fmla="*/ 26 h 166"/>
                <a:gd name="T110" fmla="*/ 169 w 210"/>
                <a:gd name="T111" fmla="*/ 19 h 166"/>
                <a:gd name="T112" fmla="*/ 179 w 210"/>
                <a:gd name="T113" fmla="*/ 14 h 166"/>
                <a:gd name="T114" fmla="*/ 188 w 210"/>
                <a:gd name="T115" fmla="*/ 7 h 166"/>
                <a:gd name="T116" fmla="*/ 198 w 210"/>
                <a:gd name="T117" fmla="*/ 5 h 166"/>
                <a:gd name="T118" fmla="*/ 205 w 210"/>
                <a:gd name="T119" fmla="*/ 2 h 166"/>
                <a:gd name="T120" fmla="*/ 210 w 210"/>
                <a:gd name="T121" fmla="*/ 0 h 166"/>
                <a:gd name="T122" fmla="*/ 210 w 210"/>
                <a:gd name="T12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0" h="166">
                  <a:moveTo>
                    <a:pt x="210" y="0"/>
                  </a:moveTo>
                  <a:lnTo>
                    <a:pt x="207" y="0"/>
                  </a:lnTo>
                  <a:lnTo>
                    <a:pt x="203" y="0"/>
                  </a:lnTo>
                  <a:lnTo>
                    <a:pt x="198" y="0"/>
                  </a:lnTo>
                  <a:lnTo>
                    <a:pt x="193" y="0"/>
                  </a:lnTo>
                  <a:lnTo>
                    <a:pt x="191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6" y="2"/>
                  </a:lnTo>
                  <a:lnTo>
                    <a:pt x="172" y="2"/>
                  </a:lnTo>
                  <a:lnTo>
                    <a:pt x="167" y="5"/>
                  </a:lnTo>
                  <a:lnTo>
                    <a:pt x="162" y="5"/>
                  </a:lnTo>
                  <a:lnTo>
                    <a:pt x="160" y="5"/>
                  </a:lnTo>
                  <a:lnTo>
                    <a:pt x="155" y="7"/>
                  </a:lnTo>
                  <a:lnTo>
                    <a:pt x="150" y="7"/>
                  </a:lnTo>
                  <a:lnTo>
                    <a:pt x="146" y="7"/>
                  </a:lnTo>
                  <a:lnTo>
                    <a:pt x="141" y="9"/>
                  </a:lnTo>
                  <a:lnTo>
                    <a:pt x="138" y="12"/>
                  </a:lnTo>
                  <a:lnTo>
                    <a:pt x="131" y="12"/>
                  </a:lnTo>
                  <a:lnTo>
                    <a:pt x="129" y="14"/>
                  </a:lnTo>
                  <a:lnTo>
                    <a:pt x="124" y="14"/>
                  </a:lnTo>
                  <a:lnTo>
                    <a:pt x="119" y="16"/>
                  </a:lnTo>
                  <a:lnTo>
                    <a:pt x="115" y="19"/>
                  </a:lnTo>
                  <a:lnTo>
                    <a:pt x="110" y="19"/>
                  </a:lnTo>
                  <a:lnTo>
                    <a:pt x="107" y="21"/>
                  </a:lnTo>
                  <a:lnTo>
                    <a:pt x="103" y="21"/>
                  </a:lnTo>
                  <a:lnTo>
                    <a:pt x="98" y="24"/>
                  </a:lnTo>
                  <a:lnTo>
                    <a:pt x="93" y="26"/>
                  </a:lnTo>
                  <a:lnTo>
                    <a:pt x="91" y="28"/>
                  </a:lnTo>
                  <a:lnTo>
                    <a:pt x="86" y="28"/>
                  </a:lnTo>
                  <a:lnTo>
                    <a:pt x="84" y="33"/>
                  </a:lnTo>
                  <a:lnTo>
                    <a:pt x="79" y="33"/>
                  </a:lnTo>
                  <a:lnTo>
                    <a:pt x="74" y="35"/>
                  </a:lnTo>
                  <a:lnTo>
                    <a:pt x="69" y="38"/>
                  </a:lnTo>
                  <a:lnTo>
                    <a:pt x="65" y="38"/>
                  </a:lnTo>
                  <a:lnTo>
                    <a:pt x="62" y="43"/>
                  </a:lnTo>
                  <a:lnTo>
                    <a:pt x="57" y="43"/>
                  </a:lnTo>
                  <a:lnTo>
                    <a:pt x="53" y="47"/>
                  </a:lnTo>
                  <a:lnTo>
                    <a:pt x="46" y="52"/>
                  </a:lnTo>
                  <a:lnTo>
                    <a:pt x="38" y="55"/>
                  </a:lnTo>
                  <a:lnTo>
                    <a:pt x="34" y="59"/>
                  </a:lnTo>
                  <a:lnTo>
                    <a:pt x="26" y="64"/>
                  </a:lnTo>
                  <a:lnTo>
                    <a:pt x="22" y="69"/>
                  </a:lnTo>
                  <a:lnTo>
                    <a:pt x="17" y="74"/>
                  </a:lnTo>
                  <a:lnTo>
                    <a:pt x="15" y="76"/>
                  </a:lnTo>
                  <a:lnTo>
                    <a:pt x="10" y="81"/>
                  </a:lnTo>
                  <a:lnTo>
                    <a:pt x="7" y="88"/>
                  </a:lnTo>
                  <a:lnTo>
                    <a:pt x="3" y="90"/>
                  </a:lnTo>
                  <a:lnTo>
                    <a:pt x="3" y="95"/>
                  </a:lnTo>
                  <a:lnTo>
                    <a:pt x="0" y="100"/>
                  </a:lnTo>
                  <a:lnTo>
                    <a:pt x="0" y="105"/>
                  </a:lnTo>
                  <a:lnTo>
                    <a:pt x="0" y="109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3" y="119"/>
                  </a:lnTo>
                  <a:lnTo>
                    <a:pt x="3" y="121"/>
                  </a:lnTo>
                  <a:lnTo>
                    <a:pt x="7" y="126"/>
                  </a:lnTo>
                  <a:lnTo>
                    <a:pt x="7" y="128"/>
                  </a:lnTo>
                  <a:lnTo>
                    <a:pt x="10" y="133"/>
                  </a:lnTo>
                  <a:lnTo>
                    <a:pt x="17" y="136"/>
                  </a:lnTo>
                  <a:lnTo>
                    <a:pt x="22" y="143"/>
                  </a:lnTo>
                  <a:lnTo>
                    <a:pt x="26" y="145"/>
                  </a:lnTo>
                  <a:lnTo>
                    <a:pt x="29" y="147"/>
                  </a:lnTo>
                  <a:lnTo>
                    <a:pt x="34" y="150"/>
                  </a:lnTo>
                  <a:lnTo>
                    <a:pt x="36" y="152"/>
                  </a:lnTo>
                  <a:lnTo>
                    <a:pt x="38" y="152"/>
                  </a:lnTo>
                  <a:lnTo>
                    <a:pt x="43" y="155"/>
                  </a:lnTo>
                  <a:lnTo>
                    <a:pt x="46" y="157"/>
                  </a:lnTo>
                  <a:lnTo>
                    <a:pt x="50" y="157"/>
                  </a:lnTo>
                  <a:lnTo>
                    <a:pt x="55" y="159"/>
                  </a:lnTo>
                  <a:lnTo>
                    <a:pt x="62" y="164"/>
                  </a:lnTo>
                  <a:lnTo>
                    <a:pt x="67" y="164"/>
                  </a:lnTo>
                  <a:lnTo>
                    <a:pt x="72" y="164"/>
                  </a:lnTo>
                  <a:lnTo>
                    <a:pt x="74" y="166"/>
                  </a:lnTo>
                  <a:lnTo>
                    <a:pt x="76" y="166"/>
                  </a:lnTo>
                  <a:lnTo>
                    <a:pt x="72" y="164"/>
                  </a:lnTo>
                  <a:lnTo>
                    <a:pt x="69" y="159"/>
                  </a:lnTo>
                  <a:lnTo>
                    <a:pt x="65" y="155"/>
                  </a:lnTo>
                  <a:lnTo>
                    <a:pt x="65" y="150"/>
                  </a:lnTo>
                  <a:lnTo>
                    <a:pt x="62" y="147"/>
                  </a:lnTo>
                  <a:lnTo>
                    <a:pt x="60" y="140"/>
                  </a:lnTo>
                  <a:lnTo>
                    <a:pt x="57" y="136"/>
                  </a:lnTo>
                  <a:lnTo>
                    <a:pt x="55" y="128"/>
                  </a:lnTo>
                  <a:lnTo>
                    <a:pt x="55" y="121"/>
                  </a:lnTo>
                  <a:lnTo>
                    <a:pt x="55" y="114"/>
                  </a:lnTo>
                  <a:lnTo>
                    <a:pt x="55" y="112"/>
                  </a:lnTo>
                  <a:lnTo>
                    <a:pt x="55" y="109"/>
                  </a:lnTo>
                  <a:lnTo>
                    <a:pt x="57" y="105"/>
                  </a:lnTo>
                  <a:lnTo>
                    <a:pt x="57" y="100"/>
                  </a:lnTo>
                  <a:lnTo>
                    <a:pt x="60" y="97"/>
                  </a:lnTo>
                  <a:lnTo>
                    <a:pt x="62" y="93"/>
                  </a:lnTo>
                  <a:lnTo>
                    <a:pt x="65" y="88"/>
                  </a:lnTo>
                  <a:lnTo>
                    <a:pt x="69" y="85"/>
                  </a:lnTo>
                  <a:lnTo>
                    <a:pt x="72" y="81"/>
                  </a:lnTo>
                  <a:lnTo>
                    <a:pt x="74" y="78"/>
                  </a:lnTo>
                  <a:lnTo>
                    <a:pt x="79" y="74"/>
                  </a:lnTo>
                  <a:lnTo>
                    <a:pt x="84" y="71"/>
                  </a:lnTo>
                  <a:lnTo>
                    <a:pt x="88" y="66"/>
                  </a:lnTo>
                  <a:lnTo>
                    <a:pt x="93" y="64"/>
                  </a:lnTo>
                  <a:lnTo>
                    <a:pt x="100" y="59"/>
                  </a:lnTo>
                  <a:lnTo>
                    <a:pt x="105" y="57"/>
                  </a:lnTo>
                  <a:lnTo>
                    <a:pt x="110" y="52"/>
                  </a:lnTo>
                  <a:lnTo>
                    <a:pt x="117" y="47"/>
                  </a:lnTo>
                  <a:lnTo>
                    <a:pt x="122" y="45"/>
                  </a:lnTo>
                  <a:lnTo>
                    <a:pt x="129" y="40"/>
                  </a:lnTo>
                  <a:lnTo>
                    <a:pt x="134" y="38"/>
                  </a:lnTo>
                  <a:lnTo>
                    <a:pt x="141" y="33"/>
                  </a:lnTo>
                  <a:lnTo>
                    <a:pt x="146" y="31"/>
                  </a:lnTo>
                  <a:lnTo>
                    <a:pt x="153" y="28"/>
                  </a:lnTo>
                  <a:lnTo>
                    <a:pt x="157" y="26"/>
                  </a:lnTo>
                  <a:lnTo>
                    <a:pt x="162" y="21"/>
                  </a:lnTo>
                  <a:lnTo>
                    <a:pt x="169" y="19"/>
                  </a:lnTo>
                  <a:lnTo>
                    <a:pt x="174" y="16"/>
                  </a:lnTo>
                  <a:lnTo>
                    <a:pt x="179" y="14"/>
                  </a:lnTo>
                  <a:lnTo>
                    <a:pt x="184" y="12"/>
                  </a:lnTo>
                  <a:lnTo>
                    <a:pt x="188" y="7"/>
                  </a:lnTo>
                  <a:lnTo>
                    <a:pt x="193" y="7"/>
                  </a:lnTo>
                  <a:lnTo>
                    <a:pt x="198" y="5"/>
                  </a:lnTo>
                  <a:lnTo>
                    <a:pt x="200" y="2"/>
                  </a:lnTo>
                  <a:lnTo>
                    <a:pt x="205" y="2"/>
                  </a:lnTo>
                  <a:lnTo>
                    <a:pt x="207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59" name="Freeform 15">
              <a:extLst>
                <a:ext uri="{FF2B5EF4-FFF2-40B4-BE49-F238E27FC236}">
                  <a16:creationId xmlns:a16="http://schemas.microsoft.com/office/drawing/2014/main" id="{C5A9F988-CAAD-47EC-B042-295EFEAD5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1" y="3066"/>
              <a:ext cx="169" cy="234"/>
            </a:xfrm>
            <a:custGeom>
              <a:avLst/>
              <a:gdLst>
                <a:gd name="T0" fmla="*/ 38 w 169"/>
                <a:gd name="T1" fmla="*/ 205 h 234"/>
                <a:gd name="T2" fmla="*/ 48 w 169"/>
                <a:gd name="T3" fmla="*/ 203 h 234"/>
                <a:gd name="T4" fmla="*/ 62 w 169"/>
                <a:gd name="T5" fmla="*/ 200 h 234"/>
                <a:gd name="T6" fmla="*/ 74 w 169"/>
                <a:gd name="T7" fmla="*/ 198 h 234"/>
                <a:gd name="T8" fmla="*/ 86 w 169"/>
                <a:gd name="T9" fmla="*/ 196 h 234"/>
                <a:gd name="T10" fmla="*/ 86 w 169"/>
                <a:gd name="T11" fmla="*/ 191 h 234"/>
                <a:gd name="T12" fmla="*/ 93 w 169"/>
                <a:gd name="T13" fmla="*/ 177 h 234"/>
                <a:gd name="T14" fmla="*/ 95 w 169"/>
                <a:gd name="T15" fmla="*/ 167 h 234"/>
                <a:gd name="T16" fmla="*/ 100 w 169"/>
                <a:gd name="T17" fmla="*/ 155 h 234"/>
                <a:gd name="T18" fmla="*/ 107 w 169"/>
                <a:gd name="T19" fmla="*/ 143 h 234"/>
                <a:gd name="T20" fmla="*/ 112 w 169"/>
                <a:gd name="T21" fmla="*/ 129 h 234"/>
                <a:gd name="T22" fmla="*/ 117 w 169"/>
                <a:gd name="T23" fmla="*/ 115 h 234"/>
                <a:gd name="T24" fmla="*/ 124 w 169"/>
                <a:gd name="T25" fmla="*/ 100 h 234"/>
                <a:gd name="T26" fmla="*/ 131 w 169"/>
                <a:gd name="T27" fmla="*/ 88 h 234"/>
                <a:gd name="T28" fmla="*/ 136 w 169"/>
                <a:gd name="T29" fmla="*/ 74 h 234"/>
                <a:gd name="T30" fmla="*/ 141 w 169"/>
                <a:gd name="T31" fmla="*/ 60 h 234"/>
                <a:gd name="T32" fmla="*/ 145 w 169"/>
                <a:gd name="T33" fmla="*/ 46 h 234"/>
                <a:gd name="T34" fmla="*/ 152 w 169"/>
                <a:gd name="T35" fmla="*/ 36 h 234"/>
                <a:gd name="T36" fmla="*/ 157 w 169"/>
                <a:gd name="T37" fmla="*/ 24 h 234"/>
                <a:gd name="T38" fmla="*/ 164 w 169"/>
                <a:gd name="T39" fmla="*/ 7 h 234"/>
                <a:gd name="T40" fmla="*/ 169 w 169"/>
                <a:gd name="T41" fmla="*/ 0 h 234"/>
                <a:gd name="T42" fmla="*/ 167 w 169"/>
                <a:gd name="T43" fmla="*/ 7 h 234"/>
                <a:gd name="T44" fmla="*/ 164 w 169"/>
                <a:gd name="T45" fmla="*/ 24 h 234"/>
                <a:gd name="T46" fmla="*/ 162 w 169"/>
                <a:gd name="T47" fmla="*/ 36 h 234"/>
                <a:gd name="T48" fmla="*/ 157 w 169"/>
                <a:gd name="T49" fmla="*/ 48 h 234"/>
                <a:gd name="T50" fmla="*/ 155 w 169"/>
                <a:gd name="T51" fmla="*/ 60 h 234"/>
                <a:gd name="T52" fmla="*/ 152 w 169"/>
                <a:gd name="T53" fmla="*/ 74 h 234"/>
                <a:gd name="T54" fmla="*/ 148 w 169"/>
                <a:gd name="T55" fmla="*/ 91 h 234"/>
                <a:gd name="T56" fmla="*/ 143 w 169"/>
                <a:gd name="T57" fmla="*/ 105 h 234"/>
                <a:gd name="T58" fmla="*/ 138 w 169"/>
                <a:gd name="T59" fmla="*/ 119 h 234"/>
                <a:gd name="T60" fmla="*/ 133 w 169"/>
                <a:gd name="T61" fmla="*/ 134 h 234"/>
                <a:gd name="T62" fmla="*/ 131 w 169"/>
                <a:gd name="T63" fmla="*/ 150 h 234"/>
                <a:gd name="T64" fmla="*/ 126 w 169"/>
                <a:gd name="T65" fmla="*/ 162 h 234"/>
                <a:gd name="T66" fmla="*/ 122 w 169"/>
                <a:gd name="T67" fmla="*/ 174 h 234"/>
                <a:gd name="T68" fmla="*/ 119 w 169"/>
                <a:gd name="T69" fmla="*/ 188 h 234"/>
                <a:gd name="T70" fmla="*/ 114 w 169"/>
                <a:gd name="T71" fmla="*/ 205 h 234"/>
                <a:gd name="T72" fmla="*/ 110 w 169"/>
                <a:gd name="T73" fmla="*/ 217 h 234"/>
                <a:gd name="T74" fmla="*/ 102 w 169"/>
                <a:gd name="T75" fmla="*/ 219 h 234"/>
                <a:gd name="T76" fmla="*/ 93 w 169"/>
                <a:gd name="T77" fmla="*/ 219 h 234"/>
                <a:gd name="T78" fmla="*/ 81 w 169"/>
                <a:gd name="T79" fmla="*/ 219 h 234"/>
                <a:gd name="T80" fmla="*/ 69 w 169"/>
                <a:gd name="T81" fmla="*/ 222 h 234"/>
                <a:gd name="T82" fmla="*/ 55 w 169"/>
                <a:gd name="T83" fmla="*/ 222 h 234"/>
                <a:gd name="T84" fmla="*/ 41 w 169"/>
                <a:gd name="T85" fmla="*/ 227 h 234"/>
                <a:gd name="T86" fmla="*/ 26 w 169"/>
                <a:gd name="T87" fmla="*/ 227 h 234"/>
                <a:gd name="T88" fmla="*/ 17 w 169"/>
                <a:gd name="T89" fmla="*/ 229 h 234"/>
                <a:gd name="T90" fmla="*/ 0 w 169"/>
                <a:gd name="T9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9" h="234">
                  <a:moveTo>
                    <a:pt x="31" y="210"/>
                  </a:moveTo>
                  <a:lnTo>
                    <a:pt x="33" y="207"/>
                  </a:lnTo>
                  <a:lnTo>
                    <a:pt x="38" y="205"/>
                  </a:lnTo>
                  <a:lnTo>
                    <a:pt x="41" y="205"/>
                  </a:lnTo>
                  <a:lnTo>
                    <a:pt x="43" y="205"/>
                  </a:lnTo>
                  <a:lnTo>
                    <a:pt x="48" y="203"/>
                  </a:lnTo>
                  <a:lnTo>
                    <a:pt x="55" y="203"/>
                  </a:lnTo>
                  <a:lnTo>
                    <a:pt x="57" y="200"/>
                  </a:lnTo>
                  <a:lnTo>
                    <a:pt x="62" y="200"/>
                  </a:lnTo>
                  <a:lnTo>
                    <a:pt x="64" y="198"/>
                  </a:lnTo>
                  <a:lnTo>
                    <a:pt x="72" y="198"/>
                  </a:lnTo>
                  <a:lnTo>
                    <a:pt x="74" y="198"/>
                  </a:lnTo>
                  <a:lnTo>
                    <a:pt x="79" y="198"/>
                  </a:lnTo>
                  <a:lnTo>
                    <a:pt x="81" y="196"/>
                  </a:lnTo>
                  <a:lnTo>
                    <a:pt x="86" y="196"/>
                  </a:lnTo>
                  <a:lnTo>
                    <a:pt x="86" y="196"/>
                  </a:lnTo>
                  <a:lnTo>
                    <a:pt x="86" y="193"/>
                  </a:lnTo>
                  <a:lnTo>
                    <a:pt x="86" y="191"/>
                  </a:lnTo>
                  <a:lnTo>
                    <a:pt x="88" y="188"/>
                  </a:lnTo>
                  <a:lnTo>
                    <a:pt x="88" y="181"/>
                  </a:lnTo>
                  <a:lnTo>
                    <a:pt x="93" y="177"/>
                  </a:lnTo>
                  <a:lnTo>
                    <a:pt x="93" y="174"/>
                  </a:lnTo>
                  <a:lnTo>
                    <a:pt x="93" y="172"/>
                  </a:lnTo>
                  <a:lnTo>
                    <a:pt x="95" y="167"/>
                  </a:lnTo>
                  <a:lnTo>
                    <a:pt x="98" y="165"/>
                  </a:lnTo>
                  <a:lnTo>
                    <a:pt x="100" y="160"/>
                  </a:lnTo>
                  <a:lnTo>
                    <a:pt x="100" y="155"/>
                  </a:lnTo>
                  <a:lnTo>
                    <a:pt x="102" y="150"/>
                  </a:lnTo>
                  <a:lnTo>
                    <a:pt x="102" y="146"/>
                  </a:lnTo>
                  <a:lnTo>
                    <a:pt x="107" y="143"/>
                  </a:lnTo>
                  <a:lnTo>
                    <a:pt x="107" y="138"/>
                  </a:lnTo>
                  <a:lnTo>
                    <a:pt x="110" y="134"/>
                  </a:lnTo>
                  <a:lnTo>
                    <a:pt x="112" y="129"/>
                  </a:lnTo>
                  <a:lnTo>
                    <a:pt x="114" y="127"/>
                  </a:lnTo>
                  <a:lnTo>
                    <a:pt x="114" y="122"/>
                  </a:lnTo>
                  <a:lnTo>
                    <a:pt x="117" y="115"/>
                  </a:lnTo>
                  <a:lnTo>
                    <a:pt x="119" y="112"/>
                  </a:lnTo>
                  <a:lnTo>
                    <a:pt x="119" y="105"/>
                  </a:lnTo>
                  <a:lnTo>
                    <a:pt x="124" y="100"/>
                  </a:lnTo>
                  <a:lnTo>
                    <a:pt x="126" y="98"/>
                  </a:lnTo>
                  <a:lnTo>
                    <a:pt x="126" y="93"/>
                  </a:lnTo>
                  <a:lnTo>
                    <a:pt x="131" y="88"/>
                  </a:lnTo>
                  <a:lnTo>
                    <a:pt x="131" y="84"/>
                  </a:lnTo>
                  <a:lnTo>
                    <a:pt x="133" y="76"/>
                  </a:lnTo>
                  <a:lnTo>
                    <a:pt x="136" y="74"/>
                  </a:lnTo>
                  <a:lnTo>
                    <a:pt x="138" y="69"/>
                  </a:lnTo>
                  <a:lnTo>
                    <a:pt x="138" y="65"/>
                  </a:lnTo>
                  <a:lnTo>
                    <a:pt x="141" y="60"/>
                  </a:lnTo>
                  <a:lnTo>
                    <a:pt x="143" y="57"/>
                  </a:lnTo>
                  <a:lnTo>
                    <a:pt x="145" y="50"/>
                  </a:lnTo>
                  <a:lnTo>
                    <a:pt x="145" y="46"/>
                  </a:lnTo>
                  <a:lnTo>
                    <a:pt x="148" y="43"/>
                  </a:lnTo>
                  <a:lnTo>
                    <a:pt x="150" y="38"/>
                  </a:lnTo>
                  <a:lnTo>
                    <a:pt x="152" y="36"/>
                  </a:lnTo>
                  <a:lnTo>
                    <a:pt x="152" y="31"/>
                  </a:lnTo>
                  <a:lnTo>
                    <a:pt x="155" y="29"/>
                  </a:lnTo>
                  <a:lnTo>
                    <a:pt x="157" y="24"/>
                  </a:lnTo>
                  <a:lnTo>
                    <a:pt x="157" y="19"/>
                  </a:lnTo>
                  <a:lnTo>
                    <a:pt x="162" y="12"/>
                  </a:lnTo>
                  <a:lnTo>
                    <a:pt x="164" y="7"/>
                  </a:lnTo>
                  <a:lnTo>
                    <a:pt x="164" y="5"/>
                  </a:lnTo>
                  <a:lnTo>
                    <a:pt x="169" y="0"/>
                  </a:lnTo>
                  <a:lnTo>
                    <a:pt x="169" y="0"/>
                  </a:lnTo>
                  <a:lnTo>
                    <a:pt x="169" y="0"/>
                  </a:lnTo>
                  <a:lnTo>
                    <a:pt x="169" y="5"/>
                  </a:lnTo>
                  <a:lnTo>
                    <a:pt x="167" y="7"/>
                  </a:lnTo>
                  <a:lnTo>
                    <a:pt x="167" y="12"/>
                  </a:lnTo>
                  <a:lnTo>
                    <a:pt x="164" y="19"/>
                  </a:lnTo>
                  <a:lnTo>
                    <a:pt x="164" y="24"/>
                  </a:lnTo>
                  <a:lnTo>
                    <a:pt x="162" y="29"/>
                  </a:lnTo>
                  <a:lnTo>
                    <a:pt x="162" y="31"/>
                  </a:lnTo>
                  <a:lnTo>
                    <a:pt x="162" y="36"/>
                  </a:lnTo>
                  <a:lnTo>
                    <a:pt x="160" y="38"/>
                  </a:lnTo>
                  <a:lnTo>
                    <a:pt x="157" y="43"/>
                  </a:lnTo>
                  <a:lnTo>
                    <a:pt x="157" y="48"/>
                  </a:lnTo>
                  <a:lnTo>
                    <a:pt x="155" y="53"/>
                  </a:lnTo>
                  <a:lnTo>
                    <a:pt x="155" y="57"/>
                  </a:lnTo>
                  <a:lnTo>
                    <a:pt x="155" y="60"/>
                  </a:lnTo>
                  <a:lnTo>
                    <a:pt x="152" y="67"/>
                  </a:lnTo>
                  <a:lnTo>
                    <a:pt x="152" y="69"/>
                  </a:lnTo>
                  <a:lnTo>
                    <a:pt x="152" y="74"/>
                  </a:lnTo>
                  <a:lnTo>
                    <a:pt x="148" y="79"/>
                  </a:lnTo>
                  <a:lnTo>
                    <a:pt x="148" y="84"/>
                  </a:lnTo>
                  <a:lnTo>
                    <a:pt x="148" y="91"/>
                  </a:lnTo>
                  <a:lnTo>
                    <a:pt x="145" y="96"/>
                  </a:lnTo>
                  <a:lnTo>
                    <a:pt x="143" y="100"/>
                  </a:lnTo>
                  <a:lnTo>
                    <a:pt x="143" y="105"/>
                  </a:lnTo>
                  <a:lnTo>
                    <a:pt x="141" y="110"/>
                  </a:lnTo>
                  <a:lnTo>
                    <a:pt x="141" y="115"/>
                  </a:lnTo>
                  <a:lnTo>
                    <a:pt x="138" y="119"/>
                  </a:lnTo>
                  <a:lnTo>
                    <a:pt x="138" y="124"/>
                  </a:lnTo>
                  <a:lnTo>
                    <a:pt x="136" y="129"/>
                  </a:lnTo>
                  <a:lnTo>
                    <a:pt x="133" y="134"/>
                  </a:lnTo>
                  <a:lnTo>
                    <a:pt x="133" y="138"/>
                  </a:lnTo>
                  <a:lnTo>
                    <a:pt x="131" y="143"/>
                  </a:lnTo>
                  <a:lnTo>
                    <a:pt x="131" y="150"/>
                  </a:lnTo>
                  <a:lnTo>
                    <a:pt x="129" y="153"/>
                  </a:lnTo>
                  <a:lnTo>
                    <a:pt x="126" y="157"/>
                  </a:lnTo>
                  <a:lnTo>
                    <a:pt x="126" y="162"/>
                  </a:lnTo>
                  <a:lnTo>
                    <a:pt x="124" y="167"/>
                  </a:lnTo>
                  <a:lnTo>
                    <a:pt x="124" y="172"/>
                  </a:lnTo>
                  <a:lnTo>
                    <a:pt x="122" y="174"/>
                  </a:lnTo>
                  <a:lnTo>
                    <a:pt x="122" y="179"/>
                  </a:lnTo>
                  <a:lnTo>
                    <a:pt x="119" y="184"/>
                  </a:lnTo>
                  <a:lnTo>
                    <a:pt x="119" y="188"/>
                  </a:lnTo>
                  <a:lnTo>
                    <a:pt x="117" y="196"/>
                  </a:lnTo>
                  <a:lnTo>
                    <a:pt x="114" y="200"/>
                  </a:lnTo>
                  <a:lnTo>
                    <a:pt x="114" y="205"/>
                  </a:lnTo>
                  <a:lnTo>
                    <a:pt x="112" y="212"/>
                  </a:lnTo>
                  <a:lnTo>
                    <a:pt x="110" y="215"/>
                  </a:lnTo>
                  <a:lnTo>
                    <a:pt x="110" y="217"/>
                  </a:lnTo>
                  <a:lnTo>
                    <a:pt x="107" y="219"/>
                  </a:lnTo>
                  <a:lnTo>
                    <a:pt x="107" y="219"/>
                  </a:lnTo>
                  <a:lnTo>
                    <a:pt x="102" y="219"/>
                  </a:lnTo>
                  <a:lnTo>
                    <a:pt x="100" y="219"/>
                  </a:lnTo>
                  <a:lnTo>
                    <a:pt x="98" y="219"/>
                  </a:lnTo>
                  <a:lnTo>
                    <a:pt x="93" y="219"/>
                  </a:lnTo>
                  <a:lnTo>
                    <a:pt x="91" y="219"/>
                  </a:lnTo>
                  <a:lnTo>
                    <a:pt x="86" y="219"/>
                  </a:lnTo>
                  <a:lnTo>
                    <a:pt x="81" y="219"/>
                  </a:lnTo>
                  <a:lnTo>
                    <a:pt x="79" y="219"/>
                  </a:lnTo>
                  <a:lnTo>
                    <a:pt x="74" y="219"/>
                  </a:lnTo>
                  <a:lnTo>
                    <a:pt x="69" y="222"/>
                  </a:lnTo>
                  <a:lnTo>
                    <a:pt x="64" y="222"/>
                  </a:lnTo>
                  <a:lnTo>
                    <a:pt x="60" y="222"/>
                  </a:lnTo>
                  <a:lnTo>
                    <a:pt x="55" y="222"/>
                  </a:lnTo>
                  <a:lnTo>
                    <a:pt x="50" y="224"/>
                  </a:lnTo>
                  <a:lnTo>
                    <a:pt x="45" y="224"/>
                  </a:lnTo>
                  <a:lnTo>
                    <a:pt x="41" y="227"/>
                  </a:lnTo>
                  <a:lnTo>
                    <a:pt x="36" y="227"/>
                  </a:lnTo>
                  <a:lnTo>
                    <a:pt x="31" y="227"/>
                  </a:lnTo>
                  <a:lnTo>
                    <a:pt x="26" y="227"/>
                  </a:lnTo>
                  <a:lnTo>
                    <a:pt x="24" y="229"/>
                  </a:lnTo>
                  <a:lnTo>
                    <a:pt x="19" y="229"/>
                  </a:lnTo>
                  <a:lnTo>
                    <a:pt x="17" y="229"/>
                  </a:lnTo>
                  <a:lnTo>
                    <a:pt x="12" y="229"/>
                  </a:lnTo>
                  <a:lnTo>
                    <a:pt x="10" y="229"/>
                  </a:lnTo>
                  <a:lnTo>
                    <a:pt x="0" y="234"/>
                  </a:lnTo>
                  <a:lnTo>
                    <a:pt x="31" y="210"/>
                  </a:lnTo>
                  <a:lnTo>
                    <a:pt x="31" y="2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0" name="Freeform 16">
              <a:extLst>
                <a:ext uri="{FF2B5EF4-FFF2-40B4-BE49-F238E27FC236}">
                  <a16:creationId xmlns:a16="http://schemas.microsoft.com/office/drawing/2014/main" id="{B187C98A-CD55-4B3F-B97D-A990A644D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1" y="3409"/>
              <a:ext cx="159" cy="224"/>
            </a:xfrm>
            <a:custGeom>
              <a:avLst/>
              <a:gdLst>
                <a:gd name="T0" fmla="*/ 138 w 159"/>
                <a:gd name="T1" fmla="*/ 7 h 224"/>
                <a:gd name="T2" fmla="*/ 142 w 159"/>
                <a:gd name="T3" fmla="*/ 19 h 224"/>
                <a:gd name="T4" fmla="*/ 145 w 159"/>
                <a:gd name="T5" fmla="*/ 31 h 224"/>
                <a:gd name="T6" fmla="*/ 147 w 159"/>
                <a:gd name="T7" fmla="*/ 43 h 224"/>
                <a:gd name="T8" fmla="*/ 147 w 159"/>
                <a:gd name="T9" fmla="*/ 53 h 224"/>
                <a:gd name="T10" fmla="*/ 152 w 159"/>
                <a:gd name="T11" fmla="*/ 65 h 224"/>
                <a:gd name="T12" fmla="*/ 154 w 159"/>
                <a:gd name="T13" fmla="*/ 76 h 224"/>
                <a:gd name="T14" fmla="*/ 154 w 159"/>
                <a:gd name="T15" fmla="*/ 88 h 224"/>
                <a:gd name="T16" fmla="*/ 157 w 159"/>
                <a:gd name="T17" fmla="*/ 103 h 224"/>
                <a:gd name="T18" fmla="*/ 159 w 159"/>
                <a:gd name="T19" fmla="*/ 115 h 224"/>
                <a:gd name="T20" fmla="*/ 159 w 159"/>
                <a:gd name="T21" fmla="*/ 129 h 224"/>
                <a:gd name="T22" fmla="*/ 159 w 159"/>
                <a:gd name="T23" fmla="*/ 141 h 224"/>
                <a:gd name="T24" fmla="*/ 159 w 159"/>
                <a:gd name="T25" fmla="*/ 153 h 224"/>
                <a:gd name="T26" fmla="*/ 159 w 159"/>
                <a:gd name="T27" fmla="*/ 165 h 224"/>
                <a:gd name="T28" fmla="*/ 157 w 159"/>
                <a:gd name="T29" fmla="*/ 174 h 224"/>
                <a:gd name="T30" fmla="*/ 154 w 159"/>
                <a:gd name="T31" fmla="*/ 188 h 224"/>
                <a:gd name="T32" fmla="*/ 147 w 159"/>
                <a:gd name="T33" fmla="*/ 207 h 224"/>
                <a:gd name="T34" fmla="*/ 138 w 159"/>
                <a:gd name="T35" fmla="*/ 219 h 224"/>
                <a:gd name="T36" fmla="*/ 126 w 159"/>
                <a:gd name="T37" fmla="*/ 224 h 224"/>
                <a:gd name="T38" fmla="*/ 109 w 159"/>
                <a:gd name="T39" fmla="*/ 222 h 224"/>
                <a:gd name="T40" fmla="*/ 90 w 159"/>
                <a:gd name="T41" fmla="*/ 215 h 224"/>
                <a:gd name="T42" fmla="*/ 71 w 159"/>
                <a:gd name="T43" fmla="*/ 205 h 224"/>
                <a:gd name="T44" fmla="*/ 52 w 159"/>
                <a:gd name="T45" fmla="*/ 193 h 224"/>
                <a:gd name="T46" fmla="*/ 33 w 159"/>
                <a:gd name="T47" fmla="*/ 179 h 224"/>
                <a:gd name="T48" fmla="*/ 21 w 159"/>
                <a:gd name="T49" fmla="*/ 167 h 224"/>
                <a:gd name="T50" fmla="*/ 7 w 159"/>
                <a:gd name="T51" fmla="*/ 157 h 224"/>
                <a:gd name="T52" fmla="*/ 0 w 159"/>
                <a:gd name="T53" fmla="*/ 148 h 224"/>
                <a:gd name="T54" fmla="*/ 2 w 159"/>
                <a:gd name="T55" fmla="*/ 146 h 224"/>
                <a:gd name="T56" fmla="*/ 19 w 159"/>
                <a:gd name="T57" fmla="*/ 153 h 224"/>
                <a:gd name="T58" fmla="*/ 28 w 159"/>
                <a:gd name="T59" fmla="*/ 157 h 224"/>
                <a:gd name="T60" fmla="*/ 40 w 159"/>
                <a:gd name="T61" fmla="*/ 162 h 224"/>
                <a:gd name="T62" fmla="*/ 52 w 159"/>
                <a:gd name="T63" fmla="*/ 167 h 224"/>
                <a:gd name="T64" fmla="*/ 66 w 159"/>
                <a:gd name="T65" fmla="*/ 169 h 224"/>
                <a:gd name="T66" fmla="*/ 78 w 159"/>
                <a:gd name="T67" fmla="*/ 172 h 224"/>
                <a:gd name="T68" fmla="*/ 90 w 159"/>
                <a:gd name="T69" fmla="*/ 174 h 224"/>
                <a:gd name="T70" fmla="*/ 102 w 159"/>
                <a:gd name="T71" fmla="*/ 172 h 224"/>
                <a:gd name="T72" fmla="*/ 114 w 159"/>
                <a:gd name="T73" fmla="*/ 169 h 224"/>
                <a:gd name="T74" fmla="*/ 121 w 159"/>
                <a:gd name="T75" fmla="*/ 160 h 224"/>
                <a:gd name="T76" fmla="*/ 126 w 159"/>
                <a:gd name="T77" fmla="*/ 146 h 224"/>
                <a:gd name="T78" fmla="*/ 131 w 159"/>
                <a:gd name="T79" fmla="*/ 131 h 224"/>
                <a:gd name="T80" fmla="*/ 133 w 159"/>
                <a:gd name="T81" fmla="*/ 122 h 224"/>
                <a:gd name="T82" fmla="*/ 133 w 159"/>
                <a:gd name="T83" fmla="*/ 112 h 224"/>
                <a:gd name="T84" fmla="*/ 135 w 159"/>
                <a:gd name="T85" fmla="*/ 100 h 224"/>
                <a:gd name="T86" fmla="*/ 135 w 159"/>
                <a:gd name="T87" fmla="*/ 88 h 224"/>
                <a:gd name="T88" fmla="*/ 135 w 159"/>
                <a:gd name="T89" fmla="*/ 79 h 224"/>
                <a:gd name="T90" fmla="*/ 135 w 159"/>
                <a:gd name="T91" fmla="*/ 67 h 224"/>
                <a:gd name="T92" fmla="*/ 135 w 159"/>
                <a:gd name="T93" fmla="*/ 57 h 224"/>
                <a:gd name="T94" fmla="*/ 135 w 159"/>
                <a:gd name="T95" fmla="*/ 43 h 224"/>
                <a:gd name="T96" fmla="*/ 135 w 159"/>
                <a:gd name="T97" fmla="*/ 24 h 224"/>
                <a:gd name="T98" fmla="*/ 135 w 159"/>
                <a:gd name="T99" fmla="*/ 12 h 224"/>
                <a:gd name="T100" fmla="*/ 135 w 159"/>
                <a:gd name="T101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9" h="224">
                  <a:moveTo>
                    <a:pt x="135" y="0"/>
                  </a:moveTo>
                  <a:lnTo>
                    <a:pt x="135" y="3"/>
                  </a:lnTo>
                  <a:lnTo>
                    <a:pt x="138" y="7"/>
                  </a:lnTo>
                  <a:lnTo>
                    <a:pt x="138" y="10"/>
                  </a:lnTo>
                  <a:lnTo>
                    <a:pt x="140" y="15"/>
                  </a:lnTo>
                  <a:lnTo>
                    <a:pt x="142" y="19"/>
                  </a:lnTo>
                  <a:lnTo>
                    <a:pt x="142" y="24"/>
                  </a:lnTo>
                  <a:lnTo>
                    <a:pt x="145" y="29"/>
                  </a:lnTo>
                  <a:lnTo>
                    <a:pt x="145" y="31"/>
                  </a:lnTo>
                  <a:lnTo>
                    <a:pt x="145" y="36"/>
                  </a:lnTo>
                  <a:lnTo>
                    <a:pt x="147" y="38"/>
                  </a:lnTo>
                  <a:lnTo>
                    <a:pt x="147" y="43"/>
                  </a:lnTo>
                  <a:lnTo>
                    <a:pt x="147" y="46"/>
                  </a:lnTo>
                  <a:lnTo>
                    <a:pt x="147" y="50"/>
                  </a:lnTo>
                  <a:lnTo>
                    <a:pt x="147" y="53"/>
                  </a:lnTo>
                  <a:lnTo>
                    <a:pt x="150" y="57"/>
                  </a:lnTo>
                  <a:lnTo>
                    <a:pt x="150" y="60"/>
                  </a:lnTo>
                  <a:lnTo>
                    <a:pt x="152" y="65"/>
                  </a:lnTo>
                  <a:lnTo>
                    <a:pt x="152" y="69"/>
                  </a:lnTo>
                  <a:lnTo>
                    <a:pt x="152" y="74"/>
                  </a:lnTo>
                  <a:lnTo>
                    <a:pt x="154" y="76"/>
                  </a:lnTo>
                  <a:lnTo>
                    <a:pt x="154" y="81"/>
                  </a:lnTo>
                  <a:lnTo>
                    <a:pt x="154" y="86"/>
                  </a:lnTo>
                  <a:lnTo>
                    <a:pt x="154" y="88"/>
                  </a:lnTo>
                  <a:lnTo>
                    <a:pt x="154" y="93"/>
                  </a:lnTo>
                  <a:lnTo>
                    <a:pt x="154" y="98"/>
                  </a:lnTo>
                  <a:lnTo>
                    <a:pt x="157" y="103"/>
                  </a:lnTo>
                  <a:lnTo>
                    <a:pt x="157" y="107"/>
                  </a:lnTo>
                  <a:lnTo>
                    <a:pt x="159" y="112"/>
                  </a:lnTo>
                  <a:lnTo>
                    <a:pt x="159" y="115"/>
                  </a:lnTo>
                  <a:lnTo>
                    <a:pt x="159" y="119"/>
                  </a:lnTo>
                  <a:lnTo>
                    <a:pt x="159" y="124"/>
                  </a:lnTo>
                  <a:lnTo>
                    <a:pt x="159" y="129"/>
                  </a:lnTo>
                  <a:lnTo>
                    <a:pt x="159" y="134"/>
                  </a:lnTo>
                  <a:lnTo>
                    <a:pt x="159" y="136"/>
                  </a:lnTo>
                  <a:lnTo>
                    <a:pt x="159" y="141"/>
                  </a:lnTo>
                  <a:lnTo>
                    <a:pt x="159" y="143"/>
                  </a:lnTo>
                  <a:lnTo>
                    <a:pt x="159" y="148"/>
                  </a:lnTo>
                  <a:lnTo>
                    <a:pt x="159" y="153"/>
                  </a:lnTo>
                  <a:lnTo>
                    <a:pt x="159" y="157"/>
                  </a:lnTo>
                  <a:lnTo>
                    <a:pt x="159" y="160"/>
                  </a:lnTo>
                  <a:lnTo>
                    <a:pt x="159" y="165"/>
                  </a:lnTo>
                  <a:lnTo>
                    <a:pt x="159" y="169"/>
                  </a:lnTo>
                  <a:lnTo>
                    <a:pt x="157" y="172"/>
                  </a:lnTo>
                  <a:lnTo>
                    <a:pt x="157" y="174"/>
                  </a:lnTo>
                  <a:lnTo>
                    <a:pt x="154" y="179"/>
                  </a:lnTo>
                  <a:lnTo>
                    <a:pt x="154" y="184"/>
                  </a:lnTo>
                  <a:lnTo>
                    <a:pt x="154" y="188"/>
                  </a:lnTo>
                  <a:lnTo>
                    <a:pt x="152" y="196"/>
                  </a:lnTo>
                  <a:lnTo>
                    <a:pt x="150" y="203"/>
                  </a:lnTo>
                  <a:lnTo>
                    <a:pt x="147" y="207"/>
                  </a:lnTo>
                  <a:lnTo>
                    <a:pt x="145" y="212"/>
                  </a:lnTo>
                  <a:lnTo>
                    <a:pt x="142" y="215"/>
                  </a:lnTo>
                  <a:lnTo>
                    <a:pt x="138" y="219"/>
                  </a:lnTo>
                  <a:lnTo>
                    <a:pt x="135" y="222"/>
                  </a:lnTo>
                  <a:lnTo>
                    <a:pt x="131" y="222"/>
                  </a:lnTo>
                  <a:lnTo>
                    <a:pt x="126" y="224"/>
                  </a:lnTo>
                  <a:lnTo>
                    <a:pt x="121" y="222"/>
                  </a:lnTo>
                  <a:lnTo>
                    <a:pt x="114" y="222"/>
                  </a:lnTo>
                  <a:lnTo>
                    <a:pt x="109" y="222"/>
                  </a:lnTo>
                  <a:lnTo>
                    <a:pt x="104" y="219"/>
                  </a:lnTo>
                  <a:lnTo>
                    <a:pt x="97" y="219"/>
                  </a:lnTo>
                  <a:lnTo>
                    <a:pt x="90" y="215"/>
                  </a:lnTo>
                  <a:lnTo>
                    <a:pt x="83" y="212"/>
                  </a:lnTo>
                  <a:lnTo>
                    <a:pt x="78" y="210"/>
                  </a:lnTo>
                  <a:lnTo>
                    <a:pt x="71" y="205"/>
                  </a:lnTo>
                  <a:lnTo>
                    <a:pt x="66" y="203"/>
                  </a:lnTo>
                  <a:lnTo>
                    <a:pt x="59" y="198"/>
                  </a:lnTo>
                  <a:lnTo>
                    <a:pt x="52" y="193"/>
                  </a:lnTo>
                  <a:lnTo>
                    <a:pt x="47" y="188"/>
                  </a:lnTo>
                  <a:lnTo>
                    <a:pt x="40" y="184"/>
                  </a:lnTo>
                  <a:lnTo>
                    <a:pt x="33" y="179"/>
                  </a:lnTo>
                  <a:lnTo>
                    <a:pt x="31" y="174"/>
                  </a:lnTo>
                  <a:lnTo>
                    <a:pt x="23" y="172"/>
                  </a:lnTo>
                  <a:lnTo>
                    <a:pt x="21" y="167"/>
                  </a:lnTo>
                  <a:lnTo>
                    <a:pt x="16" y="165"/>
                  </a:lnTo>
                  <a:lnTo>
                    <a:pt x="12" y="160"/>
                  </a:lnTo>
                  <a:lnTo>
                    <a:pt x="7" y="157"/>
                  </a:lnTo>
                  <a:lnTo>
                    <a:pt x="4" y="153"/>
                  </a:lnTo>
                  <a:lnTo>
                    <a:pt x="2" y="150"/>
                  </a:lnTo>
                  <a:lnTo>
                    <a:pt x="0" y="148"/>
                  </a:lnTo>
                  <a:lnTo>
                    <a:pt x="0" y="146"/>
                  </a:lnTo>
                  <a:lnTo>
                    <a:pt x="0" y="146"/>
                  </a:lnTo>
                  <a:lnTo>
                    <a:pt x="2" y="146"/>
                  </a:lnTo>
                  <a:lnTo>
                    <a:pt x="7" y="146"/>
                  </a:lnTo>
                  <a:lnTo>
                    <a:pt x="14" y="150"/>
                  </a:lnTo>
                  <a:lnTo>
                    <a:pt x="19" y="153"/>
                  </a:lnTo>
                  <a:lnTo>
                    <a:pt x="21" y="153"/>
                  </a:lnTo>
                  <a:lnTo>
                    <a:pt x="26" y="155"/>
                  </a:lnTo>
                  <a:lnTo>
                    <a:pt x="28" y="157"/>
                  </a:lnTo>
                  <a:lnTo>
                    <a:pt x="33" y="157"/>
                  </a:lnTo>
                  <a:lnTo>
                    <a:pt x="38" y="160"/>
                  </a:lnTo>
                  <a:lnTo>
                    <a:pt x="40" y="162"/>
                  </a:lnTo>
                  <a:lnTo>
                    <a:pt x="45" y="165"/>
                  </a:lnTo>
                  <a:lnTo>
                    <a:pt x="50" y="165"/>
                  </a:lnTo>
                  <a:lnTo>
                    <a:pt x="52" y="167"/>
                  </a:lnTo>
                  <a:lnTo>
                    <a:pt x="57" y="167"/>
                  </a:lnTo>
                  <a:lnTo>
                    <a:pt x="62" y="169"/>
                  </a:lnTo>
                  <a:lnTo>
                    <a:pt x="66" y="169"/>
                  </a:lnTo>
                  <a:lnTo>
                    <a:pt x="69" y="172"/>
                  </a:lnTo>
                  <a:lnTo>
                    <a:pt x="73" y="172"/>
                  </a:lnTo>
                  <a:lnTo>
                    <a:pt x="78" y="172"/>
                  </a:lnTo>
                  <a:lnTo>
                    <a:pt x="83" y="174"/>
                  </a:lnTo>
                  <a:lnTo>
                    <a:pt x="85" y="174"/>
                  </a:lnTo>
                  <a:lnTo>
                    <a:pt x="90" y="174"/>
                  </a:lnTo>
                  <a:lnTo>
                    <a:pt x="92" y="174"/>
                  </a:lnTo>
                  <a:lnTo>
                    <a:pt x="100" y="174"/>
                  </a:lnTo>
                  <a:lnTo>
                    <a:pt x="102" y="172"/>
                  </a:lnTo>
                  <a:lnTo>
                    <a:pt x="104" y="172"/>
                  </a:lnTo>
                  <a:lnTo>
                    <a:pt x="109" y="169"/>
                  </a:lnTo>
                  <a:lnTo>
                    <a:pt x="114" y="169"/>
                  </a:lnTo>
                  <a:lnTo>
                    <a:pt x="116" y="167"/>
                  </a:lnTo>
                  <a:lnTo>
                    <a:pt x="116" y="165"/>
                  </a:lnTo>
                  <a:lnTo>
                    <a:pt x="121" y="160"/>
                  </a:lnTo>
                  <a:lnTo>
                    <a:pt x="123" y="157"/>
                  </a:lnTo>
                  <a:lnTo>
                    <a:pt x="123" y="153"/>
                  </a:lnTo>
                  <a:lnTo>
                    <a:pt x="126" y="146"/>
                  </a:lnTo>
                  <a:lnTo>
                    <a:pt x="128" y="141"/>
                  </a:lnTo>
                  <a:lnTo>
                    <a:pt x="131" y="136"/>
                  </a:lnTo>
                  <a:lnTo>
                    <a:pt x="131" y="131"/>
                  </a:lnTo>
                  <a:lnTo>
                    <a:pt x="131" y="129"/>
                  </a:lnTo>
                  <a:lnTo>
                    <a:pt x="131" y="126"/>
                  </a:lnTo>
                  <a:lnTo>
                    <a:pt x="133" y="122"/>
                  </a:lnTo>
                  <a:lnTo>
                    <a:pt x="133" y="119"/>
                  </a:lnTo>
                  <a:lnTo>
                    <a:pt x="133" y="115"/>
                  </a:lnTo>
                  <a:lnTo>
                    <a:pt x="133" y="112"/>
                  </a:lnTo>
                  <a:lnTo>
                    <a:pt x="135" y="107"/>
                  </a:lnTo>
                  <a:lnTo>
                    <a:pt x="135" y="105"/>
                  </a:lnTo>
                  <a:lnTo>
                    <a:pt x="135" y="100"/>
                  </a:lnTo>
                  <a:lnTo>
                    <a:pt x="135" y="98"/>
                  </a:lnTo>
                  <a:lnTo>
                    <a:pt x="135" y="93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5" y="81"/>
                  </a:lnTo>
                  <a:lnTo>
                    <a:pt x="135" y="79"/>
                  </a:lnTo>
                  <a:lnTo>
                    <a:pt x="135" y="74"/>
                  </a:lnTo>
                  <a:lnTo>
                    <a:pt x="135" y="69"/>
                  </a:lnTo>
                  <a:lnTo>
                    <a:pt x="135" y="67"/>
                  </a:lnTo>
                  <a:lnTo>
                    <a:pt x="135" y="62"/>
                  </a:lnTo>
                  <a:lnTo>
                    <a:pt x="135" y="60"/>
                  </a:lnTo>
                  <a:lnTo>
                    <a:pt x="135" y="57"/>
                  </a:lnTo>
                  <a:lnTo>
                    <a:pt x="135" y="53"/>
                  </a:lnTo>
                  <a:lnTo>
                    <a:pt x="135" y="50"/>
                  </a:lnTo>
                  <a:lnTo>
                    <a:pt x="135" y="43"/>
                  </a:lnTo>
                  <a:lnTo>
                    <a:pt x="135" y="36"/>
                  </a:lnTo>
                  <a:lnTo>
                    <a:pt x="135" y="29"/>
                  </a:lnTo>
                  <a:lnTo>
                    <a:pt x="135" y="24"/>
                  </a:lnTo>
                  <a:lnTo>
                    <a:pt x="135" y="19"/>
                  </a:lnTo>
                  <a:lnTo>
                    <a:pt x="135" y="15"/>
                  </a:lnTo>
                  <a:lnTo>
                    <a:pt x="135" y="12"/>
                  </a:lnTo>
                  <a:lnTo>
                    <a:pt x="135" y="7"/>
                  </a:lnTo>
                  <a:lnTo>
                    <a:pt x="135" y="3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1" name="Freeform 17">
              <a:extLst>
                <a:ext uri="{FF2B5EF4-FFF2-40B4-BE49-F238E27FC236}">
                  <a16:creationId xmlns:a16="http://schemas.microsoft.com/office/drawing/2014/main" id="{577C4310-13D6-44C0-8C74-4F5CA6083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6" y="1306"/>
              <a:ext cx="179" cy="274"/>
            </a:xfrm>
            <a:custGeom>
              <a:avLst/>
              <a:gdLst>
                <a:gd name="T0" fmla="*/ 62 w 179"/>
                <a:gd name="T1" fmla="*/ 2 h 274"/>
                <a:gd name="T2" fmla="*/ 48 w 179"/>
                <a:gd name="T3" fmla="*/ 0 h 274"/>
                <a:gd name="T4" fmla="*/ 36 w 179"/>
                <a:gd name="T5" fmla="*/ 0 h 274"/>
                <a:gd name="T6" fmla="*/ 24 w 179"/>
                <a:gd name="T7" fmla="*/ 7 h 274"/>
                <a:gd name="T8" fmla="*/ 17 w 179"/>
                <a:gd name="T9" fmla="*/ 14 h 274"/>
                <a:gd name="T10" fmla="*/ 10 w 179"/>
                <a:gd name="T11" fmla="*/ 26 h 274"/>
                <a:gd name="T12" fmla="*/ 5 w 179"/>
                <a:gd name="T13" fmla="*/ 41 h 274"/>
                <a:gd name="T14" fmla="*/ 0 w 179"/>
                <a:gd name="T15" fmla="*/ 57 h 274"/>
                <a:gd name="T16" fmla="*/ 0 w 179"/>
                <a:gd name="T17" fmla="*/ 74 h 274"/>
                <a:gd name="T18" fmla="*/ 0 w 179"/>
                <a:gd name="T19" fmla="*/ 95 h 274"/>
                <a:gd name="T20" fmla="*/ 0 w 179"/>
                <a:gd name="T21" fmla="*/ 107 h 274"/>
                <a:gd name="T22" fmla="*/ 2 w 179"/>
                <a:gd name="T23" fmla="*/ 119 h 274"/>
                <a:gd name="T24" fmla="*/ 7 w 179"/>
                <a:gd name="T25" fmla="*/ 133 h 274"/>
                <a:gd name="T26" fmla="*/ 10 w 179"/>
                <a:gd name="T27" fmla="*/ 143 h 274"/>
                <a:gd name="T28" fmla="*/ 14 w 179"/>
                <a:gd name="T29" fmla="*/ 155 h 274"/>
                <a:gd name="T30" fmla="*/ 19 w 179"/>
                <a:gd name="T31" fmla="*/ 167 h 274"/>
                <a:gd name="T32" fmla="*/ 24 w 179"/>
                <a:gd name="T33" fmla="*/ 176 h 274"/>
                <a:gd name="T34" fmla="*/ 31 w 179"/>
                <a:gd name="T35" fmla="*/ 186 h 274"/>
                <a:gd name="T36" fmla="*/ 38 w 179"/>
                <a:gd name="T37" fmla="*/ 198 h 274"/>
                <a:gd name="T38" fmla="*/ 50 w 179"/>
                <a:gd name="T39" fmla="*/ 217 h 274"/>
                <a:gd name="T40" fmla="*/ 62 w 179"/>
                <a:gd name="T41" fmla="*/ 234 h 274"/>
                <a:gd name="T42" fmla="*/ 76 w 179"/>
                <a:gd name="T43" fmla="*/ 250 h 274"/>
                <a:gd name="T44" fmla="*/ 86 w 179"/>
                <a:gd name="T45" fmla="*/ 262 h 274"/>
                <a:gd name="T46" fmla="*/ 98 w 179"/>
                <a:gd name="T47" fmla="*/ 274 h 274"/>
                <a:gd name="T48" fmla="*/ 93 w 179"/>
                <a:gd name="T49" fmla="*/ 267 h 274"/>
                <a:gd name="T50" fmla="*/ 86 w 179"/>
                <a:gd name="T51" fmla="*/ 250 h 274"/>
                <a:gd name="T52" fmla="*/ 81 w 179"/>
                <a:gd name="T53" fmla="*/ 234 h 274"/>
                <a:gd name="T54" fmla="*/ 76 w 179"/>
                <a:gd name="T55" fmla="*/ 222 h 274"/>
                <a:gd name="T56" fmla="*/ 71 w 179"/>
                <a:gd name="T57" fmla="*/ 210 h 274"/>
                <a:gd name="T58" fmla="*/ 67 w 179"/>
                <a:gd name="T59" fmla="*/ 195 h 274"/>
                <a:gd name="T60" fmla="*/ 64 w 179"/>
                <a:gd name="T61" fmla="*/ 181 h 274"/>
                <a:gd name="T62" fmla="*/ 62 w 179"/>
                <a:gd name="T63" fmla="*/ 169 h 274"/>
                <a:gd name="T64" fmla="*/ 55 w 179"/>
                <a:gd name="T65" fmla="*/ 153 h 274"/>
                <a:gd name="T66" fmla="*/ 52 w 179"/>
                <a:gd name="T67" fmla="*/ 141 h 274"/>
                <a:gd name="T68" fmla="*/ 50 w 179"/>
                <a:gd name="T69" fmla="*/ 126 h 274"/>
                <a:gd name="T70" fmla="*/ 50 w 179"/>
                <a:gd name="T71" fmla="*/ 112 h 274"/>
                <a:gd name="T72" fmla="*/ 48 w 179"/>
                <a:gd name="T73" fmla="*/ 98 h 274"/>
                <a:gd name="T74" fmla="*/ 48 w 179"/>
                <a:gd name="T75" fmla="*/ 86 h 274"/>
                <a:gd name="T76" fmla="*/ 48 w 179"/>
                <a:gd name="T77" fmla="*/ 74 h 274"/>
                <a:gd name="T78" fmla="*/ 52 w 179"/>
                <a:gd name="T79" fmla="*/ 64 h 274"/>
                <a:gd name="T80" fmla="*/ 60 w 179"/>
                <a:gd name="T81" fmla="*/ 50 h 274"/>
                <a:gd name="T82" fmla="*/ 174 w 179"/>
                <a:gd name="T83" fmla="*/ 86 h 274"/>
                <a:gd name="T84" fmla="*/ 162 w 179"/>
                <a:gd name="T85" fmla="*/ 76 h 274"/>
                <a:gd name="T86" fmla="*/ 152 w 179"/>
                <a:gd name="T87" fmla="*/ 67 h 274"/>
                <a:gd name="T88" fmla="*/ 138 w 179"/>
                <a:gd name="T89" fmla="*/ 57 h 274"/>
                <a:gd name="T90" fmla="*/ 124 w 179"/>
                <a:gd name="T91" fmla="*/ 48 h 274"/>
                <a:gd name="T92" fmla="*/ 112 w 179"/>
                <a:gd name="T93" fmla="*/ 36 h 274"/>
                <a:gd name="T94" fmla="*/ 100 w 179"/>
                <a:gd name="T95" fmla="*/ 26 h 274"/>
                <a:gd name="T96" fmla="*/ 88 w 179"/>
                <a:gd name="T97" fmla="*/ 19 h 274"/>
                <a:gd name="T98" fmla="*/ 76 w 179"/>
                <a:gd name="T99" fmla="*/ 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9" h="274">
                  <a:moveTo>
                    <a:pt x="74" y="7"/>
                  </a:moveTo>
                  <a:lnTo>
                    <a:pt x="69" y="5"/>
                  </a:lnTo>
                  <a:lnTo>
                    <a:pt x="62" y="2"/>
                  </a:lnTo>
                  <a:lnTo>
                    <a:pt x="57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3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1" y="2"/>
                  </a:lnTo>
                  <a:lnTo>
                    <a:pt x="29" y="5"/>
                  </a:lnTo>
                  <a:lnTo>
                    <a:pt x="24" y="7"/>
                  </a:lnTo>
                  <a:lnTo>
                    <a:pt x="21" y="10"/>
                  </a:lnTo>
                  <a:lnTo>
                    <a:pt x="17" y="12"/>
                  </a:lnTo>
                  <a:lnTo>
                    <a:pt x="17" y="14"/>
                  </a:lnTo>
                  <a:lnTo>
                    <a:pt x="14" y="19"/>
                  </a:lnTo>
                  <a:lnTo>
                    <a:pt x="10" y="22"/>
                  </a:lnTo>
                  <a:lnTo>
                    <a:pt x="10" y="26"/>
                  </a:lnTo>
                  <a:lnTo>
                    <a:pt x="7" y="31"/>
                  </a:lnTo>
                  <a:lnTo>
                    <a:pt x="5" y="36"/>
                  </a:lnTo>
                  <a:lnTo>
                    <a:pt x="5" y="41"/>
                  </a:lnTo>
                  <a:lnTo>
                    <a:pt x="2" y="45"/>
                  </a:lnTo>
                  <a:lnTo>
                    <a:pt x="0" y="50"/>
                  </a:lnTo>
                  <a:lnTo>
                    <a:pt x="0" y="57"/>
                  </a:lnTo>
                  <a:lnTo>
                    <a:pt x="0" y="64"/>
                  </a:lnTo>
                  <a:lnTo>
                    <a:pt x="0" y="69"/>
                  </a:lnTo>
                  <a:lnTo>
                    <a:pt x="0" y="74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100"/>
                  </a:lnTo>
                  <a:lnTo>
                    <a:pt x="0" y="105"/>
                  </a:lnTo>
                  <a:lnTo>
                    <a:pt x="0" y="107"/>
                  </a:lnTo>
                  <a:lnTo>
                    <a:pt x="0" y="112"/>
                  </a:lnTo>
                  <a:lnTo>
                    <a:pt x="2" y="114"/>
                  </a:lnTo>
                  <a:lnTo>
                    <a:pt x="2" y="119"/>
                  </a:lnTo>
                  <a:lnTo>
                    <a:pt x="5" y="126"/>
                  </a:lnTo>
                  <a:lnTo>
                    <a:pt x="5" y="129"/>
                  </a:lnTo>
                  <a:lnTo>
                    <a:pt x="7" y="133"/>
                  </a:lnTo>
                  <a:lnTo>
                    <a:pt x="7" y="136"/>
                  </a:lnTo>
                  <a:lnTo>
                    <a:pt x="7" y="141"/>
                  </a:lnTo>
                  <a:lnTo>
                    <a:pt x="10" y="143"/>
                  </a:lnTo>
                  <a:lnTo>
                    <a:pt x="10" y="148"/>
                  </a:lnTo>
                  <a:lnTo>
                    <a:pt x="12" y="150"/>
                  </a:lnTo>
                  <a:lnTo>
                    <a:pt x="14" y="155"/>
                  </a:lnTo>
                  <a:lnTo>
                    <a:pt x="17" y="157"/>
                  </a:lnTo>
                  <a:lnTo>
                    <a:pt x="17" y="162"/>
                  </a:lnTo>
                  <a:lnTo>
                    <a:pt x="19" y="167"/>
                  </a:lnTo>
                  <a:lnTo>
                    <a:pt x="21" y="169"/>
                  </a:lnTo>
                  <a:lnTo>
                    <a:pt x="24" y="174"/>
                  </a:lnTo>
                  <a:lnTo>
                    <a:pt x="24" y="176"/>
                  </a:lnTo>
                  <a:lnTo>
                    <a:pt x="29" y="179"/>
                  </a:lnTo>
                  <a:lnTo>
                    <a:pt x="29" y="183"/>
                  </a:lnTo>
                  <a:lnTo>
                    <a:pt x="31" y="186"/>
                  </a:lnTo>
                  <a:lnTo>
                    <a:pt x="31" y="191"/>
                  </a:lnTo>
                  <a:lnTo>
                    <a:pt x="36" y="193"/>
                  </a:lnTo>
                  <a:lnTo>
                    <a:pt x="38" y="198"/>
                  </a:lnTo>
                  <a:lnTo>
                    <a:pt x="43" y="203"/>
                  </a:lnTo>
                  <a:lnTo>
                    <a:pt x="45" y="210"/>
                  </a:lnTo>
                  <a:lnTo>
                    <a:pt x="50" y="217"/>
                  </a:lnTo>
                  <a:lnTo>
                    <a:pt x="55" y="222"/>
                  </a:lnTo>
                  <a:lnTo>
                    <a:pt x="60" y="229"/>
                  </a:lnTo>
                  <a:lnTo>
                    <a:pt x="62" y="234"/>
                  </a:lnTo>
                  <a:lnTo>
                    <a:pt x="67" y="241"/>
                  </a:lnTo>
                  <a:lnTo>
                    <a:pt x="71" y="245"/>
                  </a:lnTo>
                  <a:lnTo>
                    <a:pt x="76" y="250"/>
                  </a:lnTo>
                  <a:lnTo>
                    <a:pt x="79" y="255"/>
                  </a:lnTo>
                  <a:lnTo>
                    <a:pt x="83" y="257"/>
                  </a:lnTo>
                  <a:lnTo>
                    <a:pt x="86" y="262"/>
                  </a:lnTo>
                  <a:lnTo>
                    <a:pt x="90" y="267"/>
                  </a:lnTo>
                  <a:lnTo>
                    <a:pt x="95" y="272"/>
                  </a:lnTo>
                  <a:lnTo>
                    <a:pt x="98" y="274"/>
                  </a:lnTo>
                  <a:lnTo>
                    <a:pt x="95" y="272"/>
                  </a:lnTo>
                  <a:lnTo>
                    <a:pt x="93" y="269"/>
                  </a:lnTo>
                  <a:lnTo>
                    <a:pt x="93" y="267"/>
                  </a:lnTo>
                  <a:lnTo>
                    <a:pt x="90" y="262"/>
                  </a:lnTo>
                  <a:lnTo>
                    <a:pt x="88" y="257"/>
                  </a:lnTo>
                  <a:lnTo>
                    <a:pt x="86" y="250"/>
                  </a:lnTo>
                  <a:lnTo>
                    <a:pt x="83" y="245"/>
                  </a:lnTo>
                  <a:lnTo>
                    <a:pt x="83" y="241"/>
                  </a:lnTo>
                  <a:lnTo>
                    <a:pt x="81" y="234"/>
                  </a:lnTo>
                  <a:lnTo>
                    <a:pt x="79" y="231"/>
                  </a:lnTo>
                  <a:lnTo>
                    <a:pt x="76" y="226"/>
                  </a:lnTo>
                  <a:lnTo>
                    <a:pt x="76" y="222"/>
                  </a:lnTo>
                  <a:lnTo>
                    <a:pt x="74" y="219"/>
                  </a:lnTo>
                  <a:lnTo>
                    <a:pt x="74" y="214"/>
                  </a:lnTo>
                  <a:lnTo>
                    <a:pt x="71" y="210"/>
                  </a:lnTo>
                  <a:lnTo>
                    <a:pt x="71" y="205"/>
                  </a:lnTo>
                  <a:lnTo>
                    <a:pt x="69" y="203"/>
                  </a:lnTo>
                  <a:lnTo>
                    <a:pt x="67" y="195"/>
                  </a:lnTo>
                  <a:lnTo>
                    <a:pt x="67" y="191"/>
                  </a:lnTo>
                  <a:lnTo>
                    <a:pt x="67" y="188"/>
                  </a:lnTo>
                  <a:lnTo>
                    <a:pt x="64" y="181"/>
                  </a:lnTo>
                  <a:lnTo>
                    <a:pt x="62" y="179"/>
                  </a:lnTo>
                  <a:lnTo>
                    <a:pt x="62" y="174"/>
                  </a:lnTo>
                  <a:lnTo>
                    <a:pt x="62" y="169"/>
                  </a:lnTo>
                  <a:lnTo>
                    <a:pt x="60" y="164"/>
                  </a:lnTo>
                  <a:lnTo>
                    <a:pt x="57" y="160"/>
                  </a:lnTo>
                  <a:lnTo>
                    <a:pt x="55" y="153"/>
                  </a:lnTo>
                  <a:lnTo>
                    <a:pt x="55" y="150"/>
                  </a:lnTo>
                  <a:lnTo>
                    <a:pt x="55" y="143"/>
                  </a:lnTo>
                  <a:lnTo>
                    <a:pt x="52" y="141"/>
                  </a:lnTo>
                  <a:lnTo>
                    <a:pt x="52" y="133"/>
                  </a:lnTo>
                  <a:lnTo>
                    <a:pt x="52" y="129"/>
                  </a:lnTo>
                  <a:lnTo>
                    <a:pt x="50" y="126"/>
                  </a:lnTo>
                  <a:lnTo>
                    <a:pt x="50" y="122"/>
                  </a:lnTo>
                  <a:lnTo>
                    <a:pt x="50" y="114"/>
                  </a:lnTo>
                  <a:lnTo>
                    <a:pt x="50" y="112"/>
                  </a:lnTo>
                  <a:lnTo>
                    <a:pt x="48" y="105"/>
                  </a:lnTo>
                  <a:lnTo>
                    <a:pt x="48" y="103"/>
                  </a:lnTo>
                  <a:lnTo>
                    <a:pt x="48" y="98"/>
                  </a:lnTo>
                  <a:lnTo>
                    <a:pt x="48" y="95"/>
                  </a:lnTo>
                  <a:lnTo>
                    <a:pt x="48" y="91"/>
                  </a:lnTo>
                  <a:lnTo>
                    <a:pt x="48" y="86"/>
                  </a:lnTo>
                  <a:lnTo>
                    <a:pt x="48" y="81"/>
                  </a:lnTo>
                  <a:lnTo>
                    <a:pt x="48" y="79"/>
                  </a:lnTo>
                  <a:lnTo>
                    <a:pt x="48" y="74"/>
                  </a:lnTo>
                  <a:lnTo>
                    <a:pt x="50" y="69"/>
                  </a:lnTo>
                  <a:lnTo>
                    <a:pt x="50" y="67"/>
                  </a:lnTo>
                  <a:lnTo>
                    <a:pt x="52" y="64"/>
                  </a:lnTo>
                  <a:lnTo>
                    <a:pt x="52" y="57"/>
                  </a:lnTo>
                  <a:lnTo>
                    <a:pt x="55" y="52"/>
                  </a:lnTo>
                  <a:lnTo>
                    <a:pt x="60" y="50"/>
                  </a:lnTo>
                  <a:lnTo>
                    <a:pt x="62" y="45"/>
                  </a:lnTo>
                  <a:lnTo>
                    <a:pt x="179" y="91"/>
                  </a:lnTo>
                  <a:lnTo>
                    <a:pt x="174" y="86"/>
                  </a:lnTo>
                  <a:lnTo>
                    <a:pt x="169" y="83"/>
                  </a:lnTo>
                  <a:lnTo>
                    <a:pt x="167" y="79"/>
                  </a:lnTo>
                  <a:lnTo>
                    <a:pt x="162" y="76"/>
                  </a:lnTo>
                  <a:lnTo>
                    <a:pt x="160" y="74"/>
                  </a:lnTo>
                  <a:lnTo>
                    <a:pt x="157" y="72"/>
                  </a:lnTo>
                  <a:lnTo>
                    <a:pt x="152" y="67"/>
                  </a:lnTo>
                  <a:lnTo>
                    <a:pt x="148" y="64"/>
                  </a:lnTo>
                  <a:lnTo>
                    <a:pt x="143" y="62"/>
                  </a:lnTo>
                  <a:lnTo>
                    <a:pt x="138" y="57"/>
                  </a:lnTo>
                  <a:lnTo>
                    <a:pt x="133" y="55"/>
                  </a:lnTo>
                  <a:lnTo>
                    <a:pt x="131" y="50"/>
                  </a:lnTo>
                  <a:lnTo>
                    <a:pt x="124" y="48"/>
                  </a:lnTo>
                  <a:lnTo>
                    <a:pt x="121" y="45"/>
                  </a:lnTo>
                  <a:lnTo>
                    <a:pt x="117" y="41"/>
                  </a:lnTo>
                  <a:lnTo>
                    <a:pt x="112" y="36"/>
                  </a:lnTo>
                  <a:lnTo>
                    <a:pt x="107" y="33"/>
                  </a:lnTo>
                  <a:lnTo>
                    <a:pt x="105" y="29"/>
                  </a:lnTo>
                  <a:lnTo>
                    <a:pt x="100" y="26"/>
                  </a:lnTo>
                  <a:lnTo>
                    <a:pt x="95" y="24"/>
                  </a:lnTo>
                  <a:lnTo>
                    <a:pt x="90" y="22"/>
                  </a:lnTo>
                  <a:lnTo>
                    <a:pt x="88" y="19"/>
                  </a:lnTo>
                  <a:lnTo>
                    <a:pt x="83" y="14"/>
                  </a:lnTo>
                  <a:lnTo>
                    <a:pt x="79" y="12"/>
                  </a:lnTo>
                  <a:lnTo>
                    <a:pt x="76" y="7"/>
                  </a:lnTo>
                  <a:lnTo>
                    <a:pt x="74" y="7"/>
                  </a:lnTo>
                  <a:lnTo>
                    <a:pt x="74" y="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2" name="Freeform 18">
              <a:extLst>
                <a:ext uri="{FF2B5EF4-FFF2-40B4-BE49-F238E27FC236}">
                  <a16:creationId xmlns:a16="http://schemas.microsoft.com/office/drawing/2014/main" id="{8B1A1DFC-DCCC-4F71-915A-C8CA48A8A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" y="1428"/>
              <a:ext cx="219" cy="164"/>
            </a:xfrm>
            <a:custGeom>
              <a:avLst/>
              <a:gdLst>
                <a:gd name="T0" fmla="*/ 9 w 219"/>
                <a:gd name="T1" fmla="*/ 0 h 164"/>
                <a:gd name="T2" fmla="*/ 19 w 219"/>
                <a:gd name="T3" fmla="*/ 0 h 164"/>
                <a:gd name="T4" fmla="*/ 33 w 219"/>
                <a:gd name="T5" fmla="*/ 2 h 164"/>
                <a:gd name="T6" fmla="*/ 48 w 219"/>
                <a:gd name="T7" fmla="*/ 2 h 164"/>
                <a:gd name="T8" fmla="*/ 59 w 219"/>
                <a:gd name="T9" fmla="*/ 4 h 164"/>
                <a:gd name="T10" fmla="*/ 74 w 219"/>
                <a:gd name="T11" fmla="*/ 7 h 164"/>
                <a:gd name="T12" fmla="*/ 90 w 219"/>
                <a:gd name="T13" fmla="*/ 9 h 164"/>
                <a:gd name="T14" fmla="*/ 105 w 219"/>
                <a:gd name="T15" fmla="*/ 11 h 164"/>
                <a:gd name="T16" fmla="*/ 119 w 219"/>
                <a:gd name="T17" fmla="*/ 14 h 164"/>
                <a:gd name="T18" fmla="*/ 133 w 219"/>
                <a:gd name="T19" fmla="*/ 19 h 164"/>
                <a:gd name="T20" fmla="*/ 148 w 219"/>
                <a:gd name="T21" fmla="*/ 23 h 164"/>
                <a:gd name="T22" fmla="*/ 160 w 219"/>
                <a:gd name="T23" fmla="*/ 26 h 164"/>
                <a:gd name="T24" fmla="*/ 171 w 219"/>
                <a:gd name="T25" fmla="*/ 28 h 164"/>
                <a:gd name="T26" fmla="*/ 186 w 219"/>
                <a:gd name="T27" fmla="*/ 35 h 164"/>
                <a:gd name="T28" fmla="*/ 205 w 219"/>
                <a:gd name="T29" fmla="*/ 47 h 164"/>
                <a:gd name="T30" fmla="*/ 214 w 219"/>
                <a:gd name="T31" fmla="*/ 59 h 164"/>
                <a:gd name="T32" fmla="*/ 219 w 219"/>
                <a:gd name="T33" fmla="*/ 73 h 164"/>
                <a:gd name="T34" fmla="*/ 214 w 219"/>
                <a:gd name="T35" fmla="*/ 88 h 164"/>
                <a:gd name="T36" fmla="*/ 202 w 219"/>
                <a:gd name="T37" fmla="*/ 100 h 164"/>
                <a:gd name="T38" fmla="*/ 188 w 219"/>
                <a:gd name="T39" fmla="*/ 112 h 164"/>
                <a:gd name="T40" fmla="*/ 174 w 219"/>
                <a:gd name="T41" fmla="*/ 121 h 164"/>
                <a:gd name="T42" fmla="*/ 157 w 219"/>
                <a:gd name="T43" fmla="*/ 133 h 164"/>
                <a:gd name="T44" fmla="*/ 143 w 219"/>
                <a:gd name="T45" fmla="*/ 140 h 164"/>
                <a:gd name="T46" fmla="*/ 126 w 219"/>
                <a:gd name="T47" fmla="*/ 147 h 164"/>
                <a:gd name="T48" fmla="*/ 112 w 219"/>
                <a:gd name="T49" fmla="*/ 152 h 164"/>
                <a:gd name="T50" fmla="*/ 100 w 219"/>
                <a:gd name="T51" fmla="*/ 157 h 164"/>
                <a:gd name="T52" fmla="*/ 90 w 219"/>
                <a:gd name="T53" fmla="*/ 162 h 164"/>
                <a:gd name="T54" fmla="*/ 88 w 219"/>
                <a:gd name="T55" fmla="*/ 162 h 164"/>
                <a:gd name="T56" fmla="*/ 98 w 219"/>
                <a:gd name="T57" fmla="*/ 152 h 164"/>
                <a:gd name="T58" fmla="*/ 109 w 219"/>
                <a:gd name="T59" fmla="*/ 135 h 164"/>
                <a:gd name="T60" fmla="*/ 119 w 219"/>
                <a:gd name="T61" fmla="*/ 126 h 164"/>
                <a:gd name="T62" fmla="*/ 126 w 219"/>
                <a:gd name="T63" fmla="*/ 114 h 164"/>
                <a:gd name="T64" fmla="*/ 136 w 219"/>
                <a:gd name="T65" fmla="*/ 100 h 164"/>
                <a:gd name="T66" fmla="*/ 140 w 219"/>
                <a:gd name="T67" fmla="*/ 90 h 164"/>
                <a:gd name="T68" fmla="*/ 145 w 219"/>
                <a:gd name="T69" fmla="*/ 78 h 164"/>
                <a:gd name="T70" fmla="*/ 145 w 219"/>
                <a:gd name="T71" fmla="*/ 69 h 164"/>
                <a:gd name="T72" fmla="*/ 136 w 219"/>
                <a:gd name="T73" fmla="*/ 52 h 164"/>
                <a:gd name="T74" fmla="*/ 124 w 219"/>
                <a:gd name="T75" fmla="*/ 42 h 164"/>
                <a:gd name="T76" fmla="*/ 109 w 219"/>
                <a:gd name="T77" fmla="*/ 35 h 164"/>
                <a:gd name="T78" fmla="*/ 88 w 219"/>
                <a:gd name="T79" fmla="*/ 26 h 164"/>
                <a:gd name="T80" fmla="*/ 71 w 219"/>
                <a:gd name="T81" fmla="*/ 19 h 164"/>
                <a:gd name="T82" fmla="*/ 59 w 219"/>
                <a:gd name="T83" fmla="*/ 14 h 164"/>
                <a:gd name="T84" fmla="*/ 43 w 219"/>
                <a:gd name="T85" fmla="*/ 11 h 164"/>
                <a:gd name="T86" fmla="*/ 26 w 219"/>
                <a:gd name="T87" fmla="*/ 7 h 164"/>
                <a:gd name="T88" fmla="*/ 12 w 219"/>
                <a:gd name="T89" fmla="*/ 2 h 164"/>
                <a:gd name="T90" fmla="*/ 2 w 219"/>
                <a:gd name="T9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9" h="164">
                  <a:moveTo>
                    <a:pt x="0" y="0"/>
                  </a:moveTo>
                  <a:lnTo>
                    <a:pt x="5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43" y="2"/>
                  </a:lnTo>
                  <a:lnTo>
                    <a:pt x="48" y="2"/>
                  </a:lnTo>
                  <a:lnTo>
                    <a:pt x="52" y="4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4" y="4"/>
                  </a:lnTo>
                  <a:lnTo>
                    <a:pt x="71" y="7"/>
                  </a:lnTo>
                  <a:lnTo>
                    <a:pt x="74" y="7"/>
                  </a:lnTo>
                  <a:lnTo>
                    <a:pt x="81" y="7"/>
                  </a:lnTo>
                  <a:lnTo>
                    <a:pt x="86" y="7"/>
                  </a:lnTo>
                  <a:lnTo>
                    <a:pt x="90" y="9"/>
                  </a:lnTo>
                  <a:lnTo>
                    <a:pt x="95" y="9"/>
                  </a:lnTo>
                  <a:lnTo>
                    <a:pt x="100" y="11"/>
                  </a:lnTo>
                  <a:lnTo>
                    <a:pt x="105" y="11"/>
                  </a:lnTo>
                  <a:lnTo>
                    <a:pt x="109" y="14"/>
                  </a:lnTo>
                  <a:lnTo>
                    <a:pt x="114" y="14"/>
                  </a:lnTo>
                  <a:lnTo>
                    <a:pt x="119" y="14"/>
                  </a:lnTo>
                  <a:lnTo>
                    <a:pt x="124" y="16"/>
                  </a:lnTo>
                  <a:lnTo>
                    <a:pt x="129" y="19"/>
                  </a:lnTo>
                  <a:lnTo>
                    <a:pt x="133" y="19"/>
                  </a:lnTo>
                  <a:lnTo>
                    <a:pt x="138" y="19"/>
                  </a:lnTo>
                  <a:lnTo>
                    <a:pt x="143" y="21"/>
                  </a:lnTo>
                  <a:lnTo>
                    <a:pt x="148" y="23"/>
                  </a:lnTo>
                  <a:lnTo>
                    <a:pt x="150" y="23"/>
                  </a:lnTo>
                  <a:lnTo>
                    <a:pt x="157" y="23"/>
                  </a:lnTo>
                  <a:lnTo>
                    <a:pt x="160" y="26"/>
                  </a:lnTo>
                  <a:lnTo>
                    <a:pt x="164" y="28"/>
                  </a:lnTo>
                  <a:lnTo>
                    <a:pt x="167" y="28"/>
                  </a:lnTo>
                  <a:lnTo>
                    <a:pt x="171" y="28"/>
                  </a:lnTo>
                  <a:lnTo>
                    <a:pt x="174" y="31"/>
                  </a:lnTo>
                  <a:lnTo>
                    <a:pt x="179" y="33"/>
                  </a:lnTo>
                  <a:lnTo>
                    <a:pt x="186" y="35"/>
                  </a:lnTo>
                  <a:lnTo>
                    <a:pt x="193" y="40"/>
                  </a:lnTo>
                  <a:lnTo>
                    <a:pt x="200" y="42"/>
                  </a:lnTo>
                  <a:lnTo>
                    <a:pt x="205" y="47"/>
                  </a:lnTo>
                  <a:lnTo>
                    <a:pt x="207" y="52"/>
                  </a:lnTo>
                  <a:lnTo>
                    <a:pt x="212" y="54"/>
                  </a:lnTo>
                  <a:lnTo>
                    <a:pt x="214" y="59"/>
                  </a:lnTo>
                  <a:lnTo>
                    <a:pt x="217" y="61"/>
                  </a:lnTo>
                  <a:lnTo>
                    <a:pt x="219" y="66"/>
                  </a:lnTo>
                  <a:lnTo>
                    <a:pt x="219" y="73"/>
                  </a:lnTo>
                  <a:lnTo>
                    <a:pt x="219" y="76"/>
                  </a:lnTo>
                  <a:lnTo>
                    <a:pt x="217" y="83"/>
                  </a:lnTo>
                  <a:lnTo>
                    <a:pt x="214" y="88"/>
                  </a:lnTo>
                  <a:lnTo>
                    <a:pt x="212" y="90"/>
                  </a:lnTo>
                  <a:lnTo>
                    <a:pt x="207" y="95"/>
                  </a:lnTo>
                  <a:lnTo>
                    <a:pt x="202" y="100"/>
                  </a:lnTo>
                  <a:lnTo>
                    <a:pt x="200" y="104"/>
                  </a:lnTo>
                  <a:lnTo>
                    <a:pt x="195" y="107"/>
                  </a:lnTo>
                  <a:lnTo>
                    <a:pt x="188" y="112"/>
                  </a:lnTo>
                  <a:lnTo>
                    <a:pt x="186" y="114"/>
                  </a:lnTo>
                  <a:lnTo>
                    <a:pt x="179" y="119"/>
                  </a:lnTo>
                  <a:lnTo>
                    <a:pt x="174" y="121"/>
                  </a:lnTo>
                  <a:lnTo>
                    <a:pt x="169" y="126"/>
                  </a:lnTo>
                  <a:lnTo>
                    <a:pt x="164" y="128"/>
                  </a:lnTo>
                  <a:lnTo>
                    <a:pt x="157" y="133"/>
                  </a:lnTo>
                  <a:lnTo>
                    <a:pt x="155" y="135"/>
                  </a:lnTo>
                  <a:lnTo>
                    <a:pt x="148" y="138"/>
                  </a:lnTo>
                  <a:lnTo>
                    <a:pt x="143" y="140"/>
                  </a:lnTo>
                  <a:lnTo>
                    <a:pt x="136" y="142"/>
                  </a:lnTo>
                  <a:lnTo>
                    <a:pt x="131" y="145"/>
                  </a:lnTo>
                  <a:lnTo>
                    <a:pt x="126" y="147"/>
                  </a:lnTo>
                  <a:lnTo>
                    <a:pt x="121" y="150"/>
                  </a:lnTo>
                  <a:lnTo>
                    <a:pt x="117" y="152"/>
                  </a:lnTo>
                  <a:lnTo>
                    <a:pt x="112" y="152"/>
                  </a:lnTo>
                  <a:lnTo>
                    <a:pt x="107" y="157"/>
                  </a:lnTo>
                  <a:lnTo>
                    <a:pt x="105" y="157"/>
                  </a:lnTo>
                  <a:lnTo>
                    <a:pt x="100" y="157"/>
                  </a:lnTo>
                  <a:lnTo>
                    <a:pt x="98" y="159"/>
                  </a:lnTo>
                  <a:lnTo>
                    <a:pt x="95" y="159"/>
                  </a:lnTo>
                  <a:lnTo>
                    <a:pt x="90" y="162"/>
                  </a:lnTo>
                  <a:lnTo>
                    <a:pt x="88" y="162"/>
                  </a:lnTo>
                  <a:lnTo>
                    <a:pt x="88" y="164"/>
                  </a:lnTo>
                  <a:lnTo>
                    <a:pt x="88" y="162"/>
                  </a:lnTo>
                  <a:lnTo>
                    <a:pt x="90" y="159"/>
                  </a:lnTo>
                  <a:lnTo>
                    <a:pt x="93" y="157"/>
                  </a:lnTo>
                  <a:lnTo>
                    <a:pt x="98" y="152"/>
                  </a:lnTo>
                  <a:lnTo>
                    <a:pt x="102" y="145"/>
                  </a:lnTo>
                  <a:lnTo>
                    <a:pt x="107" y="140"/>
                  </a:lnTo>
                  <a:lnTo>
                    <a:pt x="109" y="135"/>
                  </a:lnTo>
                  <a:lnTo>
                    <a:pt x="112" y="133"/>
                  </a:lnTo>
                  <a:lnTo>
                    <a:pt x="117" y="128"/>
                  </a:lnTo>
                  <a:lnTo>
                    <a:pt x="119" y="126"/>
                  </a:lnTo>
                  <a:lnTo>
                    <a:pt x="124" y="121"/>
                  </a:lnTo>
                  <a:lnTo>
                    <a:pt x="124" y="119"/>
                  </a:lnTo>
                  <a:lnTo>
                    <a:pt x="126" y="114"/>
                  </a:lnTo>
                  <a:lnTo>
                    <a:pt x="129" y="109"/>
                  </a:lnTo>
                  <a:lnTo>
                    <a:pt x="133" y="104"/>
                  </a:lnTo>
                  <a:lnTo>
                    <a:pt x="136" y="100"/>
                  </a:lnTo>
                  <a:lnTo>
                    <a:pt x="136" y="97"/>
                  </a:lnTo>
                  <a:lnTo>
                    <a:pt x="140" y="95"/>
                  </a:lnTo>
                  <a:lnTo>
                    <a:pt x="140" y="90"/>
                  </a:lnTo>
                  <a:lnTo>
                    <a:pt x="143" y="85"/>
                  </a:lnTo>
                  <a:lnTo>
                    <a:pt x="143" y="83"/>
                  </a:lnTo>
                  <a:lnTo>
                    <a:pt x="145" y="78"/>
                  </a:lnTo>
                  <a:lnTo>
                    <a:pt x="145" y="73"/>
                  </a:lnTo>
                  <a:lnTo>
                    <a:pt x="145" y="71"/>
                  </a:lnTo>
                  <a:lnTo>
                    <a:pt x="145" y="69"/>
                  </a:lnTo>
                  <a:lnTo>
                    <a:pt x="145" y="66"/>
                  </a:lnTo>
                  <a:lnTo>
                    <a:pt x="143" y="59"/>
                  </a:lnTo>
                  <a:lnTo>
                    <a:pt x="136" y="52"/>
                  </a:lnTo>
                  <a:lnTo>
                    <a:pt x="133" y="50"/>
                  </a:lnTo>
                  <a:lnTo>
                    <a:pt x="129" y="45"/>
                  </a:lnTo>
                  <a:lnTo>
                    <a:pt x="124" y="42"/>
                  </a:lnTo>
                  <a:lnTo>
                    <a:pt x="119" y="40"/>
                  </a:lnTo>
                  <a:lnTo>
                    <a:pt x="114" y="38"/>
                  </a:lnTo>
                  <a:lnTo>
                    <a:pt x="109" y="35"/>
                  </a:lnTo>
                  <a:lnTo>
                    <a:pt x="102" y="31"/>
                  </a:lnTo>
                  <a:lnTo>
                    <a:pt x="95" y="28"/>
                  </a:lnTo>
                  <a:lnTo>
                    <a:pt x="88" y="26"/>
                  </a:lnTo>
                  <a:lnTo>
                    <a:pt x="83" y="23"/>
                  </a:lnTo>
                  <a:lnTo>
                    <a:pt x="76" y="21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64" y="19"/>
                  </a:lnTo>
                  <a:lnTo>
                    <a:pt x="59" y="14"/>
                  </a:lnTo>
                  <a:lnTo>
                    <a:pt x="57" y="14"/>
                  </a:lnTo>
                  <a:lnTo>
                    <a:pt x="50" y="11"/>
                  </a:lnTo>
                  <a:lnTo>
                    <a:pt x="43" y="11"/>
                  </a:lnTo>
                  <a:lnTo>
                    <a:pt x="36" y="9"/>
                  </a:lnTo>
                  <a:lnTo>
                    <a:pt x="31" y="7"/>
                  </a:lnTo>
                  <a:lnTo>
                    <a:pt x="26" y="7"/>
                  </a:lnTo>
                  <a:lnTo>
                    <a:pt x="21" y="4"/>
                  </a:lnTo>
                  <a:lnTo>
                    <a:pt x="14" y="2"/>
                  </a:lnTo>
                  <a:lnTo>
                    <a:pt x="12" y="2"/>
                  </a:lnTo>
                  <a:lnTo>
                    <a:pt x="9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3" name="Freeform 19">
              <a:extLst>
                <a:ext uri="{FF2B5EF4-FFF2-40B4-BE49-F238E27FC236}">
                  <a16:creationId xmlns:a16="http://schemas.microsoft.com/office/drawing/2014/main" id="{9B9F29A9-C0D6-4661-8068-9F5CAE944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5" y="1773"/>
              <a:ext cx="217" cy="486"/>
            </a:xfrm>
            <a:custGeom>
              <a:avLst/>
              <a:gdLst>
                <a:gd name="T0" fmla="*/ 172 w 217"/>
                <a:gd name="T1" fmla="*/ 55 h 486"/>
                <a:gd name="T2" fmla="*/ 155 w 217"/>
                <a:gd name="T3" fmla="*/ 88 h 486"/>
                <a:gd name="T4" fmla="*/ 141 w 217"/>
                <a:gd name="T5" fmla="*/ 119 h 486"/>
                <a:gd name="T6" fmla="*/ 127 w 217"/>
                <a:gd name="T7" fmla="*/ 152 h 486"/>
                <a:gd name="T8" fmla="*/ 112 w 217"/>
                <a:gd name="T9" fmla="*/ 186 h 486"/>
                <a:gd name="T10" fmla="*/ 98 w 217"/>
                <a:gd name="T11" fmla="*/ 217 h 486"/>
                <a:gd name="T12" fmla="*/ 86 w 217"/>
                <a:gd name="T13" fmla="*/ 250 h 486"/>
                <a:gd name="T14" fmla="*/ 74 w 217"/>
                <a:gd name="T15" fmla="*/ 279 h 486"/>
                <a:gd name="T16" fmla="*/ 62 w 217"/>
                <a:gd name="T17" fmla="*/ 310 h 486"/>
                <a:gd name="T18" fmla="*/ 50 w 217"/>
                <a:gd name="T19" fmla="*/ 338 h 486"/>
                <a:gd name="T20" fmla="*/ 41 w 217"/>
                <a:gd name="T21" fmla="*/ 364 h 486"/>
                <a:gd name="T22" fmla="*/ 31 w 217"/>
                <a:gd name="T23" fmla="*/ 391 h 486"/>
                <a:gd name="T24" fmla="*/ 22 w 217"/>
                <a:gd name="T25" fmla="*/ 412 h 486"/>
                <a:gd name="T26" fmla="*/ 15 w 217"/>
                <a:gd name="T27" fmla="*/ 431 h 486"/>
                <a:gd name="T28" fmla="*/ 10 w 217"/>
                <a:gd name="T29" fmla="*/ 450 h 486"/>
                <a:gd name="T30" fmla="*/ 5 w 217"/>
                <a:gd name="T31" fmla="*/ 464 h 486"/>
                <a:gd name="T32" fmla="*/ 3 w 217"/>
                <a:gd name="T33" fmla="*/ 474 h 486"/>
                <a:gd name="T34" fmla="*/ 0 w 217"/>
                <a:gd name="T35" fmla="*/ 483 h 486"/>
                <a:gd name="T36" fmla="*/ 3 w 217"/>
                <a:gd name="T37" fmla="*/ 483 h 486"/>
                <a:gd name="T38" fmla="*/ 10 w 217"/>
                <a:gd name="T39" fmla="*/ 469 h 486"/>
                <a:gd name="T40" fmla="*/ 17 w 217"/>
                <a:gd name="T41" fmla="*/ 455 h 486"/>
                <a:gd name="T42" fmla="*/ 24 w 217"/>
                <a:gd name="T43" fmla="*/ 438 h 486"/>
                <a:gd name="T44" fmla="*/ 36 w 217"/>
                <a:gd name="T45" fmla="*/ 417 h 486"/>
                <a:gd name="T46" fmla="*/ 46 w 217"/>
                <a:gd name="T47" fmla="*/ 395 h 486"/>
                <a:gd name="T48" fmla="*/ 58 w 217"/>
                <a:gd name="T49" fmla="*/ 371 h 486"/>
                <a:gd name="T50" fmla="*/ 70 w 217"/>
                <a:gd name="T51" fmla="*/ 345 h 486"/>
                <a:gd name="T52" fmla="*/ 84 w 217"/>
                <a:gd name="T53" fmla="*/ 317 h 486"/>
                <a:gd name="T54" fmla="*/ 98 w 217"/>
                <a:gd name="T55" fmla="*/ 288 h 486"/>
                <a:gd name="T56" fmla="*/ 112 w 217"/>
                <a:gd name="T57" fmla="*/ 260 h 486"/>
                <a:gd name="T58" fmla="*/ 124 w 217"/>
                <a:gd name="T59" fmla="*/ 231 h 486"/>
                <a:gd name="T60" fmla="*/ 139 w 217"/>
                <a:gd name="T61" fmla="*/ 200 h 486"/>
                <a:gd name="T62" fmla="*/ 151 w 217"/>
                <a:gd name="T63" fmla="*/ 171 h 486"/>
                <a:gd name="T64" fmla="*/ 165 w 217"/>
                <a:gd name="T65" fmla="*/ 145 h 486"/>
                <a:gd name="T66" fmla="*/ 174 w 217"/>
                <a:gd name="T67" fmla="*/ 119 h 486"/>
                <a:gd name="T68" fmla="*/ 184 w 217"/>
                <a:gd name="T69" fmla="*/ 95 h 486"/>
                <a:gd name="T70" fmla="*/ 196 w 217"/>
                <a:gd name="T71" fmla="*/ 71 h 486"/>
                <a:gd name="T72" fmla="*/ 203 w 217"/>
                <a:gd name="T73" fmla="*/ 52 h 486"/>
                <a:gd name="T74" fmla="*/ 210 w 217"/>
                <a:gd name="T75" fmla="*/ 36 h 486"/>
                <a:gd name="T76" fmla="*/ 212 w 217"/>
                <a:gd name="T77" fmla="*/ 21 h 486"/>
                <a:gd name="T78" fmla="*/ 215 w 217"/>
                <a:gd name="T79" fmla="*/ 9 h 486"/>
                <a:gd name="T80" fmla="*/ 212 w 217"/>
                <a:gd name="T81" fmla="*/ 0 h 486"/>
                <a:gd name="T82" fmla="*/ 205 w 217"/>
                <a:gd name="T83" fmla="*/ 2 h 486"/>
                <a:gd name="T84" fmla="*/ 196 w 217"/>
                <a:gd name="T85" fmla="*/ 12 h 486"/>
                <a:gd name="T86" fmla="*/ 189 w 217"/>
                <a:gd name="T87" fmla="*/ 21 h 486"/>
                <a:gd name="T88" fmla="*/ 181 w 217"/>
                <a:gd name="T89" fmla="*/ 3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7" h="486">
                  <a:moveTo>
                    <a:pt x="181" y="36"/>
                  </a:moveTo>
                  <a:lnTo>
                    <a:pt x="174" y="45"/>
                  </a:lnTo>
                  <a:lnTo>
                    <a:pt x="172" y="55"/>
                  </a:lnTo>
                  <a:lnTo>
                    <a:pt x="165" y="64"/>
                  </a:lnTo>
                  <a:lnTo>
                    <a:pt x="160" y="76"/>
                  </a:lnTo>
                  <a:lnTo>
                    <a:pt x="155" y="88"/>
                  </a:lnTo>
                  <a:lnTo>
                    <a:pt x="151" y="98"/>
                  </a:lnTo>
                  <a:lnTo>
                    <a:pt x="146" y="109"/>
                  </a:lnTo>
                  <a:lnTo>
                    <a:pt x="141" y="119"/>
                  </a:lnTo>
                  <a:lnTo>
                    <a:pt x="136" y="131"/>
                  </a:lnTo>
                  <a:lnTo>
                    <a:pt x="131" y="140"/>
                  </a:lnTo>
                  <a:lnTo>
                    <a:pt x="127" y="152"/>
                  </a:lnTo>
                  <a:lnTo>
                    <a:pt x="122" y="164"/>
                  </a:lnTo>
                  <a:lnTo>
                    <a:pt x="117" y="174"/>
                  </a:lnTo>
                  <a:lnTo>
                    <a:pt x="112" y="186"/>
                  </a:lnTo>
                  <a:lnTo>
                    <a:pt x="108" y="195"/>
                  </a:lnTo>
                  <a:lnTo>
                    <a:pt x="103" y="207"/>
                  </a:lnTo>
                  <a:lnTo>
                    <a:pt x="98" y="217"/>
                  </a:lnTo>
                  <a:lnTo>
                    <a:pt x="96" y="229"/>
                  </a:lnTo>
                  <a:lnTo>
                    <a:pt x="91" y="238"/>
                  </a:lnTo>
                  <a:lnTo>
                    <a:pt x="86" y="250"/>
                  </a:lnTo>
                  <a:lnTo>
                    <a:pt x="81" y="260"/>
                  </a:lnTo>
                  <a:lnTo>
                    <a:pt x="77" y="269"/>
                  </a:lnTo>
                  <a:lnTo>
                    <a:pt x="74" y="279"/>
                  </a:lnTo>
                  <a:lnTo>
                    <a:pt x="70" y="291"/>
                  </a:lnTo>
                  <a:lnTo>
                    <a:pt x="65" y="300"/>
                  </a:lnTo>
                  <a:lnTo>
                    <a:pt x="62" y="310"/>
                  </a:lnTo>
                  <a:lnTo>
                    <a:pt x="58" y="319"/>
                  </a:lnTo>
                  <a:lnTo>
                    <a:pt x="53" y="329"/>
                  </a:lnTo>
                  <a:lnTo>
                    <a:pt x="50" y="338"/>
                  </a:lnTo>
                  <a:lnTo>
                    <a:pt x="46" y="348"/>
                  </a:lnTo>
                  <a:lnTo>
                    <a:pt x="43" y="355"/>
                  </a:lnTo>
                  <a:lnTo>
                    <a:pt x="41" y="364"/>
                  </a:lnTo>
                  <a:lnTo>
                    <a:pt x="36" y="374"/>
                  </a:lnTo>
                  <a:lnTo>
                    <a:pt x="34" y="381"/>
                  </a:lnTo>
                  <a:lnTo>
                    <a:pt x="31" y="391"/>
                  </a:lnTo>
                  <a:lnTo>
                    <a:pt x="29" y="398"/>
                  </a:lnTo>
                  <a:lnTo>
                    <a:pt x="24" y="402"/>
                  </a:lnTo>
                  <a:lnTo>
                    <a:pt x="22" y="412"/>
                  </a:lnTo>
                  <a:lnTo>
                    <a:pt x="20" y="419"/>
                  </a:lnTo>
                  <a:lnTo>
                    <a:pt x="20" y="426"/>
                  </a:lnTo>
                  <a:lnTo>
                    <a:pt x="15" y="431"/>
                  </a:lnTo>
                  <a:lnTo>
                    <a:pt x="15" y="438"/>
                  </a:lnTo>
                  <a:lnTo>
                    <a:pt x="12" y="443"/>
                  </a:lnTo>
                  <a:lnTo>
                    <a:pt x="10" y="450"/>
                  </a:lnTo>
                  <a:lnTo>
                    <a:pt x="8" y="455"/>
                  </a:lnTo>
                  <a:lnTo>
                    <a:pt x="8" y="460"/>
                  </a:lnTo>
                  <a:lnTo>
                    <a:pt x="5" y="464"/>
                  </a:lnTo>
                  <a:lnTo>
                    <a:pt x="5" y="469"/>
                  </a:lnTo>
                  <a:lnTo>
                    <a:pt x="3" y="472"/>
                  </a:lnTo>
                  <a:lnTo>
                    <a:pt x="3" y="474"/>
                  </a:lnTo>
                  <a:lnTo>
                    <a:pt x="0" y="476"/>
                  </a:lnTo>
                  <a:lnTo>
                    <a:pt x="0" y="479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0" y="483"/>
                  </a:lnTo>
                  <a:lnTo>
                    <a:pt x="3" y="483"/>
                  </a:lnTo>
                  <a:lnTo>
                    <a:pt x="5" y="479"/>
                  </a:lnTo>
                  <a:lnTo>
                    <a:pt x="8" y="474"/>
                  </a:lnTo>
                  <a:lnTo>
                    <a:pt x="10" y="469"/>
                  </a:lnTo>
                  <a:lnTo>
                    <a:pt x="12" y="464"/>
                  </a:lnTo>
                  <a:lnTo>
                    <a:pt x="15" y="460"/>
                  </a:lnTo>
                  <a:lnTo>
                    <a:pt x="17" y="455"/>
                  </a:lnTo>
                  <a:lnTo>
                    <a:pt x="20" y="448"/>
                  </a:lnTo>
                  <a:lnTo>
                    <a:pt x="22" y="443"/>
                  </a:lnTo>
                  <a:lnTo>
                    <a:pt x="24" y="438"/>
                  </a:lnTo>
                  <a:lnTo>
                    <a:pt x="29" y="431"/>
                  </a:lnTo>
                  <a:lnTo>
                    <a:pt x="31" y="424"/>
                  </a:lnTo>
                  <a:lnTo>
                    <a:pt x="36" y="417"/>
                  </a:lnTo>
                  <a:lnTo>
                    <a:pt x="39" y="410"/>
                  </a:lnTo>
                  <a:lnTo>
                    <a:pt x="43" y="402"/>
                  </a:lnTo>
                  <a:lnTo>
                    <a:pt x="46" y="395"/>
                  </a:lnTo>
                  <a:lnTo>
                    <a:pt x="50" y="386"/>
                  </a:lnTo>
                  <a:lnTo>
                    <a:pt x="53" y="379"/>
                  </a:lnTo>
                  <a:lnTo>
                    <a:pt x="58" y="371"/>
                  </a:lnTo>
                  <a:lnTo>
                    <a:pt x="62" y="362"/>
                  </a:lnTo>
                  <a:lnTo>
                    <a:pt x="67" y="352"/>
                  </a:lnTo>
                  <a:lnTo>
                    <a:pt x="70" y="345"/>
                  </a:lnTo>
                  <a:lnTo>
                    <a:pt x="74" y="336"/>
                  </a:lnTo>
                  <a:lnTo>
                    <a:pt x="79" y="326"/>
                  </a:lnTo>
                  <a:lnTo>
                    <a:pt x="84" y="317"/>
                  </a:lnTo>
                  <a:lnTo>
                    <a:pt x="89" y="307"/>
                  </a:lnTo>
                  <a:lnTo>
                    <a:pt x="93" y="298"/>
                  </a:lnTo>
                  <a:lnTo>
                    <a:pt x="98" y="288"/>
                  </a:lnTo>
                  <a:lnTo>
                    <a:pt x="101" y="279"/>
                  </a:lnTo>
                  <a:lnTo>
                    <a:pt x="105" y="269"/>
                  </a:lnTo>
                  <a:lnTo>
                    <a:pt x="112" y="260"/>
                  </a:lnTo>
                  <a:lnTo>
                    <a:pt x="115" y="250"/>
                  </a:lnTo>
                  <a:lnTo>
                    <a:pt x="120" y="240"/>
                  </a:lnTo>
                  <a:lnTo>
                    <a:pt x="124" y="231"/>
                  </a:lnTo>
                  <a:lnTo>
                    <a:pt x="129" y="219"/>
                  </a:lnTo>
                  <a:lnTo>
                    <a:pt x="134" y="210"/>
                  </a:lnTo>
                  <a:lnTo>
                    <a:pt x="139" y="200"/>
                  </a:lnTo>
                  <a:lnTo>
                    <a:pt x="143" y="190"/>
                  </a:lnTo>
                  <a:lnTo>
                    <a:pt x="146" y="181"/>
                  </a:lnTo>
                  <a:lnTo>
                    <a:pt x="151" y="171"/>
                  </a:lnTo>
                  <a:lnTo>
                    <a:pt x="155" y="162"/>
                  </a:lnTo>
                  <a:lnTo>
                    <a:pt x="160" y="155"/>
                  </a:lnTo>
                  <a:lnTo>
                    <a:pt x="165" y="145"/>
                  </a:lnTo>
                  <a:lnTo>
                    <a:pt x="167" y="136"/>
                  </a:lnTo>
                  <a:lnTo>
                    <a:pt x="172" y="126"/>
                  </a:lnTo>
                  <a:lnTo>
                    <a:pt x="174" y="119"/>
                  </a:lnTo>
                  <a:lnTo>
                    <a:pt x="177" y="109"/>
                  </a:lnTo>
                  <a:lnTo>
                    <a:pt x="181" y="102"/>
                  </a:lnTo>
                  <a:lnTo>
                    <a:pt x="184" y="95"/>
                  </a:lnTo>
                  <a:lnTo>
                    <a:pt x="189" y="86"/>
                  </a:lnTo>
                  <a:lnTo>
                    <a:pt x="191" y="79"/>
                  </a:lnTo>
                  <a:lnTo>
                    <a:pt x="196" y="71"/>
                  </a:lnTo>
                  <a:lnTo>
                    <a:pt x="198" y="64"/>
                  </a:lnTo>
                  <a:lnTo>
                    <a:pt x="201" y="57"/>
                  </a:lnTo>
                  <a:lnTo>
                    <a:pt x="203" y="52"/>
                  </a:lnTo>
                  <a:lnTo>
                    <a:pt x="205" y="48"/>
                  </a:lnTo>
                  <a:lnTo>
                    <a:pt x="205" y="40"/>
                  </a:lnTo>
                  <a:lnTo>
                    <a:pt x="210" y="36"/>
                  </a:lnTo>
                  <a:lnTo>
                    <a:pt x="212" y="31"/>
                  </a:lnTo>
                  <a:lnTo>
                    <a:pt x="212" y="26"/>
                  </a:lnTo>
                  <a:lnTo>
                    <a:pt x="212" y="21"/>
                  </a:lnTo>
                  <a:lnTo>
                    <a:pt x="215" y="19"/>
                  </a:lnTo>
                  <a:lnTo>
                    <a:pt x="215" y="17"/>
                  </a:lnTo>
                  <a:lnTo>
                    <a:pt x="215" y="9"/>
                  </a:lnTo>
                  <a:lnTo>
                    <a:pt x="217" y="7"/>
                  </a:lnTo>
                  <a:lnTo>
                    <a:pt x="215" y="2"/>
                  </a:lnTo>
                  <a:lnTo>
                    <a:pt x="212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05" y="2"/>
                  </a:lnTo>
                  <a:lnTo>
                    <a:pt x="203" y="5"/>
                  </a:lnTo>
                  <a:lnTo>
                    <a:pt x="198" y="7"/>
                  </a:lnTo>
                  <a:lnTo>
                    <a:pt x="196" y="12"/>
                  </a:lnTo>
                  <a:lnTo>
                    <a:pt x="193" y="17"/>
                  </a:lnTo>
                  <a:lnTo>
                    <a:pt x="191" y="19"/>
                  </a:lnTo>
                  <a:lnTo>
                    <a:pt x="189" y="21"/>
                  </a:lnTo>
                  <a:lnTo>
                    <a:pt x="184" y="26"/>
                  </a:lnTo>
                  <a:lnTo>
                    <a:pt x="181" y="33"/>
                  </a:lnTo>
                  <a:lnTo>
                    <a:pt x="181" y="36"/>
                  </a:lnTo>
                  <a:lnTo>
                    <a:pt x="181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4" name="Freeform 20">
              <a:extLst>
                <a:ext uri="{FF2B5EF4-FFF2-40B4-BE49-F238E27FC236}">
                  <a16:creationId xmlns:a16="http://schemas.microsoft.com/office/drawing/2014/main" id="{B4333114-A6CB-4FCC-A2EE-862A36A4A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9" y="2323"/>
              <a:ext cx="262" cy="610"/>
            </a:xfrm>
            <a:custGeom>
              <a:avLst/>
              <a:gdLst>
                <a:gd name="T0" fmla="*/ 203 w 262"/>
                <a:gd name="T1" fmla="*/ 72 h 610"/>
                <a:gd name="T2" fmla="*/ 186 w 262"/>
                <a:gd name="T3" fmla="*/ 103 h 610"/>
                <a:gd name="T4" fmla="*/ 172 w 262"/>
                <a:gd name="T5" fmla="*/ 134 h 610"/>
                <a:gd name="T6" fmla="*/ 155 w 262"/>
                <a:gd name="T7" fmla="*/ 167 h 610"/>
                <a:gd name="T8" fmla="*/ 143 w 262"/>
                <a:gd name="T9" fmla="*/ 200 h 610"/>
                <a:gd name="T10" fmla="*/ 126 w 262"/>
                <a:gd name="T11" fmla="*/ 234 h 610"/>
                <a:gd name="T12" fmla="*/ 115 w 262"/>
                <a:gd name="T13" fmla="*/ 269 h 610"/>
                <a:gd name="T14" fmla="*/ 100 w 262"/>
                <a:gd name="T15" fmla="*/ 300 h 610"/>
                <a:gd name="T16" fmla="*/ 86 w 262"/>
                <a:gd name="T17" fmla="*/ 334 h 610"/>
                <a:gd name="T18" fmla="*/ 76 w 262"/>
                <a:gd name="T19" fmla="*/ 367 h 610"/>
                <a:gd name="T20" fmla="*/ 65 w 262"/>
                <a:gd name="T21" fmla="*/ 398 h 610"/>
                <a:gd name="T22" fmla="*/ 53 w 262"/>
                <a:gd name="T23" fmla="*/ 426 h 610"/>
                <a:gd name="T24" fmla="*/ 45 w 262"/>
                <a:gd name="T25" fmla="*/ 455 h 610"/>
                <a:gd name="T26" fmla="*/ 36 w 262"/>
                <a:gd name="T27" fmla="*/ 481 h 610"/>
                <a:gd name="T28" fmla="*/ 29 w 262"/>
                <a:gd name="T29" fmla="*/ 507 h 610"/>
                <a:gd name="T30" fmla="*/ 22 w 262"/>
                <a:gd name="T31" fmla="*/ 529 h 610"/>
                <a:gd name="T32" fmla="*/ 15 w 262"/>
                <a:gd name="T33" fmla="*/ 550 h 610"/>
                <a:gd name="T34" fmla="*/ 10 w 262"/>
                <a:gd name="T35" fmla="*/ 567 h 610"/>
                <a:gd name="T36" fmla="*/ 7 w 262"/>
                <a:gd name="T37" fmla="*/ 581 h 610"/>
                <a:gd name="T38" fmla="*/ 3 w 262"/>
                <a:gd name="T39" fmla="*/ 593 h 610"/>
                <a:gd name="T40" fmla="*/ 3 w 262"/>
                <a:gd name="T41" fmla="*/ 608 h 610"/>
                <a:gd name="T42" fmla="*/ 3 w 262"/>
                <a:gd name="T43" fmla="*/ 605 h 610"/>
                <a:gd name="T44" fmla="*/ 7 w 262"/>
                <a:gd name="T45" fmla="*/ 598 h 610"/>
                <a:gd name="T46" fmla="*/ 15 w 262"/>
                <a:gd name="T47" fmla="*/ 588 h 610"/>
                <a:gd name="T48" fmla="*/ 19 w 262"/>
                <a:gd name="T49" fmla="*/ 574 h 610"/>
                <a:gd name="T50" fmla="*/ 24 w 262"/>
                <a:gd name="T51" fmla="*/ 560 h 610"/>
                <a:gd name="T52" fmla="*/ 34 w 262"/>
                <a:gd name="T53" fmla="*/ 541 h 610"/>
                <a:gd name="T54" fmla="*/ 41 w 262"/>
                <a:gd name="T55" fmla="*/ 522 h 610"/>
                <a:gd name="T56" fmla="*/ 53 w 262"/>
                <a:gd name="T57" fmla="*/ 500 h 610"/>
                <a:gd name="T58" fmla="*/ 62 w 262"/>
                <a:gd name="T59" fmla="*/ 479 h 610"/>
                <a:gd name="T60" fmla="*/ 69 w 262"/>
                <a:gd name="T61" fmla="*/ 457 h 610"/>
                <a:gd name="T62" fmla="*/ 79 w 262"/>
                <a:gd name="T63" fmla="*/ 431 h 610"/>
                <a:gd name="T64" fmla="*/ 91 w 262"/>
                <a:gd name="T65" fmla="*/ 410 h 610"/>
                <a:gd name="T66" fmla="*/ 98 w 262"/>
                <a:gd name="T67" fmla="*/ 386 h 610"/>
                <a:gd name="T68" fmla="*/ 107 w 262"/>
                <a:gd name="T69" fmla="*/ 365 h 610"/>
                <a:gd name="T70" fmla="*/ 117 w 262"/>
                <a:gd name="T71" fmla="*/ 343 h 610"/>
                <a:gd name="T72" fmla="*/ 124 w 262"/>
                <a:gd name="T73" fmla="*/ 324 h 610"/>
                <a:gd name="T74" fmla="*/ 134 w 262"/>
                <a:gd name="T75" fmla="*/ 307 h 610"/>
                <a:gd name="T76" fmla="*/ 138 w 262"/>
                <a:gd name="T77" fmla="*/ 293 h 610"/>
                <a:gd name="T78" fmla="*/ 145 w 262"/>
                <a:gd name="T79" fmla="*/ 279 h 610"/>
                <a:gd name="T80" fmla="*/ 150 w 262"/>
                <a:gd name="T81" fmla="*/ 272 h 610"/>
                <a:gd name="T82" fmla="*/ 153 w 262"/>
                <a:gd name="T83" fmla="*/ 262 h 610"/>
                <a:gd name="T84" fmla="*/ 160 w 262"/>
                <a:gd name="T85" fmla="*/ 250 h 610"/>
                <a:gd name="T86" fmla="*/ 165 w 262"/>
                <a:gd name="T87" fmla="*/ 238 h 610"/>
                <a:gd name="T88" fmla="*/ 169 w 262"/>
                <a:gd name="T89" fmla="*/ 224 h 610"/>
                <a:gd name="T90" fmla="*/ 176 w 262"/>
                <a:gd name="T91" fmla="*/ 210 h 610"/>
                <a:gd name="T92" fmla="*/ 184 w 262"/>
                <a:gd name="T93" fmla="*/ 193 h 610"/>
                <a:gd name="T94" fmla="*/ 191 w 262"/>
                <a:gd name="T95" fmla="*/ 176 h 610"/>
                <a:gd name="T96" fmla="*/ 198 w 262"/>
                <a:gd name="T97" fmla="*/ 160 h 610"/>
                <a:gd name="T98" fmla="*/ 205 w 262"/>
                <a:gd name="T99" fmla="*/ 141 h 610"/>
                <a:gd name="T100" fmla="*/ 212 w 262"/>
                <a:gd name="T101" fmla="*/ 124 h 610"/>
                <a:gd name="T102" fmla="*/ 219 w 262"/>
                <a:gd name="T103" fmla="*/ 107 h 610"/>
                <a:gd name="T104" fmla="*/ 224 w 262"/>
                <a:gd name="T105" fmla="*/ 91 h 610"/>
                <a:gd name="T106" fmla="*/ 231 w 262"/>
                <a:gd name="T107" fmla="*/ 74 h 610"/>
                <a:gd name="T108" fmla="*/ 236 w 262"/>
                <a:gd name="T109" fmla="*/ 57 h 610"/>
                <a:gd name="T110" fmla="*/ 243 w 262"/>
                <a:gd name="T111" fmla="*/ 45 h 610"/>
                <a:gd name="T112" fmla="*/ 248 w 262"/>
                <a:gd name="T113" fmla="*/ 33 h 610"/>
                <a:gd name="T114" fmla="*/ 250 w 262"/>
                <a:gd name="T115" fmla="*/ 22 h 610"/>
                <a:gd name="T116" fmla="*/ 257 w 262"/>
                <a:gd name="T117" fmla="*/ 7 h 610"/>
                <a:gd name="T118" fmla="*/ 215 w 262"/>
                <a:gd name="T119" fmla="*/ 5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2" h="610">
                  <a:moveTo>
                    <a:pt x="215" y="50"/>
                  </a:moveTo>
                  <a:lnTo>
                    <a:pt x="207" y="62"/>
                  </a:lnTo>
                  <a:lnTo>
                    <a:pt x="203" y="72"/>
                  </a:lnTo>
                  <a:lnTo>
                    <a:pt x="198" y="81"/>
                  </a:lnTo>
                  <a:lnTo>
                    <a:pt x="193" y="93"/>
                  </a:lnTo>
                  <a:lnTo>
                    <a:pt x="186" y="103"/>
                  </a:lnTo>
                  <a:lnTo>
                    <a:pt x="181" y="114"/>
                  </a:lnTo>
                  <a:lnTo>
                    <a:pt x="176" y="124"/>
                  </a:lnTo>
                  <a:lnTo>
                    <a:pt x="172" y="134"/>
                  </a:lnTo>
                  <a:lnTo>
                    <a:pt x="167" y="145"/>
                  </a:lnTo>
                  <a:lnTo>
                    <a:pt x="162" y="157"/>
                  </a:lnTo>
                  <a:lnTo>
                    <a:pt x="155" y="167"/>
                  </a:lnTo>
                  <a:lnTo>
                    <a:pt x="153" y="179"/>
                  </a:lnTo>
                  <a:lnTo>
                    <a:pt x="145" y="191"/>
                  </a:lnTo>
                  <a:lnTo>
                    <a:pt x="143" y="200"/>
                  </a:lnTo>
                  <a:lnTo>
                    <a:pt x="136" y="212"/>
                  </a:lnTo>
                  <a:lnTo>
                    <a:pt x="131" y="224"/>
                  </a:lnTo>
                  <a:lnTo>
                    <a:pt x="126" y="234"/>
                  </a:lnTo>
                  <a:lnTo>
                    <a:pt x="122" y="245"/>
                  </a:lnTo>
                  <a:lnTo>
                    <a:pt x="117" y="257"/>
                  </a:lnTo>
                  <a:lnTo>
                    <a:pt x="115" y="269"/>
                  </a:lnTo>
                  <a:lnTo>
                    <a:pt x="107" y="279"/>
                  </a:lnTo>
                  <a:lnTo>
                    <a:pt x="105" y="291"/>
                  </a:lnTo>
                  <a:lnTo>
                    <a:pt x="100" y="300"/>
                  </a:lnTo>
                  <a:lnTo>
                    <a:pt x="98" y="312"/>
                  </a:lnTo>
                  <a:lnTo>
                    <a:pt x="91" y="324"/>
                  </a:lnTo>
                  <a:lnTo>
                    <a:pt x="86" y="334"/>
                  </a:lnTo>
                  <a:lnTo>
                    <a:pt x="84" y="346"/>
                  </a:lnTo>
                  <a:lnTo>
                    <a:pt x="79" y="355"/>
                  </a:lnTo>
                  <a:lnTo>
                    <a:pt x="76" y="367"/>
                  </a:lnTo>
                  <a:lnTo>
                    <a:pt x="72" y="376"/>
                  </a:lnTo>
                  <a:lnTo>
                    <a:pt x="69" y="386"/>
                  </a:lnTo>
                  <a:lnTo>
                    <a:pt x="65" y="398"/>
                  </a:lnTo>
                  <a:lnTo>
                    <a:pt x="62" y="407"/>
                  </a:lnTo>
                  <a:lnTo>
                    <a:pt x="57" y="417"/>
                  </a:lnTo>
                  <a:lnTo>
                    <a:pt x="53" y="426"/>
                  </a:lnTo>
                  <a:lnTo>
                    <a:pt x="50" y="436"/>
                  </a:lnTo>
                  <a:lnTo>
                    <a:pt x="48" y="446"/>
                  </a:lnTo>
                  <a:lnTo>
                    <a:pt x="45" y="455"/>
                  </a:lnTo>
                  <a:lnTo>
                    <a:pt x="41" y="465"/>
                  </a:lnTo>
                  <a:lnTo>
                    <a:pt x="38" y="474"/>
                  </a:lnTo>
                  <a:lnTo>
                    <a:pt x="36" y="481"/>
                  </a:lnTo>
                  <a:lnTo>
                    <a:pt x="34" y="491"/>
                  </a:lnTo>
                  <a:lnTo>
                    <a:pt x="31" y="498"/>
                  </a:lnTo>
                  <a:lnTo>
                    <a:pt x="29" y="507"/>
                  </a:lnTo>
                  <a:lnTo>
                    <a:pt x="24" y="515"/>
                  </a:lnTo>
                  <a:lnTo>
                    <a:pt x="24" y="522"/>
                  </a:lnTo>
                  <a:lnTo>
                    <a:pt x="22" y="529"/>
                  </a:lnTo>
                  <a:lnTo>
                    <a:pt x="19" y="536"/>
                  </a:lnTo>
                  <a:lnTo>
                    <a:pt x="17" y="543"/>
                  </a:lnTo>
                  <a:lnTo>
                    <a:pt x="15" y="550"/>
                  </a:lnTo>
                  <a:lnTo>
                    <a:pt x="15" y="555"/>
                  </a:lnTo>
                  <a:lnTo>
                    <a:pt x="12" y="562"/>
                  </a:lnTo>
                  <a:lnTo>
                    <a:pt x="10" y="567"/>
                  </a:lnTo>
                  <a:lnTo>
                    <a:pt x="7" y="572"/>
                  </a:lnTo>
                  <a:lnTo>
                    <a:pt x="7" y="577"/>
                  </a:lnTo>
                  <a:lnTo>
                    <a:pt x="7" y="581"/>
                  </a:lnTo>
                  <a:lnTo>
                    <a:pt x="3" y="586"/>
                  </a:lnTo>
                  <a:lnTo>
                    <a:pt x="3" y="591"/>
                  </a:lnTo>
                  <a:lnTo>
                    <a:pt x="3" y="593"/>
                  </a:lnTo>
                  <a:lnTo>
                    <a:pt x="3" y="598"/>
                  </a:lnTo>
                  <a:lnTo>
                    <a:pt x="3" y="603"/>
                  </a:lnTo>
                  <a:lnTo>
                    <a:pt x="3" y="608"/>
                  </a:lnTo>
                  <a:lnTo>
                    <a:pt x="0" y="610"/>
                  </a:lnTo>
                  <a:lnTo>
                    <a:pt x="3" y="610"/>
                  </a:lnTo>
                  <a:lnTo>
                    <a:pt x="3" y="605"/>
                  </a:lnTo>
                  <a:lnTo>
                    <a:pt x="5" y="603"/>
                  </a:lnTo>
                  <a:lnTo>
                    <a:pt x="7" y="600"/>
                  </a:lnTo>
                  <a:lnTo>
                    <a:pt x="7" y="598"/>
                  </a:lnTo>
                  <a:lnTo>
                    <a:pt x="10" y="596"/>
                  </a:lnTo>
                  <a:lnTo>
                    <a:pt x="10" y="591"/>
                  </a:lnTo>
                  <a:lnTo>
                    <a:pt x="15" y="588"/>
                  </a:lnTo>
                  <a:lnTo>
                    <a:pt x="15" y="584"/>
                  </a:lnTo>
                  <a:lnTo>
                    <a:pt x="17" y="579"/>
                  </a:lnTo>
                  <a:lnTo>
                    <a:pt x="19" y="574"/>
                  </a:lnTo>
                  <a:lnTo>
                    <a:pt x="22" y="569"/>
                  </a:lnTo>
                  <a:lnTo>
                    <a:pt x="24" y="565"/>
                  </a:lnTo>
                  <a:lnTo>
                    <a:pt x="24" y="560"/>
                  </a:lnTo>
                  <a:lnTo>
                    <a:pt x="29" y="553"/>
                  </a:lnTo>
                  <a:lnTo>
                    <a:pt x="31" y="546"/>
                  </a:lnTo>
                  <a:lnTo>
                    <a:pt x="34" y="541"/>
                  </a:lnTo>
                  <a:lnTo>
                    <a:pt x="36" y="536"/>
                  </a:lnTo>
                  <a:lnTo>
                    <a:pt x="41" y="529"/>
                  </a:lnTo>
                  <a:lnTo>
                    <a:pt x="41" y="522"/>
                  </a:lnTo>
                  <a:lnTo>
                    <a:pt x="45" y="515"/>
                  </a:lnTo>
                  <a:lnTo>
                    <a:pt x="48" y="507"/>
                  </a:lnTo>
                  <a:lnTo>
                    <a:pt x="53" y="500"/>
                  </a:lnTo>
                  <a:lnTo>
                    <a:pt x="55" y="493"/>
                  </a:lnTo>
                  <a:lnTo>
                    <a:pt x="60" y="486"/>
                  </a:lnTo>
                  <a:lnTo>
                    <a:pt x="62" y="479"/>
                  </a:lnTo>
                  <a:lnTo>
                    <a:pt x="65" y="472"/>
                  </a:lnTo>
                  <a:lnTo>
                    <a:pt x="67" y="462"/>
                  </a:lnTo>
                  <a:lnTo>
                    <a:pt x="69" y="457"/>
                  </a:lnTo>
                  <a:lnTo>
                    <a:pt x="74" y="448"/>
                  </a:lnTo>
                  <a:lnTo>
                    <a:pt x="76" y="441"/>
                  </a:lnTo>
                  <a:lnTo>
                    <a:pt x="79" y="431"/>
                  </a:lnTo>
                  <a:lnTo>
                    <a:pt x="84" y="424"/>
                  </a:lnTo>
                  <a:lnTo>
                    <a:pt x="86" y="419"/>
                  </a:lnTo>
                  <a:lnTo>
                    <a:pt x="91" y="410"/>
                  </a:lnTo>
                  <a:lnTo>
                    <a:pt x="93" y="403"/>
                  </a:lnTo>
                  <a:lnTo>
                    <a:pt x="98" y="393"/>
                  </a:lnTo>
                  <a:lnTo>
                    <a:pt x="98" y="386"/>
                  </a:lnTo>
                  <a:lnTo>
                    <a:pt x="103" y="381"/>
                  </a:lnTo>
                  <a:lnTo>
                    <a:pt x="105" y="372"/>
                  </a:lnTo>
                  <a:lnTo>
                    <a:pt x="107" y="365"/>
                  </a:lnTo>
                  <a:lnTo>
                    <a:pt x="110" y="357"/>
                  </a:lnTo>
                  <a:lnTo>
                    <a:pt x="115" y="353"/>
                  </a:lnTo>
                  <a:lnTo>
                    <a:pt x="117" y="343"/>
                  </a:lnTo>
                  <a:lnTo>
                    <a:pt x="119" y="338"/>
                  </a:lnTo>
                  <a:lnTo>
                    <a:pt x="122" y="331"/>
                  </a:lnTo>
                  <a:lnTo>
                    <a:pt x="124" y="324"/>
                  </a:lnTo>
                  <a:lnTo>
                    <a:pt x="129" y="319"/>
                  </a:lnTo>
                  <a:lnTo>
                    <a:pt x="131" y="315"/>
                  </a:lnTo>
                  <a:lnTo>
                    <a:pt x="134" y="307"/>
                  </a:lnTo>
                  <a:lnTo>
                    <a:pt x="136" y="303"/>
                  </a:lnTo>
                  <a:lnTo>
                    <a:pt x="138" y="298"/>
                  </a:lnTo>
                  <a:lnTo>
                    <a:pt x="138" y="293"/>
                  </a:lnTo>
                  <a:lnTo>
                    <a:pt x="141" y="286"/>
                  </a:lnTo>
                  <a:lnTo>
                    <a:pt x="143" y="284"/>
                  </a:lnTo>
                  <a:lnTo>
                    <a:pt x="145" y="279"/>
                  </a:lnTo>
                  <a:lnTo>
                    <a:pt x="145" y="276"/>
                  </a:lnTo>
                  <a:lnTo>
                    <a:pt x="148" y="272"/>
                  </a:lnTo>
                  <a:lnTo>
                    <a:pt x="150" y="272"/>
                  </a:lnTo>
                  <a:lnTo>
                    <a:pt x="153" y="269"/>
                  </a:lnTo>
                  <a:lnTo>
                    <a:pt x="153" y="265"/>
                  </a:lnTo>
                  <a:lnTo>
                    <a:pt x="153" y="262"/>
                  </a:lnTo>
                  <a:lnTo>
                    <a:pt x="155" y="260"/>
                  </a:lnTo>
                  <a:lnTo>
                    <a:pt x="157" y="255"/>
                  </a:lnTo>
                  <a:lnTo>
                    <a:pt x="160" y="250"/>
                  </a:lnTo>
                  <a:lnTo>
                    <a:pt x="162" y="248"/>
                  </a:lnTo>
                  <a:lnTo>
                    <a:pt x="162" y="243"/>
                  </a:lnTo>
                  <a:lnTo>
                    <a:pt x="165" y="238"/>
                  </a:lnTo>
                  <a:lnTo>
                    <a:pt x="167" y="234"/>
                  </a:lnTo>
                  <a:lnTo>
                    <a:pt x="169" y="229"/>
                  </a:lnTo>
                  <a:lnTo>
                    <a:pt x="169" y="224"/>
                  </a:lnTo>
                  <a:lnTo>
                    <a:pt x="172" y="219"/>
                  </a:lnTo>
                  <a:lnTo>
                    <a:pt x="174" y="215"/>
                  </a:lnTo>
                  <a:lnTo>
                    <a:pt x="176" y="210"/>
                  </a:lnTo>
                  <a:lnTo>
                    <a:pt x="181" y="203"/>
                  </a:lnTo>
                  <a:lnTo>
                    <a:pt x="181" y="198"/>
                  </a:lnTo>
                  <a:lnTo>
                    <a:pt x="184" y="193"/>
                  </a:lnTo>
                  <a:lnTo>
                    <a:pt x="186" y="186"/>
                  </a:lnTo>
                  <a:lnTo>
                    <a:pt x="186" y="181"/>
                  </a:lnTo>
                  <a:lnTo>
                    <a:pt x="191" y="176"/>
                  </a:lnTo>
                  <a:lnTo>
                    <a:pt x="191" y="169"/>
                  </a:lnTo>
                  <a:lnTo>
                    <a:pt x="193" y="164"/>
                  </a:lnTo>
                  <a:lnTo>
                    <a:pt x="198" y="160"/>
                  </a:lnTo>
                  <a:lnTo>
                    <a:pt x="198" y="153"/>
                  </a:lnTo>
                  <a:lnTo>
                    <a:pt x="200" y="148"/>
                  </a:lnTo>
                  <a:lnTo>
                    <a:pt x="205" y="141"/>
                  </a:lnTo>
                  <a:lnTo>
                    <a:pt x="207" y="136"/>
                  </a:lnTo>
                  <a:lnTo>
                    <a:pt x="207" y="131"/>
                  </a:lnTo>
                  <a:lnTo>
                    <a:pt x="212" y="124"/>
                  </a:lnTo>
                  <a:lnTo>
                    <a:pt x="212" y="119"/>
                  </a:lnTo>
                  <a:lnTo>
                    <a:pt x="217" y="114"/>
                  </a:lnTo>
                  <a:lnTo>
                    <a:pt x="219" y="107"/>
                  </a:lnTo>
                  <a:lnTo>
                    <a:pt x="219" y="103"/>
                  </a:lnTo>
                  <a:lnTo>
                    <a:pt x="222" y="95"/>
                  </a:lnTo>
                  <a:lnTo>
                    <a:pt x="224" y="91"/>
                  </a:lnTo>
                  <a:lnTo>
                    <a:pt x="226" y="86"/>
                  </a:lnTo>
                  <a:lnTo>
                    <a:pt x="229" y="79"/>
                  </a:lnTo>
                  <a:lnTo>
                    <a:pt x="231" y="74"/>
                  </a:lnTo>
                  <a:lnTo>
                    <a:pt x="234" y="69"/>
                  </a:lnTo>
                  <a:lnTo>
                    <a:pt x="236" y="64"/>
                  </a:lnTo>
                  <a:lnTo>
                    <a:pt x="236" y="57"/>
                  </a:lnTo>
                  <a:lnTo>
                    <a:pt x="238" y="55"/>
                  </a:lnTo>
                  <a:lnTo>
                    <a:pt x="238" y="50"/>
                  </a:lnTo>
                  <a:lnTo>
                    <a:pt x="243" y="45"/>
                  </a:lnTo>
                  <a:lnTo>
                    <a:pt x="243" y="41"/>
                  </a:lnTo>
                  <a:lnTo>
                    <a:pt x="246" y="38"/>
                  </a:lnTo>
                  <a:lnTo>
                    <a:pt x="248" y="33"/>
                  </a:lnTo>
                  <a:lnTo>
                    <a:pt x="250" y="29"/>
                  </a:lnTo>
                  <a:lnTo>
                    <a:pt x="250" y="24"/>
                  </a:lnTo>
                  <a:lnTo>
                    <a:pt x="250" y="22"/>
                  </a:lnTo>
                  <a:lnTo>
                    <a:pt x="253" y="19"/>
                  </a:lnTo>
                  <a:lnTo>
                    <a:pt x="255" y="12"/>
                  </a:lnTo>
                  <a:lnTo>
                    <a:pt x="257" y="7"/>
                  </a:lnTo>
                  <a:lnTo>
                    <a:pt x="262" y="0"/>
                  </a:lnTo>
                  <a:lnTo>
                    <a:pt x="215" y="50"/>
                  </a:lnTo>
                  <a:lnTo>
                    <a:pt x="215" y="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5" name="Freeform 21">
              <a:extLst>
                <a:ext uri="{FF2B5EF4-FFF2-40B4-BE49-F238E27FC236}">
                  <a16:creationId xmlns:a16="http://schemas.microsoft.com/office/drawing/2014/main" id="{817851AC-FFDF-4330-B102-A251B8070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5" y="1123"/>
              <a:ext cx="238" cy="119"/>
            </a:xfrm>
            <a:custGeom>
              <a:avLst/>
              <a:gdLst>
                <a:gd name="T0" fmla="*/ 2 w 238"/>
                <a:gd name="T1" fmla="*/ 38 h 119"/>
                <a:gd name="T2" fmla="*/ 11 w 238"/>
                <a:gd name="T3" fmla="*/ 26 h 119"/>
                <a:gd name="T4" fmla="*/ 21 w 238"/>
                <a:gd name="T5" fmla="*/ 19 h 119"/>
                <a:gd name="T6" fmla="*/ 30 w 238"/>
                <a:gd name="T7" fmla="*/ 12 h 119"/>
                <a:gd name="T8" fmla="*/ 40 w 238"/>
                <a:gd name="T9" fmla="*/ 7 h 119"/>
                <a:gd name="T10" fmla="*/ 50 w 238"/>
                <a:gd name="T11" fmla="*/ 2 h 119"/>
                <a:gd name="T12" fmla="*/ 61 w 238"/>
                <a:gd name="T13" fmla="*/ 0 h 119"/>
                <a:gd name="T14" fmla="*/ 71 w 238"/>
                <a:gd name="T15" fmla="*/ 0 h 119"/>
                <a:gd name="T16" fmla="*/ 81 w 238"/>
                <a:gd name="T17" fmla="*/ 0 h 119"/>
                <a:gd name="T18" fmla="*/ 92 w 238"/>
                <a:gd name="T19" fmla="*/ 2 h 119"/>
                <a:gd name="T20" fmla="*/ 102 w 238"/>
                <a:gd name="T21" fmla="*/ 7 h 119"/>
                <a:gd name="T22" fmla="*/ 114 w 238"/>
                <a:gd name="T23" fmla="*/ 9 h 119"/>
                <a:gd name="T24" fmla="*/ 123 w 238"/>
                <a:gd name="T25" fmla="*/ 14 h 119"/>
                <a:gd name="T26" fmla="*/ 133 w 238"/>
                <a:gd name="T27" fmla="*/ 19 h 119"/>
                <a:gd name="T28" fmla="*/ 142 w 238"/>
                <a:gd name="T29" fmla="*/ 24 h 119"/>
                <a:gd name="T30" fmla="*/ 152 w 238"/>
                <a:gd name="T31" fmla="*/ 31 h 119"/>
                <a:gd name="T32" fmla="*/ 161 w 238"/>
                <a:gd name="T33" fmla="*/ 35 h 119"/>
                <a:gd name="T34" fmla="*/ 169 w 238"/>
                <a:gd name="T35" fmla="*/ 43 h 119"/>
                <a:gd name="T36" fmla="*/ 176 w 238"/>
                <a:gd name="T37" fmla="*/ 50 h 119"/>
                <a:gd name="T38" fmla="*/ 185 w 238"/>
                <a:gd name="T39" fmla="*/ 57 h 119"/>
                <a:gd name="T40" fmla="*/ 192 w 238"/>
                <a:gd name="T41" fmla="*/ 62 h 119"/>
                <a:gd name="T42" fmla="*/ 200 w 238"/>
                <a:gd name="T43" fmla="*/ 69 h 119"/>
                <a:gd name="T44" fmla="*/ 207 w 238"/>
                <a:gd name="T45" fmla="*/ 76 h 119"/>
                <a:gd name="T46" fmla="*/ 211 w 238"/>
                <a:gd name="T47" fmla="*/ 83 h 119"/>
                <a:gd name="T48" fmla="*/ 221 w 238"/>
                <a:gd name="T49" fmla="*/ 95 h 119"/>
                <a:gd name="T50" fmla="*/ 228 w 238"/>
                <a:gd name="T51" fmla="*/ 104 h 119"/>
                <a:gd name="T52" fmla="*/ 233 w 238"/>
                <a:gd name="T53" fmla="*/ 114 h 119"/>
                <a:gd name="T54" fmla="*/ 238 w 238"/>
                <a:gd name="T55" fmla="*/ 119 h 119"/>
                <a:gd name="T56" fmla="*/ 238 w 238"/>
                <a:gd name="T57" fmla="*/ 119 h 119"/>
                <a:gd name="T58" fmla="*/ 231 w 238"/>
                <a:gd name="T59" fmla="*/ 112 h 119"/>
                <a:gd name="T60" fmla="*/ 221 w 238"/>
                <a:gd name="T61" fmla="*/ 104 h 119"/>
                <a:gd name="T62" fmla="*/ 214 w 238"/>
                <a:gd name="T63" fmla="*/ 100 h 119"/>
                <a:gd name="T64" fmla="*/ 204 w 238"/>
                <a:gd name="T65" fmla="*/ 95 h 119"/>
                <a:gd name="T66" fmla="*/ 195 w 238"/>
                <a:gd name="T67" fmla="*/ 88 h 119"/>
                <a:gd name="T68" fmla="*/ 185 w 238"/>
                <a:gd name="T69" fmla="*/ 83 h 119"/>
                <a:gd name="T70" fmla="*/ 176 w 238"/>
                <a:gd name="T71" fmla="*/ 74 h 119"/>
                <a:gd name="T72" fmla="*/ 164 w 238"/>
                <a:gd name="T73" fmla="*/ 66 h 119"/>
                <a:gd name="T74" fmla="*/ 154 w 238"/>
                <a:gd name="T75" fmla="*/ 62 h 119"/>
                <a:gd name="T76" fmla="*/ 142 w 238"/>
                <a:gd name="T77" fmla="*/ 54 h 119"/>
                <a:gd name="T78" fmla="*/ 133 w 238"/>
                <a:gd name="T79" fmla="*/ 50 h 119"/>
                <a:gd name="T80" fmla="*/ 121 w 238"/>
                <a:gd name="T81" fmla="*/ 45 h 119"/>
                <a:gd name="T82" fmla="*/ 111 w 238"/>
                <a:gd name="T83" fmla="*/ 40 h 119"/>
                <a:gd name="T84" fmla="*/ 102 w 238"/>
                <a:gd name="T85" fmla="*/ 38 h 119"/>
                <a:gd name="T86" fmla="*/ 92 w 238"/>
                <a:gd name="T87" fmla="*/ 35 h 119"/>
                <a:gd name="T88" fmla="*/ 81 w 238"/>
                <a:gd name="T89" fmla="*/ 33 h 119"/>
                <a:gd name="T90" fmla="*/ 73 w 238"/>
                <a:gd name="T91" fmla="*/ 31 h 119"/>
                <a:gd name="T92" fmla="*/ 64 w 238"/>
                <a:gd name="T93" fmla="*/ 31 h 119"/>
                <a:gd name="T94" fmla="*/ 54 w 238"/>
                <a:gd name="T95" fmla="*/ 31 h 119"/>
                <a:gd name="T96" fmla="*/ 45 w 238"/>
                <a:gd name="T97" fmla="*/ 33 h 119"/>
                <a:gd name="T98" fmla="*/ 38 w 238"/>
                <a:gd name="T99" fmla="*/ 33 h 119"/>
                <a:gd name="T100" fmla="*/ 30 w 238"/>
                <a:gd name="T101" fmla="*/ 35 h 119"/>
                <a:gd name="T102" fmla="*/ 23 w 238"/>
                <a:gd name="T103" fmla="*/ 35 h 119"/>
                <a:gd name="T104" fmla="*/ 11 w 238"/>
                <a:gd name="T105" fmla="*/ 38 h 119"/>
                <a:gd name="T106" fmla="*/ 0 w 238"/>
                <a:gd name="T107" fmla="*/ 4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8" h="119">
                  <a:moveTo>
                    <a:pt x="0" y="45"/>
                  </a:moveTo>
                  <a:lnTo>
                    <a:pt x="2" y="38"/>
                  </a:lnTo>
                  <a:lnTo>
                    <a:pt x="7" y="31"/>
                  </a:lnTo>
                  <a:lnTo>
                    <a:pt x="11" y="26"/>
                  </a:lnTo>
                  <a:lnTo>
                    <a:pt x="16" y="21"/>
                  </a:lnTo>
                  <a:lnTo>
                    <a:pt x="21" y="19"/>
                  </a:lnTo>
                  <a:lnTo>
                    <a:pt x="26" y="14"/>
                  </a:lnTo>
                  <a:lnTo>
                    <a:pt x="30" y="12"/>
                  </a:lnTo>
                  <a:lnTo>
                    <a:pt x="38" y="9"/>
                  </a:lnTo>
                  <a:lnTo>
                    <a:pt x="40" y="7"/>
                  </a:lnTo>
                  <a:lnTo>
                    <a:pt x="45" y="4"/>
                  </a:lnTo>
                  <a:lnTo>
                    <a:pt x="50" y="2"/>
                  </a:lnTo>
                  <a:lnTo>
                    <a:pt x="57" y="2"/>
                  </a:lnTo>
                  <a:lnTo>
                    <a:pt x="61" y="0"/>
                  </a:lnTo>
                  <a:lnTo>
                    <a:pt x="66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1" y="0"/>
                  </a:lnTo>
                  <a:lnTo>
                    <a:pt x="88" y="2"/>
                  </a:lnTo>
                  <a:lnTo>
                    <a:pt x="92" y="2"/>
                  </a:lnTo>
                  <a:lnTo>
                    <a:pt x="97" y="4"/>
                  </a:lnTo>
                  <a:lnTo>
                    <a:pt x="102" y="7"/>
                  </a:lnTo>
                  <a:lnTo>
                    <a:pt x="107" y="7"/>
                  </a:lnTo>
                  <a:lnTo>
                    <a:pt x="114" y="9"/>
                  </a:lnTo>
                  <a:lnTo>
                    <a:pt x="119" y="12"/>
                  </a:lnTo>
                  <a:lnTo>
                    <a:pt x="123" y="14"/>
                  </a:lnTo>
                  <a:lnTo>
                    <a:pt x="128" y="16"/>
                  </a:lnTo>
                  <a:lnTo>
                    <a:pt x="133" y="19"/>
                  </a:lnTo>
                  <a:lnTo>
                    <a:pt x="138" y="21"/>
                  </a:lnTo>
                  <a:lnTo>
                    <a:pt x="142" y="24"/>
                  </a:lnTo>
                  <a:lnTo>
                    <a:pt x="147" y="28"/>
                  </a:lnTo>
                  <a:lnTo>
                    <a:pt x="152" y="31"/>
                  </a:lnTo>
                  <a:lnTo>
                    <a:pt x="157" y="33"/>
                  </a:lnTo>
                  <a:lnTo>
                    <a:pt x="161" y="35"/>
                  </a:lnTo>
                  <a:lnTo>
                    <a:pt x="164" y="38"/>
                  </a:lnTo>
                  <a:lnTo>
                    <a:pt x="169" y="43"/>
                  </a:lnTo>
                  <a:lnTo>
                    <a:pt x="173" y="45"/>
                  </a:lnTo>
                  <a:lnTo>
                    <a:pt x="176" y="50"/>
                  </a:lnTo>
                  <a:lnTo>
                    <a:pt x="181" y="52"/>
                  </a:lnTo>
                  <a:lnTo>
                    <a:pt x="185" y="57"/>
                  </a:lnTo>
                  <a:lnTo>
                    <a:pt x="190" y="59"/>
                  </a:lnTo>
                  <a:lnTo>
                    <a:pt x="192" y="62"/>
                  </a:lnTo>
                  <a:lnTo>
                    <a:pt x="195" y="66"/>
                  </a:lnTo>
                  <a:lnTo>
                    <a:pt x="200" y="69"/>
                  </a:lnTo>
                  <a:lnTo>
                    <a:pt x="202" y="74"/>
                  </a:lnTo>
                  <a:lnTo>
                    <a:pt x="207" y="76"/>
                  </a:lnTo>
                  <a:lnTo>
                    <a:pt x="209" y="81"/>
                  </a:lnTo>
                  <a:lnTo>
                    <a:pt x="211" y="83"/>
                  </a:lnTo>
                  <a:lnTo>
                    <a:pt x="214" y="88"/>
                  </a:lnTo>
                  <a:lnTo>
                    <a:pt x="221" y="95"/>
                  </a:lnTo>
                  <a:lnTo>
                    <a:pt x="223" y="100"/>
                  </a:lnTo>
                  <a:lnTo>
                    <a:pt x="228" y="104"/>
                  </a:lnTo>
                  <a:lnTo>
                    <a:pt x="231" y="112"/>
                  </a:lnTo>
                  <a:lnTo>
                    <a:pt x="233" y="114"/>
                  </a:lnTo>
                  <a:lnTo>
                    <a:pt x="238" y="116"/>
                  </a:lnTo>
                  <a:lnTo>
                    <a:pt x="238" y="119"/>
                  </a:lnTo>
                  <a:lnTo>
                    <a:pt x="238" y="119"/>
                  </a:lnTo>
                  <a:lnTo>
                    <a:pt x="238" y="119"/>
                  </a:lnTo>
                  <a:lnTo>
                    <a:pt x="233" y="116"/>
                  </a:lnTo>
                  <a:lnTo>
                    <a:pt x="231" y="112"/>
                  </a:lnTo>
                  <a:lnTo>
                    <a:pt x="223" y="109"/>
                  </a:lnTo>
                  <a:lnTo>
                    <a:pt x="221" y="104"/>
                  </a:lnTo>
                  <a:lnTo>
                    <a:pt x="216" y="104"/>
                  </a:lnTo>
                  <a:lnTo>
                    <a:pt x="214" y="100"/>
                  </a:lnTo>
                  <a:lnTo>
                    <a:pt x="209" y="97"/>
                  </a:lnTo>
                  <a:lnTo>
                    <a:pt x="204" y="95"/>
                  </a:lnTo>
                  <a:lnTo>
                    <a:pt x="200" y="93"/>
                  </a:lnTo>
                  <a:lnTo>
                    <a:pt x="195" y="88"/>
                  </a:lnTo>
                  <a:lnTo>
                    <a:pt x="192" y="85"/>
                  </a:lnTo>
                  <a:lnTo>
                    <a:pt x="185" y="83"/>
                  </a:lnTo>
                  <a:lnTo>
                    <a:pt x="181" y="78"/>
                  </a:lnTo>
                  <a:lnTo>
                    <a:pt x="176" y="74"/>
                  </a:lnTo>
                  <a:lnTo>
                    <a:pt x="171" y="71"/>
                  </a:lnTo>
                  <a:lnTo>
                    <a:pt x="164" y="66"/>
                  </a:lnTo>
                  <a:lnTo>
                    <a:pt x="159" y="64"/>
                  </a:lnTo>
                  <a:lnTo>
                    <a:pt x="154" y="62"/>
                  </a:lnTo>
                  <a:lnTo>
                    <a:pt x="147" y="59"/>
                  </a:lnTo>
                  <a:lnTo>
                    <a:pt x="142" y="54"/>
                  </a:lnTo>
                  <a:lnTo>
                    <a:pt x="138" y="52"/>
                  </a:lnTo>
                  <a:lnTo>
                    <a:pt x="133" y="50"/>
                  </a:lnTo>
                  <a:lnTo>
                    <a:pt x="126" y="47"/>
                  </a:lnTo>
                  <a:lnTo>
                    <a:pt x="121" y="45"/>
                  </a:lnTo>
                  <a:lnTo>
                    <a:pt x="116" y="43"/>
                  </a:lnTo>
                  <a:lnTo>
                    <a:pt x="111" y="40"/>
                  </a:lnTo>
                  <a:lnTo>
                    <a:pt x="107" y="38"/>
                  </a:lnTo>
                  <a:lnTo>
                    <a:pt x="102" y="38"/>
                  </a:lnTo>
                  <a:lnTo>
                    <a:pt x="97" y="35"/>
                  </a:lnTo>
                  <a:lnTo>
                    <a:pt x="92" y="35"/>
                  </a:lnTo>
                  <a:lnTo>
                    <a:pt x="88" y="33"/>
                  </a:lnTo>
                  <a:lnTo>
                    <a:pt x="81" y="33"/>
                  </a:lnTo>
                  <a:lnTo>
                    <a:pt x="78" y="31"/>
                  </a:lnTo>
                  <a:lnTo>
                    <a:pt x="73" y="31"/>
                  </a:lnTo>
                  <a:lnTo>
                    <a:pt x="69" y="31"/>
                  </a:lnTo>
                  <a:lnTo>
                    <a:pt x="64" y="31"/>
                  </a:lnTo>
                  <a:lnTo>
                    <a:pt x="59" y="31"/>
                  </a:lnTo>
                  <a:lnTo>
                    <a:pt x="54" y="31"/>
                  </a:lnTo>
                  <a:lnTo>
                    <a:pt x="50" y="33"/>
                  </a:lnTo>
                  <a:lnTo>
                    <a:pt x="45" y="33"/>
                  </a:lnTo>
                  <a:lnTo>
                    <a:pt x="40" y="33"/>
                  </a:lnTo>
                  <a:lnTo>
                    <a:pt x="38" y="33"/>
                  </a:lnTo>
                  <a:lnTo>
                    <a:pt x="33" y="35"/>
                  </a:lnTo>
                  <a:lnTo>
                    <a:pt x="30" y="35"/>
                  </a:lnTo>
                  <a:lnTo>
                    <a:pt x="26" y="35"/>
                  </a:lnTo>
                  <a:lnTo>
                    <a:pt x="23" y="35"/>
                  </a:lnTo>
                  <a:lnTo>
                    <a:pt x="19" y="38"/>
                  </a:lnTo>
                  <a:lnTo>
                    <a:pt x="11" y="38"/>
                  </a:lnTo>
                  <a:lnTo>
                    <a:pt x="9" y="40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6" name="Freeform 22">
              <a:extLst>
                <a:ext uri="{FF2B5EF4-FFF2-40B4-BE49-F238E27FC236}">
                  <a16:creationId xmlns:a16="http://schemas.microsoft.com/office/drawing/2014/main" id="{4DC79CBD-DD5D-459A-A1B8-8F14E3BCA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3" y="3445"/>
              <a:ext cx="236" cy="160"/>
            </a:xfrm>
            <a:custGeom>
              <a:avLst/>
              <a:gdLst>
                <a:gd name="T0" fmla="*/ 3 w 236"/>
                <a:gd name="T1" fmla="*/ 69 h 160"/>
                <a:gd name="T2" fmla="*/ 10 w 236"/>
                <a:gd name="T3" fmla="*/ 83 h 160"/>
                <a:gd name="T4" fmla="*/ 15 w 236"/>
                <a:gd name="T5" fmla="*/ 93 h 160"/>
                <a:gd name="T6" fmla="*/ 19 w 236"/>
                <a:gd name="T7" fmla="*/ 102 h 160"/>
                <a:gd name="T8" fmla="*/ 27 w 236"/>
                <a:gd name="T9" fmla="*/ 110 h 160"/>
                <a:gd name="T10" fmla="*/ 34 w 236"/>
                <a:gd name="T11" fmla="*/ 117 h 160"/>
                <a:gd name="T12" fmla="*/ 41 w 236"/>
                <a:gd name="T13" fmla="*/ 124 h 160"/>
                <a:gd name="T14" fmla="*/ 46 w 236"/>
                <a:gd name="T15" fmla="*/ 129 h 160"/>
                <a:gd name="T16" fmla="*/ 53 w 236"/>
                <a:gd name="T17" fmla="*/ 133 h 160"/>
                <a:gd name="T18" fmla="*/ 60 w 236"/>
                <a:gd name="T19" fmla="*/ 136 h 160"/>
                <a:gd name="T20" fmla="*/ 67 w 236"/>
                <a:gd name="T21" fmla="*/ 138 h 160"/>
                <a:gd name="T22" fmla="*/ 79 w 236"/>
                <a:gd name="T23" fmla="*/ 141 h 160"/>
                <a:gd name="T24" fmla="*/ 86 w 236"/>
                <a:gd name="T25" fmla="*/ 143 h 160"/>
                <a:gd name="T26" fmla="*/ 98 w 236"/>
                <a:gd name="T27" fmla="*/ 145 h 160"/>
                <a:gd name="T28" fmla="*/ 110 w 236"/>
                <a:gd name="T29" fmla="*/ 145 h 160"/>
                <a:gd name="T30" fmla="*/ 117 w 236"/>
                <a:gd name="T31" fmla="*/ 148 h 160"/>
                <a:gd name="T32" fmla="*/ 124 w 236"/>
                <a:gd name="T33" fmla="*/ 148 h 160"/>
                <a:gd name="T34" fmla="*/ 134 w 236"/>
                <a:gd name="T35" fmla="*/ 148 h 160"/>
                <a:gd name="T36" fmla="*/ 146 w 236"/>
                <a:gd name="T37" fmla="*/ 150 h 160"/>
                <a:gd name="T38" fmla="*/ 158 w 236"/>
                <a:gd name="T39" fmla="*/ 152 h 160"/>
                <a:gd name="T40" fmla="*/ 169 w 236"/>
                <a:gd name="T41" fmla="*/ 152 h 160"/>
                <a:gd name="T42" fmla="*/ 179 w 236"/>
                <a:gd name="T43" fmla="*/ 155 h 160"/>
                <a:gd name="T44" fmla="*/ 188 w 236"/>
                <a:gd name="T45" fmla="*/ 155 h 160"/>
                <a:gd name="T46" fmla="*/ 200 w 236"/>
                <a:gd name="T47" fmla="*/ 155 h 160"/>
                <a:gd name="T48" fmla="*/ 208 w 236"/>
                <a:gd name="T49" fmla="*/ 157 h 160"/>
                <a:gd name="T50" fmla="*/ 217 w 236"/>
                <a:gd name="T51" fmla="*/ 157 h 160"/>
                <a:gd name="T52" fmla="*/ 227 w 236"/>
                <a:gd name="T53" fmla="*/ 160 h 160"/>
                <a:gd name="T54" fmla="*/ 236 w 236"/>
                <a:gd name="T55" fmla="*/ 160 h 160"/>
                <a:gd name="T56" fmla="*/ 231 w 236"/>
                <a:gd name="T57" fmla="*/ 155 h 160"/>
                <a:gd name="T58" fmla="*/ 224 w 236"/>
                <a:gd name="T59" fmla="*/ 152 h 160"/>
                <a:gd name="T60" fmla="*/ 217 w 236"/>
                <a:gd name="T61" fmla="*/ 150 h 160"/>
                <a:gd name="T62" fmla="*/ 210 w 236"/>
                <a:gd name="T63" fmla="*/ 148 h 160"/>
                <a:gd name="T64" fmla="*/ 200 w 236"/>
                <a:gd name="T65" fmla="*/ 145 h 160"/>
                <a:gd name="T66" fmla="*/ 188 w 236"/>
                <a:gd name="T67" fmla="*/ 143 h 160"/>
                <a:gd name="T68" fmla="*/ 177 w 236"/>
                <a:gd name="T69" fmla="*/ 141 h 160"/>
                <a:gd name="T70" fmla="*/ 165 w 236"/>
                <a:gd name="T71" fmla="*/ 138 h 160"/>
                <a:gd name="T72" fmla="*/ 153 w 236"/>
                <a:gd name="T73" fmla="*/ 133 h 160"/>
                <a:gd name="T74" fmla="*/ 141 w 236"/>
                <a:gd name="T75" fmla="*/ 129 h 160"/>
                <a:gd name="T76" fmla="*/ 127 w 236"/>
                <a:gd name="T77" fmla="*/ 126 h 160"/>
                <a:gd name="T78" fmla="*/ 117 w 236"/>
                <a:gd name="T79" fmla="*/ 121 h 160"/>
                <a:gd name="T80" fmla="*/ 105 w 236"/>
                <a:gd name="T81" fmla="*/ 117 h 160"/>
                <a:gd name="T82" fmla="*/ 93 w 236"/>
                <a:gd name="T83" fmla="*/ 112 h 160"/>
                <a:gd name="T84" fmla="*/ 84 w 236"/>
                <a:gd name="T85" fmla="*/ 107 h 160"/>
                <a:gd name="T86" fmla="*/ 74 w 236"/>
                <a:gd name="T87" fmla="*/ 102 h 160"/>
                <a:gd name="T88" fmla="*/ 67 w 236"/>
                <a:gd name="T89" fmla="*/ 98 h 160"/>
                <a:gd name="T90" fmla="*/ 60 w 236"/>
                <a:gd name="T91" fmla="*/ 90 h 160"/>
                <a:gd name="T92" fmla="*/ 50 w 236"/>
                <a:gd name="T93" fmla="*/ 83 h 160"/>
                <a:gd name="T94" fmla="*/ 46 w 236"/>
                <a:gd name="T95" fmla="*/ 74 h 160"/>
                <a:gd name="T96" fmla="*/ 41 w 236"/>
                <a:gd name="T97" fmla="*/ 64 h 160"/>
                <a:gd name="T98" fmla="*/ 34 w 236"/>
                <a:gd name="T99" fmla="*/ 55 h 160"/>
                <a:gd name="T100" fmla="*/ 29 w 236"/>
                <a:gd name="T101" fmla="*/ 48 h 160"/>
                <a:gd name="T102" fmla="*/ 27 w 236"/>
                <a:gd name="T103" fmla="*/ 38 h 160"/>
                <a:gd name="T104" fmla="*/ 22 w 236"/>
                <a:gd name="T105" fmla="*/ 31 h 160"/>
                <a:gd name="T106" fmla="*/ 19 w 236"/>
                <a:gd name="T107" fmla="*/ 24 h 160"/>
                <a:gd name="T108" fmla="*/ 17 w 236"/>
                <a:gd name="T109" fmla="*/ 17 h 160"/>
                <a:gd name="T110" fmla="*/ 12 w 236"/>
                <a:gd name="T111" fmla="*/ 7 h 160"/>
                <a:gd name="T112" fmla="*/ 12 w 236"/>
                <a:gd name="T113" fmla="*/ 2 h 160"/>
                <a:gd name="T114" fmla="*/ 0 w 236"/>
                <a:gd name="T115" fmla="*/ 6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6" h="160">
                  <a:moveTo>
                    <a:pt x="0" y="64"/>
                  </a:moveTo>
                  <a:lnTo>
                    <a:pt x="3" y="69"/>
                  </a:lnTo>
                  <a:lnTo>
                    <a:pt x="5" y="76"/>
                  </a:lnTo>
                  <a:lnTo>
                    <a:pt x="10" y="83"/>
                  </a:lnTo>
                  <a:lnTo>
                    <a:pt x="12" y="88"/>
                  </a:lnTo>
                  <a:lnTo>
                    <a:pt x="15" y="93"/>
                  </a:lnTo>
                  <a:lnTo>
                    <a:pt x="17" y="98"/>
                  </a:lnTo>
                  <a:lnTo>
                    <a:pt x="19" y="102"/>
                  </a:lnTo>
                  <a:lnTo>
                    <a:pt x="22" y="107"/>
                  </a:lnTo>
                  <a:lnTo>
                    <a:pt x="27" y="110"/>
                  </a:lnTo>
                  <a:lnTo>
                    <a:pt x="29" y="114"/>
                  </a:lnTo>
                  <a:lnTo>
                    <a:pt x="34" y="117"/>
                  </a:lnTo>
                  <a:lnTo>
                    <a:pt x="36" y="121"/>
                  </a:lnTo>
                  <a:lnTo>
                    <a:pt x="41" y="124"/>
                  </a:lnTo>
                  <a:lnTo>
                    <a:pt x="43" y="126"/>
                  </a:lnTo>
                  <a:lnTo>
                    <a:pt x="46" y="129"/>
                  </a:lnTo>
                  <a:lnTo>
                    <a:pt x="50" y="131"/>
                  </a:lnTo>
                  <a:lnTo>
                    <a:pt x="53" y="133"/>
                  </a:lnTo>
                  <a:lnTo>
                    <a:pt x="58" y="136"/>
                  </a:lnTo>
                  <a:lnTo>
                    <a:pt x="60" y="136"/>
                  </a:lnTo>
                  <a:lnTo>
                    <a:pt x="65" y="138"/>
                  </a:lnTo>
                  <a:lnTo>
                    <a:pt x="67" y="138"/>
                  </a:lnTo>
                  <a:lnTo>
                    <a:pt x="72" y="141"/>
                  </a:lnTo>
                  <a:lnTo>
                    <a:pt x="79" y="141"/>
                  </a:lnTo>
                  <a:lnTo>
                    <a:pt x="81" y="143"/>
                  </a:lnTo>
                  <a:lnTo>
                    <a:pt x="86" y="143"/>
                  </a:lnTo>
                  <a:lnTo>
                    <a:pt x="93" y="145"/>
                  </a:lnTo>
                  <a:lnTo>
                    <a:pt x="98" y="145"/>
                  </a:lnTo>
                  <a:lnTo>
                    <a:pt x="103" y="145"/>
                  </a:lnTo>
                  <a:lnTo>
                    <a:pt x="110" y="145"/>
                  </a:lnTo>
                  <a:lnTo>
                    <a:pt x="115" y="148"/>
                  </a:lnTo>
                  <a:lnTo>
                    <a:pt x="117" y="148"/>
                  </a:lnTo>
                  <a:lnTo>
                    <a:pt x="119" y="148"/>
                  </a:lnTo>
                  <a:lnTo>
                    <a:pt x="124" y="148"/>
                  </a:lnTo>
                  <a:lnTo>
                    <a:pt x="127" y="148"/>
                  </a:lnTo>
                  <a:lnTo>
                    <a:pt x="134" y="148"/>
                  </a:lnTo>
                  <a:lnTo>
                    <a:pt x="141" y="150"/>
                  </a:lnTo>
                  <a:lnTo>
                    <a:pt x="146" y="150"/>
                  </a:lnTo>
                  <a:lnTo>
                    <a:pt x="153" y="152"/>
                  </a:lnTo>
                  <a:lnTo>
                    <a:pt x="158" y="152"/>
                  </a:lnTo>
                  <a:lnTo>
                    <a:pt x="165" y="152"/>
                  </a:lnTo>
                  <a:lnTo>
                    <a:pt x="169" y="152"/>
                  </a:lnTo>
                  <a:lnTo>
                    <a:pt x="174" y="155"/>
                  </a:lnTo>
                  <a:lnTo>
                    <a:pt x="179" y="155"/>
                  </a:lnTo>
                  <a:lnTo>
                    <a:pt x="186" y="155"/>
                  </a:lnTo>
                  <a:lnTo>
                    <a:pt x="188" y="155"/>
                  </a:lnTo>
                  <a:lnTo>
                    <a:pt x="196" y="155"/>
                  </a:lnTo>
                  <a:lnTo>
                    <a:pt x="200" y="155"/>
                  </a:lnTo>
                  <a:lnTo>
                    <a:pt x="203" y="155"/>
                  </a:lnTo>
                  <a:lnTo>
                    <a:pt x="208" y="157"/>
                  </a:lnTo>
                  <a:lnTo>
                    <a:pt x="210" y="157"/>
                  </a:lnTo>
                  <a:lnTo>
                    <a:pt x="217" y="157"/>
                  </a:lnTo>
                  <a:lnTo>
                    <a:pt x="224" y="160"/>
                  </a:lnTo>
                  <a:lnTo>
                    <a:pt x="227" y="160"/>
                  </a:lnTo>
                  <a:lnTo>
                    <a:pt x="231" y="160"/>
                  </a:lnTo>
                  <a:lnTo>
                    <a:pt x="236" y="160"/>
                  </a:lnTo>
                  <a:lnTo>
                    <a:pt x="236" y="157"/>
                  </a:lnTo>
                  <a:lnTo>
                    <a:pt x="231" y="155"/>
                  </a:lnTo>
                  <a:lnTo>
                    <a:pt x="227" y="155"/>
                  </a:lnTo>
                  <a:lnTo>
                    <a:pt x="224" y="152"/>
                  </a:lnTo>
                  <a:lnTo>
                    <a:pt x="219" y="152"/>
                  </a:lnTo>
                  <a:lnTo>
                    <a:pt x="217" y="150"/>
                  </a:lnTo>
                  <a:lnTo>
                    <a:pt x="212" y="150"/>
                  </a:lnTo>
                  <a:lnTo>
                    <a:pt x="210" y="148"/>
                  </a:lnTo>
                  <a:lnTo>
                    <a:pt x="205" y="148"/>
                  </a:lnTo>
                  <a:lnTo>
                    <a:pt x="200" y="145"/>
                  </a:lnTo>
                  <a:lnTo>
                    <a:pt x="193" y="145"/>
                  </a:lnTo>
                  <a:lnTo>
                    <a:pt x="188" y="143"/>
                  </a:lnTo>
                  <a:lnTo>
                    <a:pt x="181" y="141"/>
                  </a:lnTo>
                  <a:lnTo>
                    <a:pt x="177" y="141"/>
                  </a:lnTo>
                  <a:lnTo>
                    <a:pt x="172" y="138"/>
                  </a:lnTo>
                  <a:lnTo>
                    <a:pt x="165" y="138"/>
                  </a:lnTo>
                  <a:lnTo>
                    <a:pt x="160" y="136"/>
                  </a:lnTo>
                  <a:lnTo>
                    <a:pt x="153" y="133"/>
                  </a:lnTo>
                  <a:lnTo>
                    <a:pt x="148" y="131"/>
                  </a:lnTo>
                  <a:lnTo>
                    <a:pt x="141" y="129"/>
                  </a:lnTo>
                  <a:lnTo>
                    <a:pt x="134" y="129"/>
                  </a:lnTo>
                  <a:lnTo>
                    <a:pt x="127" y="126"/>
                  </a:lnTo>
                  <a:lnTo>
                    <a:pt x="122" y="124"/>
                  </a:lnTo>
                  <a:lnTo>
                    <a:pt x="117" y="121"/>
                  </a:lnTo>
                  <a:lnTo>
                    <a:pt x="110" y="119"/>
                  </a:lnTo>
                  <a:lnTo>
                    <a:pt x="105" y="117"/>
                  </a:lnTo>
                  <a:lnTo>
                    <a:pt x="98" y="114"/>
                  </a:lnTo>
                  <a:lnTo>
                    <a:pt x="93" y="112"/>
                  </a:lnTo>
                  <a:lnTo>
                    <a:pt x="88" y="110"/>
                  </a:lnTo>
                  <a:lnTo>
                    <a:pt x="84" y="107"/>
                  </a:lnTo>
                  <a:lnTo>
                    <a:pt x="79" y="107"/>
                  </a:lnTo>
                  <a:lnTo>
                    <a:pt x="74" y="102"/>
                  </a:lnTo>
                  <a:lnTo>
                    <a:pt x="72" y="100"/>
                  </a:lnTo>
                  <a:lnTo>
                    <a:pt x="67" y="98"/>
                  </a:lnTo>
                  <a:lnTo>
                    <a:pt x="62" y="93"/>
                  </a:lnTo>
                  <a:lnTo>
                    <a:pt x="60" y="90"/>
                  </a:lnTo>
                  <a:lnTo>
                    <a:pt x="55" y="86"/>
                  </a:lnTo>
                  <a:lnTo>
                    <a:pt x="50" y="83"/>
                  </a:lnTo>
                  <a:lnTo>
                    <a:pt x="50" y="79"/>
                  </a:lnTo>
                  <a:lnTo>
                    <a:pt x="46" y="74"/>
                  </a:lnTo>
                  <a:lnTo>
                    <a:pt x="43" y="69"/>
                  </a:lnTo>
                  <a:lnTo>
                    <a:pt x="41" y="64"/>
                  </a:lnTo>
                  <a:lnTo>
                    <a:pt x="36" y="62"/>
                  </a:lnTo>
                  <a:lnTo>
                    <a:pt x="34" y="55"/>
                  </a:lnTo>
                  <a:lnTo>
                    <a:pt x="31" y="52"/>
                  </a:lnTo>
                  <a:lnTo>
                    <a:pt x="29" y="48"/>
                  </a:lnTo>
                  <a:lnTo>
                    <a:pt x="29" y="45"/>
                  </a:lnTo>
                  <a:lnTo>
                    <a:pt x="27" y="38"/>
                  </a:lnTo>
                  <a:lnTo>
                    <a:pt x="22" y="33"/>
                  </a:lnTo>
                  <a:lnTo>
                    <a:pt x="22" y="31"/>
                  </a:lnTo>
                  <a:lnTo>
                    <a:pt x="19" y="26"/>
                  </a:lnTo>
                  <a:lnTo>
                    <a:pt x="19" y="24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7" name="Freeform 23">
              <a:extLst>
                <a:ext uri="{FF2B5EF4-FFF2-40B4-BE49-F238E27FC236}">
                  <a16:creationId xmlns:a16="http://schemas.microsoft.com/office/drawing/2014/main" id="{A2AD069F-1C54-4AA1-8296-C1AAF55B3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8" y="1325"/>
              <a:ext cx="248" cy="114"/>
            </a:xfrm>
            <a:custGeom>
              <a:avLst/>
              <a:gdLst>
                <a:gd name="T0" fmla="*/ 72 w 248"/>
                <a:gd name="T1" fmla="*/ 0 h 114"/>
                <a:gd name="T2" fmla="*/ 77 w 248"/>
                <a:gd name="T3" fmla="*/ 0 h 114"/>
                <a:gd name="T4" fmla="*/ 84 w 248"/>
                <a:gd name="T5" fmla="*/ 0 h 114"/>
                <a:gd name="T6" fmla="*/ 93 w 248"/>
                <a:gd name="T7" fmla="*/ 0 h 114"/>
                <a:gd name="T8" fmla="*/ 100 w 248"/>
                <a:gd name="T9" fmla="*/ 0 h 114"/>
                <a:gd name="T10" fmla="*/ 110 w 248"/>
                <a:gd name="T11" fmla="*/ 0 h 114"/>
                <a:gd name="T12" fmla="*/ 117 w 248"/>
                <a:gd name="T13" fmla="*/ 0 h 114"/>
                <a:gd name="T14" fmla="*/ 127 w 248"/>
                <a:gd name="T15" fmla="*/ 3 h 114"/>
                <a:gd name="T16" fmla="*/ 134 w 248"/>
                <a:gd name="T17" fmla="*/ 5 h 114"/>
                <a:gd name="T18" fmla="*/ 143 w 248"/>
                <a:gd name="T19" fmla="*/ 10 h 114"/>
                <a:gd name="T20" fmla="*/ 153 w 248"/>
                <a:gd name="T21" fmla="*/ 12 h 114"/>
                <a:gd name="T22" fmla="*/ 162 w 248"/>
                <a:gd name="T23" fmla="*/ 17 h 114"/>
                <a:gd name="T24" fmla="*/ 172 w 248"/>
                <a:gd name="T25" fmla="*/ 19 h 114"/>
                <a:gd name="T26" fmla="*/ 181 w 248"/>
                <a:gd name="T27" fmla="*/ 26 h 114"/>
                <a:gd name="T28" fmla="*/ 189 w 248"/>
                <a:gd name="T29" fmla="*/ 31 h 114"/>
                <a:gd name="T30" fmla="*/ 198 w 248"/>
                <a:gd name="T31" fmla="*/ 41 h 114"/>
                <a:gd name="T32" fmla="*/ 208 w 248"/>
                <a:gd name="T33" fmla="*/ 48 h 114"/>
                <a:gd name="T34" fmla="*/ 215 w 248"/>
                <a:gd name="T35" fmla="*/ 55 h 114"/>
                <a:gd name="T36" fmla="*/ 224 w 248"/>
                <a:gd name="T37" fmla="*/ 64 h 114"/>
                <a:gd name="T38" fmla="*/ 234 w 248"/>
                <a:gd name="T39" fmla="*/ 76 h 114"/>
                <a:gd name="T40" fmla="*/ 241 w 248"/>
                <a:gd name="T41" fmla="*/ 88 h 114"/>
                <a:gd name="T42" fmla="*/ 243 w 248"/>
                <a:gd name="T43" fmla="*/ 98 h 114"/>
                <a:gd name="T44" fmla="*/ 248 w 248"/>
                <a:gd name="T45" fmla="*/ 105 h 114"/>
                <a:gd name="T46" fmla="*/ 248 w 248"/>
                <a:gd name="T47" fmla="*/ 112 h 114"/>
                <a:gd name="T48" fmla="*/ 248 w 248"/>
                <a:gd name="T49" fmla="*/ 112 h 114"/>
                <a:gd name="T50" fmla="*/ 241 w 248"/>
                <a:gd name="T51" fmla="*/ 107 h 114"/>
                <a:gd name="T52" fmla="*/ 234 w 248"/>
                <a:gd name="T53" fmla="*/ 103 h 114"/>
                <a:gd name="T54" fmla="*/ 227 w 248"/>
                <a:gd name="T55" fmla="*/ 98 h 114"/>
                <a:gd name="T56" fmla="*/ 220 w 248"/>
                <a:gd name="T57" fmla="*/ 93 h 114"/>
                <a:gd name="T58" fmla="*/ 210 w 248"/>
                <a:gd name="T59" fmla="*/ 86 h 114"/>
                <a:gd name="T60" fmla="*/ 200 w 248"/>
                <a:gd name="T61" fmla="*/ 79 h 114"/>
                <a:gd name="T62" fmla="*/ 189 w 248"/>
                <a:gd name="T63" fmla="*/ 74 h 114"/>
                <a:gd name="T64" fmla="*/ 179 w 248"/>
                <a:gd name="T65" fmla="*/ 67 h 114"/>
                <a:gd name="T66" fmla="*/ 167 w 248"/>
                <a:gd name="T67" fmla="*/ 60 h 114"/>
                <a:gd name="T68" fmla="*/ 155 w 248"/>
                <a:gd name="T69" fmla="*/ 55 h 114"/>
                <a:gd name="T70" fmla="*/ 143 w 248"/>
                <a:gd name="T71" fmla="*/ 48 h 114"/>
                <a:gd name="T72" fmla="*/ 129 w 248"/>
                <a:gd name="T73" fmla="*/ 43 h 114"/>
                <a:gd name="T74" fmla="*/ 115 w 248"/>
                <a:gd name="T75" fmla="*/ 38 h 114"/>
                <a:gd name="T76" fmla="*/ 105 w 248"/>
                <a:gd name="T77" fmla="*/ 33 h 114"/>
                <a:gd name="T78" fmla="*/ 98 w 248"/>
                <a:gd name="T79" fmla="*/ 31 h 114"/>
                <a:gd name="T80" fmla="*/ 89 w 248"/>
                <a:gd name="T81" fmla="*/ 29 h 114"/>
                <a:gd name="T82" fmla="*/ 77 w 248"/>
                <a:gd name="T83" fmla="*/ 26 h 114"/>
                <a:gd name="T84" fmla="*/ 67 w 248"/>
                <a:gd name="T85" fmla="*/ 22 h 114"/>
                <a:gd name="T86" fmla="*/ 55 w 248"/>
                <a:gd name="T87" fmla="*/ 19 h 114"/>
                <a:gd name="T88" fmla="*/ 46 w 248"/>
                <a:gd name="T89" fmla="*/ 17 h 114"/>
                <a:gd name="T90" fmla="*/ 36 w 248"/>
                <a:gd name="T91" fmla="*/ 17 h 114"/>
                <a:gd name="T92" fmla="*/ 29 w 248"/>
                <a:gd name="T93" fmla="*/ 14 h 114"/>
                <a:gd name="T94" fmla="*/ 22 w 248"/>
                <a:gd name="T95" fmla="*/ 12 h 114"/>
                <a:gd name="T96" fmla="*/ 15 w 248"/>
                <a:gd name="T97" fmla="*/ 12 h 114"/>
                <a:gd name="T98" fmla="*/ 8 w 248"/>
                <a:gd name="T99" fmla="*/ 12 h 114"/>
                <a:gd name="T100" fmla="*/ 0 w 248"/>
                <a:gd name="T101" fmla="*/ 10 h 114"/>
                <a:gd name="T102" fmla="*/ 5 w 248"/>
                <a:gd name="T103" fmla="*/ 10 h 114"/>
                <a:gd name="T104" fmla="*/ 12 w 248"/>
                <a:gd name="T105" fmla="*/ 7 h 114"/>
                <a:gd name="T106" fmla="*/ 22 w 248"/>
                <a:gd name="T107" fmla="*/ 7 h 114"/>
                <a:gd name="T108" fmla="*/ 34 w 248"/>
                <a:gd name="T109" fmla="*/ 3 h 114"/>
                <a:gd name="T110" fmla="*/ 43 w 248"/>
                <a:gd name="T111" fmla="*/ 3 h 114"/>
                <a:gd name="T112" fmla="*/ 55 w 248"/>
                <a:gd name="T113" fmla="*/ 0 h 114"/>
                <a:gd name="T114" fmla="*/ 62 w 248"/>
                <a:gd name="T115" fmla="*/ 0 h 114"/>
                <a:gd name="T116" fmla="*/ 67 w 248"/>
                <a:gd name="T117" fmla="*/ 0 h 114"/>
                <a:gd name="T118" fmla="*/ 70 w 248"/>
                <a:gd name="T11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8" h="114">
                  <a:moveTo>
                    <a:pt x="70" y="0"/>
                  </a:moveTo>
                  <a:lnTo>
                    <a:pt x="72" y="0"/>
                  </a:lnTo>
                  <a:lnTo>
                    <a:pt x="74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4" y="0"/>
                  </a:lnTo>
                  <a:lnTo>
                    <a:pt x="89" y="0"/>
                  </a:lnTo>
                  <a:lnTo>
                    <a:pt x="93" y="0"/>
                  </a:lnTo>
                  <a:lnTo>
                    <a:pt x="98" y="0"/>
                  </a:lnTo>
                  <a:lnTo>
                    <a:pt x="100" y="0"/>
                  </a:lnTo>
                  <a:lnTo>
                    <a:pt x="105" y="0"/>
                  </a:lnTo>
                  <a:lnTo>
                    <a:pt x="110" y="0"/>
                  </a:lnTo>
                  <a:lnTo>
                    <a:pt x="112" y="0"/>
                  </a:lnTo>
                  <a:lnTo>
                    <a:pt x="117" y="0"/>
                  </a:lnTo>
                  <a:lnTo>
                    <a:pt x="122" y="3"/>
                  </a:lnTo>
                  <a:lnTo>
                    <a:pt x="127" y="3"/>
                  </a:lnTo>
                  <a:lnTo>
                    <a:pt x="131" y="5"/>
                  </a:lnTo>
                  <a:lnTo>
                    <a:pt x="134" y="5"/>
                  </a:lnTo>
                  <a:lnTo>
                    <a:pt x="141" y="7"/>
                  </a:lnTo>
                  <a:lnTo>
                    <a:pt x="143" y="10"/>
                  </a:lnTo>
                  <a:lnTo>
                    <a:pt x="148" y="10"/>
                  </a:lnTo>
                  <a:lnTo>
                    <a:pt x="153" y="12"/>
                  </a:lnTo>
                  <a:lnTo>
                    <a:pt x="158" y="12"/>
                  </a:lnTo>
                  <a:lnTo>
                    <a:pt x="162" y="17"/>
                  </a:lnTo>
                  <a:lnTo>
                    <a:pt x="167" y="19"/>
                  </a:lnTo>
                  <a:lnTo>
                    <a:pt x="172" y="19"/>
                  </a:lnTo>
                  <a:lnTo>
                    <a:pt x="177" y="24"/>
                  </a:lnTo>
                  <a:lnTo>
                    <a:pt x="181" y="26"/>
                  </a:lnTo>
                  <a:lnTo>
                    <a:pt x="186" y="29"/>
                  </a:lnTo>
                  <a:lnTo>
                    <a:pt x="189" y="31"/>
                  </a:lnTo>
                  <a:lnTo>
                    <a:pt x="193" y="36"/>
                  </a:lnTo>
                  <a:lnTo>
                    <a:pt x="198" y="41"/>
                  </a:lnTo>
                  <a:lnTo>
                    <a:pt x="203" y="45"/>
                  </a:lnTo>
                  <a:lnTo>
                    <a:pt x="208" y="48"/>
                  </a:lnTo>
                  <a:lnTo>
                    <a:pt x="210" y="50"/>
                  </a:lnTo>
                  <a:lnTo>
                    <a:pt x="215" y="55"/>
                  </a:lnTo>
                  <a:lnTo>
                    <a:pt x="220" y="57"/>
                  </a:lnTo>
                  <a:lnTo>
                    <a:pt x="224" y="64"/>
                  </a:lnTo>
                  <a:lnTo>
                    <a:pt x="229" y="72"/>
                  </a:lnTo>
                  <a:lnTo>
                    <a:pt x="234" y="76"/>
                  </a:lnTo>
                  <a:lnTo>
                    <a:pt x="236" y="84"/>
                  </a:lnTo>
                  <a:lnTo>
                    <a:pt x="241" y="88"/>
                  </a:lnTo>
                  <a:lnTo>
                    <a:pt x="243" y="93"/>
                  </a:lnTo>
                  <a:lnTo>
                    <a:pt x="243" y="98"/>
                  </a:lnTo>
                  <a:lnTo>
                    <a:pt x="246" y="103"/>
                  </a:lnTo>
                  <a:lnTo>
                    <a:pt x="248" y="105"/>
                  </a:lnTo>
                  <a:lnTo>
                    <a:pt x="248" y="107"/>
                  </a:lnTo>
                  <a:lnTo>
                    <a:pt x="248" y="112"/>
                  </a:lnTo>
                  <a:lnTo>
                    <a:pt x="248" y="114"/>
                  </a:lnTo>
                  <a:lnTo>
                    <a:pt x="248" y="112"/>
                  </a:lnTo>
                  <a:lnTo>
                    <a:pt x="246" y="110"/>
                  </a:lnTo>
                  <a:lnTo>
                    <a:pt x="241" y="107"/>
                  </a:lnTo>
                  <a:lnTo>
                    <a:pt x="236" y="105"/>
                  </a:lnTo>
                  <a:lnTo>
                    <a:pt x="234" y="103"/>
                  </a:lnTo>
                  <a:lnTo>
                    <a:pt x="229" y="100"/>
                  </a:lnTo>
                  <a:lnTo>
                    <a:pt x="227" y="98"/>
                  </a:lnTo>
                  <a:lnTo>
                    <a:pt x="224" y="95"/>
                  </a:lnTo>
                  <a:lnTo>
                    <a:pt x="220" y="93"/>
                  </a:lnTo>
                  <a:lnTo>
                    <a:pt x="215" y="88"/>
                  </a:lnTo>
                  <a:lnTo>
                    <a:pt x="210" y="86"/>
                  </a:lnTo>
                  <a:lnTo>
                    <a:pt x="205" y="84"/>
                  </a:lnTo>
                  <a:lnTo>
                    <a:pt x="200" y="79"/>
                  </a:lnTo>
                  <a:lnTo>
                    <a:pt x="196" y="76"/>
                  </a:lnTo>
                  <a:lnTo>
                    <a:pt x="189" y="74"/>
                  </a:lnTo>
                  <a:lnTo>
                    <a:pt x="186" y="72"/>
                  </a:lnTo>
                  <a:lnTo>
                    <a:pt x="179" y="67"/>
                  </a:lnTo>
                  <a:lnTo>
                    <a:pt x="172" y="64"/>
                  </a:lnTo>
                  <a:lnTo>
                    <a:pt x="167" y="60"/>
                  </a:lnTo>
                  <a:lnTo>
                    <a:pt x="160" y="57"/>
                  </a:lnTo>
                  <a:lnTo>
                    <a:pt x="155" y="55"/>
                  </a:lnTo>
                  <a:lnTo>
                    <a:pt x="148" y="50"/>
                  </a:lnTo>
                  <a:lnTo>
                    <a:pt x="143" y="48"/>
                  </a:lnTo>
                  <a:lnTo>
                    <a:pt x="136" y="45"/>
                  </a:lnTo>
                  <a:lnTo>
                    <a:pt x="129" y="43"/>
                  </a:lnTo>
                  <a:lnTo>
                    <a:pt x="122" y="41"/>
                  </a:lnTo>
                  <a:lnTo>
                    <a:pt x="115" y="38"/>
                  </a:lnTo>
                  <a:lnTo>
                    <a:pt x="110" y="36"/>
                  </a:lnTo>
                  <a:lnTo>
                    <a:pt x="105" y="33"/>
                  </a:lnTo>
                  <a:lnTo>
                    <a:pt x="103" y="33"/>
                  </a:lnTo>
                  <a:lnTo>
                    <a:pt x="98" y="31"/>
                  </a:lnTo>
                  <a:lnTo>
                    <a:pt x="96" y="31"/>
                  </a:lnTo>
                  <a:lnTo>
                    <a:pt x="89" y="29"/>
                  </a:lnTo>
                  <a:lnTo>
                    <a:pt x="84" y="26"/>
                  </a:lnTo>
                  <a:lnTo>
                    <a:pt x="77" y="26"/>
                  </a:lnTo>
                  <a:lnTo>
                    <a:pt x="72" y="24"/>
                  </a:lnTo>
                  <a:lnTo>
                    <a:pt x="67" y="22"/>
                  </a:lnTo>
                  <a:lnTo>
                    <a:pt x="60" y="22"/>
                  </a:lnTo>
                  <a:lnTo>
                    <a:pt x="55" y="19"/>
                  </a:lnTo>
                  <a:lnTo>
                    <a:pt x="50" y="19"/>
                  </a:lnTo>
                  <a:lnTo>
                    <a:pt x="46" y="17"/>
                  </a:lnTo>
                  <a:lnTo>
                    <a:pt x="41" y="17"/>
                  </a:lnTo>
                  <a:lnTo>
                    <a:pt x="36" y="17"/>
                  </a:lnTo>
                  <a:lnTo>
                    <a:pt x="34" y="14"/>
                  </a:lnTo>
                  <a:lnTo>
                    <a:pt x="29" y="14"/>
                  </a:lnTo>
                  <a:lnTo>
                    <a:pt x="27" y="14"/>
                  </a:lnTo>
                  <a:lnTo>
                    <a:pt x="22" y="12"/>
                  </a:lnTo>
                  <a:lnTo>
                    <a:pt x="17" y="12"/>
                  </a:lnTo>
                  <a:lnTo>
                    <a:pt x="15" y="12"/>
                  </a:lnTo>
                  <a:lnTo>
                    <a:pt x="12" y="12"/>
                  </a:lnTo>
                  <a:lnTo>
                    <a:pt x="8" y="12"/>
                  </a:lnTo>
                  <a:lnTo>
                    <a:pt x="5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5" y="10"/>
                  </a:lnTo>
                  <a:lnTo>
                    <a:pt x="8" y="10"/>
                  </a:lnTo>
                  <a:lnTo>
                    <a:pt x="12" y="7"/>
                  </a:lnTo>
                  <a:lnTo>
                    <a:pt x="17" y="7"/>
                  </a:lnTo>
                  <a:lnTo>
                    <a:pt x="22" y="7"/>
                  </a:lnTo>
                  <a:lnTo>
                    <a:pt x="27" y="5"/>
                  </a:lnTo>
                  <a:lnTo>
                    <a:pt x="34" y="3"/>
                  </a:lnTo>
                  <a:lnTo>
                    <a:pt x="39" y="3"/>
                  </a:lnTo>
                  <a:lnTo>
                    <a:pt x="43" y="3"/>
                  </a:lnTo>
                  <a:lnTo>
                    <a:pt x="50" y="3"/>
                  </a:lnTo>
                  <a:lnTo>
                    <a:pt x="55" y="0"/>
                  </a:lnTo>
                  <a:lnTo>
                    <a:pt x="60" y="0"/>
                  </a:lnTo>
                  <a:lnTo>
                    <a:pt x="62" y="0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68" name="Freeform 24">
              <a:extLst>
                <a:ext uri="{FF2B5EF4-FFF2-40B4-BE49-F238E27FC236}">
                  <a16:creationId xmlns:a16="http://schemas.microsoft.com/office/drawing/2014/main" id="{7DFF0AD8-2ACD-44C4-9DB1-9516EF14A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2" y="3705"/>
              <a:ext cx="226" cy="100"/>
            </a:xfrm>
            <a:custGeom>
              <a:avLst/>
              <a:gdLst>
                <a:gd name="T0" fmla="*/ 64 w 226"/>
                <a:gd name="T1" fmla="*/ 62 h 100"/>
                <a:gd name="T2" fmla="*/ 73 w 226"/>
                <a:gd name="T3" fmla="*/ 69 h 100"/>
                <a:gd name="T4" fmla="*/ 81 w 226"/>
                <a:gd name="T5" fmla="*/ 73 h 100"/>
                <a:gd name="T6" fmla="*/ 90 w 226"/>
                <a:gd name="T7" fmla="*/ 78 h 100"/>
                <a:gd name="T8" fmla="*/ 97 w 226"/>
                <a:gd name="T9" fmla="*/ 83 h 100"/>
                <a:gd name="T10" fmla="*/ 104 w 226"/>
                <a:gd name="T11" fmla="*/ 85 h 100"/>
                <a:gd name="T12" fmla="*/ 111 w 226"/>
                <a:gd name="T13" fmla="*/ 90 h 100"/>
                <a:gd name="T14" fmla="*/ 119 w 226"/>
                <a:gd name="T15" fmla="*/ 92 h 100"/>
                <a:gd name="T16" fmla="*/ 128 w 226"/>
                <a:gd name="T17" fmla="*/ 97 h 100"/>
                <a:gd name="T18" fmla="*/ 138 w 226"/>
                <a:gd name="T19" fmla="*/ 97 h 100"/>
                <a:gd name="T20" fmla="*/ 145 w 226"/>
                <a:gd name="T21" fmla="*/ 97 h 100"/>
                <a:gd name="T22" fmla="*/ 157 w 226"/>
                <a:gd name="T23" fmla="*/ 97 h 100"/>
                <a:gd name="T24" fmla="*/ 169 w 226"/>
                <a:gd name="T25" fmla="*/ 97 h 100"/>
                <a:gd name="T26" fmla="*/ 181 w 226"/>
                <a:gd name="T27" fmla="*/ 90 h 100"/>
                <a:gd name="T28" fmla="*/ 190 w 226"/>
                <a:gd name="T29" fmla="*/ 83 h 100"/>
                <a:gd name="T30" fmla="*/ 200 w 226"/>
                <a:gd name="T31" fmla="*/ 71 h 100"/>
                <a:gd name="T32" fmla="*/ 207 w 226"/>
                <a:gd name="T33" fmla="*/ 59 h 100"/>
                <a:gd name="T34" fmla="*/ 214 w 226"/>
                <a:gd name="T35" fmla="*/ 45 h 100"/>
                <a:gd name="T36" fmla="*/ 219 w 226"/>
                <a:gd name="T37" fmla="*/ 33 h 100"/>
                <a:gd name="T38" fmla="*/ 223 w 226"/>
                <a:gd name="T39" fmla="*/ 26 h 100"/>
                <a:gd name="T40" fmla="*/ 226 w 226"/>
                <a:gd name="T41" fmla="*/ 21 h 100"/>
                <a:gd name="T42" fmla="*/ 226 w 226"/>
                <a:gd name="T43" fmla="*/ 21 h 100"/>
                <a:gd name="T44" fmla="*/ 219 w 226"/>
                <a:gd name="T45" fmla="*/ 23 h 100"/>
                <a:gd name="T46" fmla="*/ 207 w 226"/>
                <a:gd name="T47" fmla="*/ 31 h 100"/>
                <a:gd name="T48" fmla="*/ 197 w 226"/>
                <a:gd name="T49" fmla="*/ 38 h 100"/>
                <a:gd name="T50" fmla="*/ 190 w 226"/>
                <a:gd name="T51" fmla="*/ 42 h 100"/>
                <a:gd name="T52" fmla="*/ 183 w 226"/>
                <a:gd name="T53" fmla="*/ 47 h 100"/>
                <a:gd name="T54" fmla="*/ 173 w 226"/>
                <a:gd name="T55" fmla="*/ 52 h 100"/>
                <a:gd name="T56" fmla="*/ 164 w 226"/>
                <a:gd name="T57" fmla="*/ 54 h 100"/>
                <a:gd name="T58" fmla="*/ 154 w 226"/>
                <a:gd name="T59" fmla="*/ 59 h 100"/>
                <a:gd name="T60" fmla="*/ 145 w 226"/>
                <a:gd name="T61" fmla="*/ 62 h 100"/>
                <a:gd name="T62" fmla="*/ 138 w 226"/>
                <a:gd name="T63" fmla="*/ 62 h 100"/>
                <a:gd name="T64" fmla="*/ 128 w 226"/>
                <a:gd name="T65" fmla="*/ 62 h 100"/>
                <a:gd name="T66" fmla="*/ 121 w 226"/>
                <a:gd name="T67" fmla="*/ 62 h 100"/>
                <a:gd name="T68" fmla="*/ 111 w 226"/>
                <a:gd name="T69" fmla="*/ 62 h 100"/>
                <a:gd name="T70" fmla="*/ 104 w 226"/>
                <a:gd name="T71" fmla="*/ 57 h 100"/>
                <a:gd name="T72" fmla="*/ 92 w 226"/>
                <a:gd name="T73" fmla="*/ 52 h 100"/>
                <a:gd name="T74" fmla="*/ 83 w 226"/>
                <a:gd name="T75" fmla="*/ 47 h 100"/>
                <a:gd name="T76" fmla="*/ 73 w 226"/>
                <a:gd name="T77" fmla="*/ 42 h 100"/>
                <a:gd name="T78" fmla="*/ 64 w 226"/>
                <a:gd name="T79" fmla="*/ 38 h 100"/>
                <a:gd name="T80" fmla="*/ 52 w 226"/>
                <a:gd name="T81" fmla="*/ 31 h 100"/>
                <a:gd name="T82" fmla="*/ 45 w 226"/>
                <a:gd name="T83" fmla="*/ 26 h 100"/>
                <a:gd name="T84" fmla="*/ 35 w 226"/>
                <a:gd name="T85" fmla="*/ 21 h 100"/>
                <a:gd name="T86" fmla="*/ 26 w 226"/>
                <a:gd name="T87" fmla="*/ 16 h 100"/>
                <a:gd name="T88" fmla="*/ 19 w 226"/>
                <a:gd name="T89" fmla="*/ 12 h 100"/>
                <a:gd name="T90" fmla="*/ 11 w 226"/>
                <a:gd name="T91" fmla="*/ 7 h 100"/>
                <a:gd name="T92" fmla="*/ 2 w 226"/>
                <a:gd name="T93" fmla="*/ 2 h 100"/>
                <a:gd name="T94" fmla="*/ 0 w 226"/>
                <a:gd name="T95" fmla="*/ 0 h 100"/>
                <a:gd name="T96" fmla="*/ 2 w 226"/>
                <a:gd name="T97" fmla="*/ 2 h 100"/>
                <a:gd name="T98" fmla="*/ 7 w 226"/>
                <a:gd name="T99" fmla="*/ 9 h 100"/>
                <a:gd name="T100" fmla="*/ 16 w 226"/>
                <a:gd name="T101" fmla="*/ 19 h 100"/>
                <a:gd name="T102" fmla="*/ 28 w 226"/>
                <a:gd name="T103" fmla="*/ 28 h 100"/>
                <a:gd name="T104" fmla="*/ 38 w 226"/>
                <a:gd name="T105" fmla="*/ 38 h 100"/>
                <a:gd name="T106" fmla="*/ 47 w 226"/>
                <a:gd name="T107" fmla="*/ 47 h 100"/>
                <a:gd name="T108" fmla="*/ 54 w 226"/>
                <a:gd name="T109" fmla="*/ 54 h 100"/>
                <a:gd name="T110" fmla="*/ 59 w 226"/>
                <a:gd name="T111" fmla="*/ 59 h 100"/>
                <a:gd name="T112" fmla="*/ 61 w 226"/>
                <a:gd name="T113" fmla="*/ 5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6" h="100">
                  <a:moveTo>
                    <a:pt x="61" y="59"/>
                  </a:moveTo>
                  <a:lnTo>
                    <a:pt x="64" y="62"/>
                  </a:lnTo>
                  <a:lnTo>
                    <a:pt x="69" y="66"/>
                  </a:lnTo>
                  <a:lnTo>
                    <a:pt x="73" y="69"/>
                  </a:lnTo>
                  <a:lnTo>
                    <a:pt x="76" y="71"/>
                  </a:lnTo>
                  <a:lnTo>
                    <a:pt x="81" y="73"/>
                  </a:lnTo>
                  <a:lnTo>
                    <a:pt x="85" y="76"/>
                  </a:lnTo>
                  <a:lnTo>
                    <a:pt x="90" y="78"/>
                  </a:lnTo>
                  <a:lnTo>
                    <a:pt x="92" y="81"/>
                  </a:lnTo>
                  <a:lnTo>
                    <a:pt x="97" y="83"/>
                  </a:lnTo>
                  <a:lnTo>
                    <a:pt x="100" y="85"/>
                  </a:lnTo>
                  <a:lnTo>
                    <a:pt x="104" y="85"/>
                  </a:lnTo>
                  <a:lnTo>
                    <a:pt x="107" y="90"/>
                  </a:lnTo>
                  <a:lnTo>
                    <a:pt x="111" y="90"/>
                  </a:lnTo>
                  <a:lnTo>
                    <a:pt x="116" y="90"/>
                  </a:lnTo>
                  <a:lnTo>
                    <a:pt x="119" y="92"/>
                  </a:lnTo>
                  <a:lnTo>
                    <a:pt x="123" y="95"/>
                  </a:lnTo>
                  <a:lnTo>
                    <a:pt x="128" y="97"/>
                  </a:lnTo>
                  <a:lnTo>
                    <a:pt x="135" y="97"/>
                  </a:lnTo>
                  <a:lnTo>
                    <a:pt x="138" y="97"/>
                  </a:lnTo>
                  <a:lnTo>
                    <a:pt x="142" y="97"/>
                  </a:lnTo>
                  <a:lnTo>
                    <a:pt x="145" y="97"/>
                  </a:lnTo>
                  <a:lnTo>
                    <a:pt x="150" y="100"/>
                  </a:lnTo>
                  <a:lnTo>
                    <a:pt x="157" y="97"/>
                  </a:lnTo>
                  <a:lnTo>
                    <a:pt x="161" y="97"/>
                  </a:lnTo>
                  <a:lnTo>
                    <a:pt x="169" y="97"/>
                  </a:lnTo>
                  <a:lnTo>
                    <a:pt x="176" y="95"/>
                  </a:lnTo>
                  <a:lnTo>
                    <a:pt x="181" y="90"/>
                  </a:lnTo>
                  <a:lnTo>
                    <a:pt x="188" y="88"/>
                  </a:lnTo>
                  <a:lnTo>
                    <a:pt x="190" y="83"/>
                  </a:lnTo>
                  <a:lnTo>
                    <a:pt x="197" y="78"/>
                  </a:lnTo>
                  <a:lnTo>
                    <a:pt x="200" y="71"/>
                  </a:lnTo>
                  <a:lnTo>
                    <a:pt x="204" y="66"/>
                  </a:lnTo>
                  <a:lnTo>
                    <a:pt x="207" y="59"/>
                  </a:lnTo>
                  <a:lnTo>
                    <a:pt x="212" y="52"/>
                  </a:lnTo>
                  <a:lnTo>
                    <a:pt x="214" y="45"/>
                  </a:lnTo>
                  <a:lnTo>
                    <a:pt x="219" y="40"/>
                  </a:lnTo>
                  <a:lnTo>
                    <a:pt x="219" y="33"/>
                  </a:lnTo>
                  <a:lnTo>
                    <a:pt x="221" y="31"/>
                  </a:lnTo>
                  <a:lnTo>
                    <a:pt x="223" y="26"/>
                  </a:lnTo>
                  <a:lnTo>
                    <a:pt x="226" y="23"/>
                  </a:lnTo>
                  <a:lnTo>
                    <a:pt x="226" y="21"/>
                  </a:lnTo>
                  <a:lnTo>
                    <a:pt x="226" y="21"/>
                  </a:lnTo>
                  <a:lnTo>
                    <a:pt x="226" y="21"/>
                  </a:lnTo>
                  <a:lnTo>
                    <a:pt x="221" y="21"/>
                  </a:lnTo>
                  <a:lnTo>
                    <a:pt x="219" y="23"/>
                  </a:lnTo>
                  <a:lnTo>
                    <a:pt x="214" y="28"/>
                  </a:lnTo>
                  <a:lnTo>
                    <a:pt x="207" y="31"/>
                  </a:lnTo>
                  <a:lnTo>
                    <a:pt x="202" y="35"/>
                  </a:lnTo>
                  <a:lnTo>
                    <a:pt x="197" y="38"/>
                  </a:lnTo>
                  <a:lnTo>
                    <a:pt x="195" y="40"/>
                  </a:lnTo>
                  <a:lnTo>
                    <a:pt x="190" y="42"/>
                  </a:lnTo>
                  <a:lnTo>
                    <a:pt x="188" y="45"/>
                  </a:lnTo>
                  <a:lnTo>
                    <a:pt x="183" y="47"/>
                  </a:lnTo>
                  <a:lnTo>
                    <a:pt x="178" y="47"/>
                  </a:lnTo>
                  <a:lnTo>
                    <a:pt x="173" y="52"/>
                  </a:lnTo>
                  <a:lnTo>
                    <a:pt x="169" y="52"/>
                  </a:lnTo>
                  <a:lnTo>
                    <a:pt x="164" y="54"/>
                  </a:lnTo>
                  <a:lnTo>
                    <a:pt x="159" y="57"/>
                  </a:lnTo>
                  <a:lnTo>
                    <a:pt x="154" y="59"/>
                  </a:lnTo>
                  <a:lnTo>
                    <a:pt x="152" y="59"/>
                  </a:lnTo>
                  <a:lnTo>
                    <a:pt x="145" y="62"/>
                  </a:lnTo>
                  <a:lnTo>
                    <a:pt x="142" y="62"/>
                  </a:lnTo>
                  <a:lnTo>
                    <a:pt x="138" y="62"/>
                  </a:lnTo>
                  <a:lnTo>
                    <a:pt x="133" y="62"/>
                  </a:lnTo>
                  <a:lnTo>
                    <a:pt x="128" y="62"/>
                  </a:lnTo>
                  <a:lnTo>
                    <a:pt x="123" y="62"/>
                  </a:lnTo>
                  <a:lnTo>
                    <a:pt x="121" y="62"/>
                  </a:lnTo>
                  <a:lnTo>
                    <a:pt x="116" y="62"/>
                  </a:lnTo>
                  <a:lnTo>
                    <a:pt x="111" y="62"/>
                  </a:lnTo>
                  <a:lnTo>
                    <a:pt x="107" y="59"/>
                  </a:lnTo>
                  <a:lnTo>
                    <a:pt x="104" y="57"/>
                  </a:lnTo>
                  <a:lnTo>
                    <a:pt x="100" y="54"/>
                  </a:lnTo>
                  <a:lnTo>
                    <a:pt x="92" y="52"/>
                  </a:lnTo>
                  <a:lnTo>
                    <a:pt x="90" y="52"/>
                  </a:lnTo>
                  <a:lnTo>
                    <a:pt x="83" y="47"/>
                  </a:lnTo>
                  <a:lnTo>
                    <a:pt x="78" y="45"/>
                  </a:lnTo>
                  <a:lnTo>
                    <a:pt x="73" y="42"/>
                  </a:lnTo>
                  <a:lnTo>
                    <a:pt x="69" y="40"/>
                  </a:lnTo>
                  <a:lnTo>
                    <a:pt x="64" y="38"/>
                  </a:lnTo>
                  <a:lnTo>
                    <a:pt x="59" y="35"/>
                  </a:lnTo>
                  <a:lnTo>
                    <a:pt x="52" y="31"/>
                  </a:lnTo>
                  <a:lnTo>
                    <a:pt x="47" y="31"/>
                  </a:lnTo>
                  <a:lnTo>
                    <a:pt x="45" y="26"/>
                  </a:lnTo>
                  <a:lnTo>
                    <a:pt x="40" y="23"/>
                  </a:lnTo>
                  <a:lnTo>
                    <a:pt x="35" y="21"/>
                  </a:lnTo>
                  <a:lnTo>
                    <a:pt x="31" y="19"/>
                  </a:lnTo>
                  <a:lnTo>
                    <a:pt x="26" y="16"/>
                  </a:lnTo>
                  <a:lnTo>
                    <a:pt x="21" y="14"/>
                  </a:lnTo>
                  <a:lnTo>
                    <a:pt x="19" y="12"/>
                  </a:lnTo>
                  <a:lnTo>
                    <a:pt x="14" y="9"/>
                  </a:lnTo>
                  <a:lnTo>
                    <a:pt x="11" y="7"/>
                  </a:lnTo>
                  <a:lnTo>
                    <a:pt x="9" y="7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7"/>
                  </a:lnTo>
                  <a:lnTo>
                    <a:pt x="7" y="9"/>
                  </a:lnTo>
                  <a:lnTo>
                    <a:pt x="11" y="14"/>
                  </a:lnTo>
                  <a:lnTo>
                    <a:pt x="16" y="19"/>
                  </a:lnTo>
                  <a:lnTo>
                    <a:pt x="21" y="23"/>
                  </a:lnTo>
                  <a:lnTo>
                    <a:pt x="28" y="28"/>
                  </a:lnTo>
                  <a:lnTo>
                    <a:pt x="33" y="33"/>
                  </a:lnTo>
                  <a:lnTo>
                    <a:pt x="38" y="38"/>
                  </a:lnTo>
                  <a:lnTo>
                    <a:pt x="42" y="42"/>
                  </a:lnTo>
                  <a:lnTo>
                    <a:pt x="47" y="47"/>
                  </a:lnTo>
                  <a:lnTo>
                    <a:pt x="52" y="52"/>
                  </a:lnTo>
                  <a:lnTo>
                    <a:pt x="54" y="54"/>
                  </a:lnTo>
                  <a:lnTo>
                    <a:pt x="59" y="57"/>
                  </a:lnTo>
                  <a:lnTo>
                    <a:pt x="59" y="59"/>
                  </a:lnTo>
                  <a:lnTo>
                    <a:pt x="61" y="59"/>
                  </a:lnTo>
                  <a:lnTo>
                    <a:pt x="61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184" name="Group 40">
            <a:extLst>
              <a:ext uri="{FF2B5EF4-FFF2-40B4-BE49-F238E27FC236}">
                <a16:creationId xmlns:a16="http://schemas.microsoft.com/office/drawing/2014/main" id="{35477108-B2B8-41A9-B14A-46A9D5C859AC}"/>
              </a:ext>
            </a:extLst>
          </p:cNvPr>
          <p:cNvGrpSpPr>
            <a:grpSpLocks/>
          </p:cNvGrpSpPr>
          <p:nvPr/>
        </p:nvGrpSpPr>
        <p:grpSpPr bwMode="auto">
          <a:xfrm rot="-1334045">
            <a:off x="7011988" y="2133600"/>
            <a:ext cx="2436812" cy="3886200"/>
            <a:chOff x="3789" y="1056"/>
            <a:chExt cx="1779" cy="2832"/>
          </a:xfrm>
        </p:grpSpPr>
        <p:sp>
          <p:nvSpPr>
            <p:cNvPr id="6169" name="AutoShape 25">
              <a:extLst>
                <a:ext uri="{FF2B5EF4-FFF2-40B4-BE49-F238E27FC236}">
                  <a16:creationId xmlns:a16="http://schemas.microsoft.com/office/drawing/2014/main" id="{AB7537D5-8469-47DE-AE22-7EE0C248C878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789" y="1056"/>
              <a:ext cx="1779" cy="2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0" name="Freeform 26">
              <a:extLst>
                <a:ext uri="{FF2B5EF4-FFF2-40B4-BE49-F238E27FC236}">
                  <a16:creationId xmlns:a16="http://schemas.microsoft.com/office/drawing/2014/main" id="{55F93E28-C90D-4D2E-9B58-6EBFA94C1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9" y="1056"/>
              <a:ext cx="1779" cy="2832"/>
            </a:xfrm>
            <a:custGeom>
              <a:avLst/>
              <a:gdLst>
                <a:gd name="T0" fmla="*/ 1291 w 1779"/>
                <a:gd name="T1" fmla="*/ 136 h 2832"/>
                <a:gd name="T2" fmla="*/ 1207 w 1779"/>
                <a:gd name="T3" fmla="*/ 71 h 2832"/>
                <a:gd name="T4" fmla="*/ 1119 w 1779"/>
                <a:gd name="T5" fmla="*/ 21 h 2832"/>
                <a:gd name="T6" fmla="*/ 1038 w 1779"/>
                <a:gd name="T7" fmla="*/ 0 h 2832"/>
                <a:gd name="T8" fmla="*/ 981 w 1779"/>
                <a:gd name="T9" fmla="*/ 21 h 2832"/>
                <a:gd name="T10" fmla="*/ 936 w 1779"/>
                <a:gd name="T11" fmla="*/ 74 h 2832"/>
                <a:gd name="T12" fmla="*/ 900 w 1779"/>
                <a:gd name="T13" fmla="*/ 150 h 2832"/>
                <a:gd name="T14" fmla="*/ 886 w 1779"/>
                <a:gd name="T15" fmla="*/ 243 h 2832"/>
                <a:gd name="T16" fmla="*/ 898 w 1779"/>
                <a:gd name="T17" fmla="*/ 353 h 2832"/>
                <a:gd name="T18" fmla="*/ 950 w 1779"/>
                <a:gd name="T19" fmla="*/ 476 h 2832"/>
                <a:gd name="T20" fmla="*/ 1000 w 1779"/>
                <a:gd name="T21" fmla="*/ 576 h 2832"/>
                <a:gd name="T22" fmla="*/ 1019 w 1779"/>
                <a:gd name="T23" fmla="*/ 636 h 2832"/>
                <a:gd name="T24" fmla="*/ 1012 w 1779"/>
                <a:gd name="T25" fmla="*/ 705 h 2832"/>
                <a:gd name="T26" fmla="*/ 988 w 1779"/>
                <a:gd name="T27" fmla="*/ 765 h 2832"/>
                <a:gd name="T28" fmla="*/ 926 w 1779"/>
                <a:gd name="T29" fmla="*/ 936 h 2832"/>
                <a:gd name="T30" fmla="*/ 791 w 1779"/>
                <a:gd name="T31" fmla="*/ 1265 h 2832"/>
                <a:gd name="T32" fmla="*/ 626 w 1779"/>
                <a:gd name="T33" fmla="*/ 1641 h 2832"/>
                <a:gd name="T34" fmla="*/ 474 w 1779"/>
                <a:gd name="T35" fmla="*/ 1951 h 2832"/>
                <a:gd name="T36" fmla="*/ 372 w 1779"/>
                <a:gd name="T37" fmla="*/ 2084 h 2832"/>
                <a:gd name="T38" fmla="*/ 288 w 1779"/>
                <a:gd name="T39" fmla="*/ 2108 h 2832"/>
                <a:gd name="T40" fmla="*/ 181 w 1779"/>
                <a:gd name="T41" fmla="*/ 2172 h 2832"/>
                <a:gd name="T42" fmla="*/ 81 w 1779"/>
                <a:gd name="T43" fmla="*/ 2260 h 2832"/>
                <a:gd name="T44" fmla="*/ 14 w 1779"/>
                <a:gd name="T45" fmla="*/ 2365 h 2832"/>
                <a:gd name="T46" fmla="*/ 5 w 1779"/>
                <a:gd name="T47" fmla="*/ 2468 h 2832"/>
                <a:gd name="T48" fmla="*/ 50 w 1779"/>
                <a:gd name="T49" fmla="*/ 2541 h 2832"/>
                <a:gd name="T50" fmla="*/ 124 w 1779"/>
                <a:gd name="T51" fmla="*/ 2582 h 2832"/>
                <a:gd name="T52" fmla="*/ 207 w 1779"/>
                <a:gd name="T53" fmla="*/ 2601 h 2832"/>
                <a:gd name="T54" fmla="*/ 283 w 1779"/>
                <a:gd name="T55" fmla="*/ 2603 h 2832"/>
                <a:gd name="T56" fmla="*/ 345 w 1779"/>
                <a:gd name="T57" fmla="*/ 2603 h 2832"/>
                <a:gd name="T58" fmla="*/ 410 w 1779"/>
                <a:gd name="T59" fmla="*/ 2644 h 2832"/>
                <a:gd name="T60" fmla="*/ 498 w 1779"/>
                <a:gd name="T61" fmla="*/ 2722 h 2832"/>
                <a:gd name="T62" fmla="*/ 595 w 1779"/>
                <a:gd name="T63" fmla="*/ 2796 h 2832"/>
                <a:gd name="T64" fmla="*/ 695 w 1779"/>
                <a:gd name="T65" fmla="*/ 2832 h 2832"/>
                <a:gd name="T66" fmla="*/ 779 w 1779"/>
                <a:gd name="T67" fmla="*/ 2801 h 2832"/>
                <a:gd name="T68" fmla="*/ 819 w 1779"/>
                <a:gd name="T69" fmla="*/ 2749 h 2832"/>
                <a:gd name="T70" fmla="*/ 850 w 1779"/>
                <a:gd name="T71" fmla="*/ 2680 h 2832"/>
                <a:gd name="T72" fmla="*/ 864 w 1779"/>
                <a:gd name="T73" fmla="*/ 2599 h 2832"/>
                <a:gd name="T74" fmla="*/ 872 w 1779"/>
                <a:gd name="T75" fmla="*/ 2513 h 2832"/>
                <a:gd name="T76" fmla="*/ 864 w 1779"/>
                <a:gd name="T77" fmla="*/ 2434 h 2832"/>
                <a:gd name="T78" fmla="*/ 850 w 1779"/>
                <a:gd name="T79" fmla="*/ 2375 h 2832"/>
                <a:gd name="T80" fmla="*/ 831 w 1779"/>
                <a:gd name="T81" fmla="*/ 2322 h 2832"/>
                <a:gd name="T82" fmla="*/ 810 w 1779"/>
                <a:gd name="T83" fmla="*/ 2265 h 2832"/>
                <a:gd name="T84" fmla="*/ 805 w 1779"/>
                <a:gd name="T85" fmla="*/ 2194 h 2832"/>
                <a:gd name="T86" fmla="*/ 874 w 1779"/>
                <a:gd name="T87" fmla="*/ 1991 h 2832"/>
                <a:gd name="T88" fmla="*/ 1000 w 1779"/>
                <a:gd name="T89" fmla="*/ 1674 h 2832"/>
                <a:gd name="T90" fmla="*/ 1148 w 1779"/>
                <a:gd name="T91" fmla="*/ 1315 h 2832"/>
                <a:gd name="T92" fmla="*/ 1296 w 1779"/>
                <a:gd name="T93" fmla="*/ 993 h 2832"/>
                <a:gd name="T94" fmla="*/ 1391 w 1779"/>
                <a:gd name="T95" fmla="*/ 815 h 2832"/>
                <a:gd name="T96" fmla="*/ 1460 w 1779"/>
                <a:gd name="T97" fmla="*/ 769 h 2832"/>
                <a:gd name="T98" fmla="*/ 1527 w 1779"/>
                <a:gd name="T99" fmla="*/ 741 h 2832"/>
                <a:gd name="T100" fmla="*/ 1596 w 1779"/>
                <a:gd name="T101" fmla="*/ 707 h 2832"/>
                <a:gd name="T102" fmla="*/ 1679 w 1779"/>
                <a:gd name="T103" fmla="*/ 643 h 2832"/>
                <a:gd name="T104" fmla="*/ 1743 w 1779"/>
                <a:gd name="T105" fmla="*/ 555 h 2832"/>
                <a:gd name="T106" fmla="*/ 1779 w 1779"/>
                <a:gd name="T107" fmla="*/ 455 h 2832"/>
                <a:gd name="T108" fmla="*/ 1765 w 1779"/>
                <a:gd name="T109" fmla="*/ 355 h 2832"/>
                <a:gd name="T110" fmla="*/ 1696 w 1779"/>
                <a:gd name="T111" fmla="*/ 272 h 2832"/>
                <a:gd name="T112" fmla="*/ 1591 w 1779"/>
                <a:gd name="T113" fmla="*/ 224 h 2832"/>
                <a:gd name="T114" fmla="*/ 1481 w 1779"/>
                <a:gd name="T115" fmla="*/ 202 h 2832"/>
                <a:gd name="T116" fmla="*/ 1393 w 1779"/>
                <a:gd name="T117" fmla="*/ 200 h 2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79" h="2832">
                  <a:moveTo>
                    <a:pt x="1353" y="202"/>
                  </a:moveTo>
                  <a:lnTo>
                    <a:pt x="1350" y="195"/>
                  </a:lnTo>
                  <a:lnTo>
                    <a:pt x="1346" y="191"/>
                  </a:lnTo>
                  <a:lnTo>
                    <a:pt x="1338" y="186"/>
                  </a:lnTo>
                  <a:lnTo>
                    <a:pt x="1336" y="181"/>
                  </a:lnTo>
                  <a:lnTo>
                    <a:pt x="1329" y="174"/>
                  </a:lnTo>
                  <a:lnTo>
                    <a:pt x="1324" y="169"/>
                  </a:lnTo>
                  <a:lnTo>
                    <a:pt x="1319" y="164"/>
                  </a:lnTo>
                  <a:lnTo>
                    <a:pt x="1315" y="160"/>
                  </a:lnTo>
                  <a:lnTo>
                    <a:pt x="1307" y="155"/>
                  </a:lnTo>
                  <a:lnTo>
                    <a:pt x="1303" y="148"/>
                  </a:lnTo>
                  <a:lnTo>
                    <a:pt x="1298" y="143"/>
                  </a:lnTo>
                  <a:lnTo>
                    <a:pt x="1291" y="136"/>
                  </a:lnTo>
                  <a:lnTo>
                    <a:pt x="1286" y="131"/>
                  </a:lnTo>
                  <a:lnTo>
                    <a:pt x="1281" y="126"/>
                  </a:lnTo>
                  <a:lnTo>
                    <a:pt x="1274" y="121"/>
                  </a:lnTo>
                  <a:lnTo>
                    <a:pt x="1267" y="117"/>
                  </a:lnTo>
                  <a:lnTo>
                    <a:pt x="1262" y="112"/>
                  </a:lnTo>
                  <a:lnTo>
                    <a:pt x="1255" y="105"/>
                  </a:lnTo>
                  <a:lnTo>
                    <a:pt x="1248" y="100"/>
                  </a:lnTo>
                  <a:lnTo>
                    <a:pt x="1243" y="95"/>
                  </a:lnTo>
                  <a:lnTo>
                    <a:pt x="1236" y="88"/>
                  </a:lnTo>
                  <a:lnTo>
                    <a:pt x="1229" y="86"/>
                  </a:lnTo>
                  <a:lnTo>
                    <a:pt x="1222" y="81"/>
                  </a:lnTo>
                  <a:lnTo>
                    <a:pt x="1215" y="76"/>
                  </a:lnTo>
                  <a:lnTo>
                    <a:pt x="1207" y="71"/>
                  </a:lnTo>
                  <a:lnTo>
                    <a:pt x="1200" y="67"/>
                  </a:lnTo>
                  <a:lnTo>
                    <a:pt x="1193" y="62"/>
                  </a:lnTo>
                  <a:lnTo>
                    <a:pt x="1188" y="57"/>
                  </a:lnTo>
                  <a:lnTo>
                    <a:pt x="1181" y="52"/>
                  </a:lnTo>
                  <a:lnTo>
                    <a:pt x="1174" y="50"/>
                  </a:lnTo>
                  <a:lnTo>
                    <a:pt x="1167" y="45"/>
                  </a:lnTo>
                  <a:lnTo>
                    <a:pt x="1162" y="43"/>
                  </a:lnTo>
                  <a:lnTo>
                    <a:pt x="1153" y="38"/>
                  </a:lnTo>
                  <a:lnTo>
                    <a:pt x="1148" y="33"/>
                  </a:lnTo>
                  <a:lnTo>
                    <a:pt x="1141" y="29"/>
                  </a:lnTo>
                  <a:lnTo>
                    <a:pt x="1134" y="26"/>
                  </a:lnTo>
                  <a:lnTo>
                    <a:pt x="1126" y="21"/>
                  </a:lnTo>
                  <a:lnTo>
                    <a:pt x="1119" y="21"/>
                  </a:lnTo>
                  <a:lnTo>
                    <a:pt x="1115" y="17"/>
                  </a:lnTo>
                  <a:lnTo>
                    <a:pt x="1107" y="14"/>
                  </a:lnTo>
                  <a:lnTo>
                    <a:pt x="1100" y="12"/>
                  </a:lnTo>
                  <a:lnTo>
                    <a:pt x="1093" y="12"/>
                  </a:lnTo>
                  <a:lnTo>
                    <a:pt x="1086" y="10"/>
                  </a:lnTo>
                  <a:lnTo>
                    <a:pt x="1081" y="7"/>
                  </a:lnTo>
                  <a:lnTo>
                    <a:pt x="1074" y="5"/>
                  </a:lnTo>
                  <a:lnTo>
                    <a:pt x="1069" y="5"/>
                  </a:lnTo>
                  <a:lnTo>
                    <a:pt x="1062" y="2"/>
                  </a:lnTo>
                  <a:lnTo>
                    <a:pt x="1057" y="2"/>
                  </a:lnTo>
                  <a:lnTo>
                    <a:pt x="1050" y="0"/>
                  </a:lnTo>
                  <a:lnTo>
                    <a:pt x="1045" y="0"/>
                  </a:lnTo>
                  <a:lnTo>
                    <a:pt x="1038" y="0"/>
                  </a:lnTo>
                  <a:lnTo>
                    <a:pt x="1034" y="0"/>
                  </a:lnTo>
                  <a:lnTo>
                    <a:pt x="1026" y="0"/>
                  </a:lnTo>
                  <a:lnTo>
                    <a:pt x="1024" y="0"/>
                  </a:lnTo>
                  <a:lnTo>
                    <a:pt x="1017" y="0"/>
                  </a:lnTo>
                  <a:lnTo>
                    <a:pt x="1015" y="2"/>
                  </a:lnTo>
                  <a:lnTo>
                    <a:pt x="1007" y="2"/>
                  </a:lnTo>
                  <a:lnTo>
                    <a:pt x="1003" y="5"/>
                  </a:lnTo>
                  <a:lnTo>
                    <a:pt x="998" y="5"/>
                  </a:lnTo>
                  <a:lnTo>
                    <a:pt x="995" y="10"/>
                  </a:lnTo>
                  <a:lnTo>
                    <a:pt x="991" y="12"/>
                  </a:lnTo>
                  <a:lnTo>
                    <a:pt x="988" y="14"/>
                  </a:lnTo>
                  <a:lnTo>
                    <a:pt x="984" y="17"/>
                  </a:lnTo>
                  <a:lnTo>
                    <a:pt x="981" y="21"/>
                  </a:lnTo>
                  <a:lnTo>
                    <a:pt x="976" y="24"/>
                  </a:lnTo>
                  <a:lnTo>
                    <a:pt x="972" y="29"/>
                  </a:lnTo>
                  <a:lnTo>
                    <a:pt x="969" y="31"/>
                  </a:lnTo>
                  <a:lnTo>
                    <a:pt x="965" y="36"/>
                  </a:lnTo>
                  <a:lnTo>
                    <a:pt x="962" y="38"/>
                  </a:lnTo>
                  <a:lnTo>
                    <a:pt x="957" y="43"/>
                  </a:lnTo>
                  <a:lnTo>
                    <a:pt x="955" y="48"/>
                  </a:lnTo>
                  <a:lnTo>
                    <a:pt x="953" y="52"/>
                  </a:lnTo>
                  <a:lnTo>
                    <a:pt x="948" y="57"/>
                  </a:lnTo>
                  <a:lnTo>
                    <a:pt x="945" y="60"/>
                  </a:lnTo>
                  <a:lnTo>
                    <a:pt x="943" y="64"/>
                  </a:lnTo>
                  <a:lnTo>
                    <a:pt x="938" y="71"/>
                  </a:lnTo>
                  <a:lnTo>
                    <a:pt x="936" y="74"/>
                  </a:lnTo>
                  <a:lnTo>
                    <a:pt x="934" y="81"/>
                  </a:lnTo>
                  <a:lnTo>
                    <a:pt x="931" y="86"/>
                  </a:lnTo>
                  <a:lnTo>
                    <a:pt x="926" y="91"/>
                  </a:lnTo>
                  <a:lnTo>
                    <a:pt x="924" y="95"/>
                  </a:lnTo>
                  <a:lnTo>
                    <a:pt x="919" y="102"/>
                  </a:lnTo>
                  <a:lnTo>
                    <a:pt x="917" y="107"/>
                  </a:lnTo>
                  <a:lnTo>
                    <a:pt x="915" y="112"/>
                  </a:lnTo>
                  <a:lnTo>
                    <a:pt x="912" y="119"/>
                  </a:lnTo>
                  <a:lnTo>
                    <a:pt x="910" y="124"/>
                  </a:lnTo>
                  <a:lnTo>
                    <a:pt x="907" y="131"/>
                  </a:lnTo>
                  <a:lnTo>
                    <a:pt x="905" y="138"/>
                  </a:lnTo>
                  <a:lnTo>
                    <a:pt x="903" y="143"/>
                  </a:lnTo>
                  <a:lnTo>
                    <a:pt x="900" y="150"/>
                  </a:lnTo>
                  <a:lnTo>
                    <a:pt x="900" y="155"/>
                  </a:lnTo>
                  <a:lnTo>
                    <a:pt x="895" y="164"/>
                  </a:lnTo>
                  <a:lnTo>
                    <a:pt x="895" y="169"/>
                  </a:lnTo>
                  <a:lnTo>
                    <a:pt x="893" y="176"/>
                  </a:lnTo>
                  <a:lnTo>
                    <a:pt x="893" y="183"/>
                  </a:lnTo>
                  <a:lnTo>
                    <a:pt x="891" y="191"/>
                  </a:lnTo>
                  <a:lnTo>
                    <a:pt x="888" y="198"/>
                  </a:lnTo>
                  <a:lnTo>
                    <a:pt x="888" y="205"/>
                  </a:lnTo>
                  <a:lnTo>
                    <a:pt x="886" y="212"/>
                  </a:lnTo>
                  <a:lnTo>
                    <a:pt x="886" y="219"/>
                  </a:lnTo>
                  <a:lnTo>
                    <a:pt x="886" y="226"/>
                  </a:lnTo>
                  <a:lnTo>
                    <a:pt x="886" y="233"/>
                  </a:lnTo>
                  <a:lnTo>
                    <a:pt x="886" y="243"/>
                  </a:lnTo>
                  <a:lnTo>
                    <a:pt x="886" y="250"/>
                  </a:lnTo>
                  <a:lnTo>
                    <a:pt x="884" y="257"/>
                  </a:lnTo>
                  <a:lnTo>
                    <a:pt x="884" y="264"/>
                  </a:lnTo>
                  <a:lnTo>
                    <a:pt x="886" y="274"/>
                  </a:lnTo>
                  <a:lnTo>
                    <a:pt x="886" y="281"/>
                  </a:lnTo>
                  <a:lnTo>
                    <a:pt x="886" y="291"/>
                  </a:lnTo>
                  <a:lnTo>
                    <a:pt x="888" y="300"/>
                  </a:lnTo>
                  <a:lnTo>
                    <a:pt x="888" y="307"/>
                  </a:lnTo>
                  <a:lnTo>
                    <a:pt x="891" y="317"/>
                  </a:lnTo>
                  <a:lnTo>
                    <a:pt x="893" y="324"/>
                  </a:lnTo>
                  <a:lnTo>
                    <a:pt x="893" y="333"/>
                  </a:lnTo>
                  <a:lnTo>
                    <a:pt x="895" y="341"/>
                  </a:lnTo>
                  <a:lnTo>
                    <a:pt x="898" y="353"/>
                  </a:lnTo>
                  <a:lnTo>
                    <a:pt x="900" y="360"/>
                  </a:lnTo>
                  <a:lnTo>
                    <a:pt x="903" y="369"/>
                  </a:lnTo>
                  <a:lnTo>
                    <a:pt x="905" y="379"/>
                  </a:lnTo>
                  <a:lnTo>
                    <a:pt x="910" y="388"/>
                  </a:lnTo>
                  <a:lnTo>
                    <a:pt x="912" y="398"/>
                  </a:lnTo>
                  <a:lnTo>
                    <a:pt x="917" y="407"/>
                  </a:lnTo>
                  <a:lnTo>
                    <a:pt x="919" y="417"/>
                  </a:lnTo>
                  <a:lnTo>
                    <a:pt x="924" y="426"/>
                  </a:lnTo>
                  <a:lnTo>
                    <a:pt x="929" y="436"/>
                  </a:lnTo>
                  <a:lnTo>
                    <a:pt x="934" y="445"/>
                  </a:lnTo>
                  <a:lnTo>
                    <a:pt x="938" y="455"/>
                  </a:lnTo>
                  <a:lnTo>
                    <a:pt x="943" y="467"/>
                  </a:lnTo>
                  <a:lnTo>
                    <a:pt x="950" y="476"/>
                  </a:lnTo>
                  <a:lnTo>
                    <a:pt x="955" y="486"/>
                  </a:lnTo>
                  <a:lnTo>
                    <a:pt x="957" y="493"/>
                  </a:lnTo>
                  <a:lnTo>
                    <a:pt x="965" y="505"/>
                  </a:lnTo>
                  <a:lnTo>
                    <a:pt x="969" y="512"/>
                  </a:lnTo>
                  <a:lnTo>
                    <a:pt x="972" y="519"/>
                  </a:lnTo>
                  <a:lnTo>
                    <a:pt x="976" y="529"/>
                  </a:lnTo>
                  <a:lnTo>
                    <a:pt x="981" y="536"/>
                  </a:lnTo>
                  <a:lnTo>
                    <a:pt x="984" y="543"/>
                  </a:lnTo>
                  <a:lnTo>
                    <a:pt x="988" y="548"/>
                  </a:lnTo>
                  <a:lnTo>
                    <a:pt x="991" y="555"/>
                  </a:lnTo>
                  <a:lnTo>
                    <a:pt x="993" y="562"/>
                  </a:lnTo>
                  <a:lnTo>
                    <a:pt x="995" y="569"/>
                  </a:lnTo>
                  <a:lnTo>
                    <a:pt x="1000" y="576"/>
                  </a:lnTo>
                  <a:lnTo>
                    <a:pt x="1003" y="581"/>
                  </a:lnTo>
                  <a:lnTo>
                    <a:pt x="1005" y="586"/>
                  </a:lnTo>
                  <a:lnTo>
                    <a:pt x="1007" y="593"/>
                  </a:lnTo>
                  <a:lnTo>
                    <a:pt x="1010" y="598"/>
                  </a:lnTo>
                  <a:lnTo>
                    <a:pt x="1010" y="603"/>
                  </a:lnTo>
                  <a:lnTo>
                    <a:pt x="1012" y="607"/>
                  </a:lnTo>
                  <a:lnTo>
                    <a:pt x="1015" y="612"/>
                  </a:lnTo>
                  <a:lnTo>
                    <a:pt x="1015" y="617"/>
                  </a:lnTo>
                  <a:lnTo>
                    <a:pt x="1017" y="622"/>
                  </a:lnTo>
                  <a:lnTo>
                    <a:pt x="1017" y="624"/>
                  </a:lnTo>
                  <a:lnTo>
                    <a:pt x="1019" y="629"/>
                  </a:lnTo>
                  <a:lnTo>
                    <a:pt x="1019" y="634"/>
                  </a:lnTo>
                  <a:lnTo>
                    <a:pt x="1019" y="636"/>
                  </a:lnTo>
                  <a:lnTo>
                    <a:pt x="1019" y="641"/>
                  </a:lnTo>
                  <a:lnTo>
                    <a:pt x="1019" y="643"/>
                  </a:lnTo>
                  <a:lnTo>
                    <a:pt x="1022" y="648"/>
                  </a:lnTo>
                  <a:lnTo>
                    <a:pt x="1022" y="650"/>
                  </a:lnTo>
                  <a:lnTo>
                    <a:pt x="1024" y="655"/>
                  </a:lnTo>
                  <a:lnTo>
                    <a:pt x="1022" y="660"/>
                  </a:lnTo>
                  <a:lnTo>
                    <a:pt x="1022" y="667"/>
                  </a:lnTo>
                  <a:lnTo>
                    <a:pt x="1019" y="674"/>
                  </a:lnTo>
                  <a:lnTo>
                    <a:pt x="1019" y="679"/>
                  </a:lnTo>
                  <a:lnTo>
                    <a:pt x="1019" y="684"/>
                  </a:lnTo>
                  <a:lnTo>
                    <a:pt x="1017" y="691"/>
                  </a:lnTo>
                  <a:lnTo>
                    <a:pt x="1015" y="698"/>
                  </a:lnTo>
                  <a:lnTo>
                    <a:pt x="1012" y="705"/>
                  </a:lnTo>
                  <a:lnTo>
                    <a:pt x="1010" y="710"/>
                  </a:lnTo>
                  <a:lnTo>
                    <a:pt x="1007" y="717"/>
                  </a:lnTo>
                  <a:lnTo>
                    <a:pt x="1005" y="722"/>
                  </a:lnTo>
                  <a:lnTo>
                    <a:pt x="1003" y="724"/>
                  </a:lnTo>
                  <a:lnTo>
                    <a:pt x="1003" y="729"/>
                  </a:lnTo>
                  <a:lnTo>
                    <a:pt x="1000" y="734"/>
                  </a:lnTo>
                  <a:lnTo>
                    <a:pt x="1000" y="736"/>
                  </a:lnTo>
                  <a:lnTo>
                    <a:pt x="998" y="741"/>
                  </a:lnTo>
                  <a:lnTo>
                    <a:pt x="995" y="746"/>
                  </a:lnTo>
                  <a:lnTo>
                    <a:pt x="995" y="750"/>
                  </a:lnTo>
                  <a:lnTo>
                    <a:pt x="993" y="755"/>
                  </a:lnTo>
                  <a:lnTo>
                    <a:pt x="993" y="760"/>
                  </a:lnTo>
                  <a:lnTo>
                    <a:pt x="988" y="765"/>
                  </a:lnTo>
                  <a:lnTo>
                    <a:pt x="988" y="772"/>
                  </a:lnTo>
                  <a:lnTo>
                    <a:pt x="986" y="776"/>
                  </a:lnTo>
                  <a:lnTo>
                    <a:pt x="981" y="784"/>
                  </a:lnTo>
                  <a:lnTo>
                    <a:pt x="979" y="793"/>
                  </a:lnTo>
                  <a:lnTo>
                    <a:pt x="976" y="805"/>
                  </a:lnTo>
                  <a:lnTo>
                    <a:pt x="972" y="815"/>
                  </a:lnTo>
                  <a:lnTo>
                    <a:pt x="967" y="829"/>
                  </a:lnTo>
                  <a:lnTo>
                    <a:pt x="962" y="843"/>
                  </a:lnTo>
                  <a:lnTo>
                    <a:pt x="955" y="860"/>
                  </a:lnTo>
                  <a:lnTo>
                    <a:pt x="948" y="877"/>
                  </a:lnTo>
                  <a:lnTo>
                    <a:pt x="941" y="896"/>
                  </a:lnTo>
                  <a:lnTo>
                    <a:pt x="934" y="915"/>
                  </a:lnTo>
                  <a:lnTo>
                    <a:pt x="926" y="936"/>
                  </a:lnTo>
                  <a:lnTo>
                    <a:pt x="917" y="955"/>
                  </a:lnTo>
                  <a:lnTo>
                    <a:pt x="910" y="979"/>
                  </a:lnTo>
                  <a:lnTo>
                    <a:pt x="900" y="1000"/>
                  </a:lnTo>
                  <a:lnTo>
                    <a:pt x="891" y="1024"/>
                  </a:lnTo>
                  <a:lnTo>
                    <a:pt x="879" y="1048"/>
                  </a:lnTo>
                  <a:lnTo>
                    <a:pt x="869" y="1074"/>
                  </a:lnTo>
                  <a:lnTo>
                    <a:pt x="860" y="1100"/>
                  </a:lnTo>
                  <a:lnTo>
                    <a:pt x="848" y="1124"/>
                  </a:lnTo>
                  <a:lnTo>
                    <a:pt x="836" y="1153"/>
                  </a:lnTo>
                  <a:lnTo>
                    <a:pt x="826" y="1179"/>
                  </a:lnTo>
                  <a:lnTo>
                    <a:pt x="814" y="1208"/>
                  </a:lnTo>
                  <a:lnTo>
                    <a:pt x="803" y="1236"/>
                  </a:lnTo>
                  <a:lnTo>
                    <a:pt x="791" y="1265"/>
                  </a:lnTo>
                  <a:lnTo>
                    <a:pt x="779" y="1293"/>
                  </a:lnTo>
                  <a:lnTo>
                    <a:pt x="767" y="1322"/>
                  </a:lnTo>
                  <a:lnTo>
                    <a:pt x="753" y="1353"/>
                  </a:lnTo>
                  <a:lnTo>
                    <a:pt x="741" y="1381"/>
                  </a:lnTo>
                  <a:lnTo>
                    <a:pt x="729" y="1410"/>
                  </a:lnTo>
                  <a:lnTo>
                    <a:pt x="717" y="1439"/>
                  </a:lnTo>
                  <a:lnTo>
                    <a:pt x="705" y="1470"/>
                  </a:lnTo>
                  <a:lnTo>
                    <a:pt x="691" y="1498"/>
                  </a:lnTo>
                  <a:lnTo>
                    <a:pt x="676" y="1527"/>
                  </a:lnTo>
                  <a:lnTo>
                    <a:pt x="664" y="1555"/>
                  </a:lnTo>
                  <a:lnTo>
                    <a:pt x="653" y="1584"/>
                  </a:lnTo>
                  <a:lnTo>
                    <a:pt x="638" y="1613"/>
                  </a:lnTo>
                  <a:lnTo>
                    <a:pt x="626" y="1641"/>
                  </a:lnTo>
                  <a:lnTo>
                    <a:pt x="614" y="1667"/>
                  </a:lnTo>
                  <a:lnTo>
                    <a:pt x="600" y="1696"/>
                  </a:lnTo>
                  <a:lnTo>
                    <a:pt x="588" y="1722"/>
                  </a:lnTo>
                  <a:lnTo>
                    <a:pt x="576" y="1748"/>
                  </a:lnTo>
                  <a:lnTo>
                    <a:pt x="562" y="1774"/>
                  </a:lnTo>
                  <a:lnTo>
                    <a:pt x="553" y="1801"/>
                  </a:lnTo>
                  <a:lnTo>
                    <a:pt x="538" y="1824"/>
                  </a:lnTo>
                  <a:lnTo>
                    <a:pt x="529" y="1848"/>
                  </a:lnTo>
                  <a:lnTo>
                    <a:pt x="517" y="1870"/>
                  </a:lnTo>
                  <a:lnTo>
                    <a:pt x="505" y="1894"/>
                  </a:lnTo>
                  <a:lnTo>
                    <a:pt x="493" y="1913"/>
                  </a:lnTo>
                  <a:lnTo>
                    <a:pt x="483" y="1932"/>
                  </a:lnTo>
                  <a:lnTo>
                    <a:pt x="474" y="1951"/>
                  </a:lnTo>
                  <a:lnTo>
                    <a:pt x="462" y="1970"/>
                  </a:lnTo>
                  <a:lnTo>
                    <a:pt x="452" y="1986"/>
                  </a:lnTo>
                  <a:lnTo>
                    <a:pt x="443" y="2001"/>
                  </a:lnTo>
                  <a:lnTo>
                    <a:pt x="433" y="2015"/>
                  </a:lnTo>
                  <a:lnTo>
                    <a:pt x="424" y="2029"/>
                  </a:lnTo>
                  <a:lnTo>
                    <a:pt x="417" y="2041"/>
                  </a:lnTo>
                  <a:lnTo>
                    <a:pt x="407" y="2053"/>
                  </a:lnTo>
                  <a:lnTo>
                    <a:pt x="400" y="2060"/>
                  </a:lnTo>
                  <a:lnTo>
                    <a:pt x="393" y="2070"/>
                  </a:lnTo>
                  <a:lnTo>
                    <a:pt x="386" y="2075"/>
                  </a:lnTo>
                  <a:lnTo>
                    <a:pt x="381" y="2079"/>
                  </a:lnTo>
                  <a:lnTo>
                    <a:pt x="376" y="2082"/>
                  </a:lnTo>
                  <a:lnTo>
                    <a:pt x="372" y="2084"/>
                  </a:lnTo>
                  <a:lnTo>
                    <a:pt x="367" y="2084"/>
                  </a:lnTo>
                  <a:lnTo>
                    <a:pt x="360" y="2084"/>
                  </a:lnTo>
                  <a:lnTo>
                    <a:pt x="355" y="2084"/>
                  </a:lnTo>
                  <a:lnTo>
                    <a:pt x="348" y="2086"/>
                  </a:lnTo>
                  <a:lnTo>
                    <a:pt x="343" y="2086"/>
                  </a:lnTo>
                  <a:lnTo>
                    <a:pt x="338" y="2089"/>
                  </a:lnTo>
                  <a:lnTo>
                    <a:pt x="331" y="2091"/>
                  </a:lnTo>
                  <a:lnTo>
                    <a:pt x="324" y="2094"/>
                  </a:lnTo>
                  <a:lnTo>
                    <a:pt x="317" y="2096"/>
                  </a:lnTo>
                  <a:lnTo>
                    <a:pt x="310" y="2098"/>
                  </a:lnTo>
                  <a:lnTo>
                    <a:pt x="302" y="2101"/>
                  </a:lnTo>
                  <a:lnTo>
                    <a:pt x="295" y="2106"/>
                  </a:lnTo>
                  <a:lnTo>
                    <a:pt x="288" y="2108"/>
                  </a:lnTo>
                  <a:lnTo>
                    <a:pt x="279" y="2110"/>
                  </a:lnTo>
                  <a:lnTo>
                    <a:pt x="271" y="2115"/>
                  </a:lnTo>
                  <a:lnTo>
                    <a:pt x="264" y="2122"/>
                  </a:lnTo>
                  <a:lnTo>
                    <a:pt x="255" y="2125"/>
                  </a:lnTo>
                  <a:lnTo>
                    <a:pt x="248" y="2129"/>
                  </a:lnTo>
                  <a:lnTo>
                    <a:pt x="241" y="2132"/>
                  </a:lnTo>
                  <a:lnTo>
                    <a:pt x="233" y="2139"/>
                  </a:lnTo>
                  <a:lnTo>
                    <a:pt x="224" y="2144"/>
                  </a:lnTo>
                  <a:lnTo>
                    <a:pt x="217" y="2148"/>
                  </a:lnTo>
                  <a:lnTo>
                    <a:pt x="207" y="2156"/>
                  </a:lnTo>
                  <a:lnTo>
                    <a:pt x="200" y="2160"/>
                  </a:lnTo>
                  <a:lnTo>
                    <a:pt x="191" y="2167"/>
                  </a:lnTo>
                  <a:lnTo>
                    <a:pt x="181" y="2172"/>
                  </a:lnTo>
                  <a:lnTo>
                    <a:pt x="174" y="2177"/>
                  </a:lnTo>
                  <a:lnTo>
                    <a:pt x="167" y="2184"/>
                  </a:lnTo>
                  <a:lnTo>
                    <a:pt x="157" y="2191"/>
                  </a:lnTo>
                  <a:lnTo>
                    <a:pt x="150" y="2198"/>
                  </a:lnTo>
                  <a:lnTo>
                    <a:pt x="143" y="2206"/>
                  </a:lnTo>
                  <a:lnTo>
                    <a:pt x="133" y="2213"/>
                  </a:lnTo>
                  <a:lnTo>
                    <a:pt x="126" y="2217"/>
                  </a:lnTo>
                  <a:lnTo>
                    <a:pt x="119" y="2225"/>
                  </a:lnTo>
                  <a:lnTo>
                    <a:pt x="112" y="2232"/>
                  </a:lnTo>
                  <a:lnTo>
                    <a:pt x="102" y="2239"/>
                  </a:lnTo>
                  <a:lnTo>
                    <a:pt x="95" y="2246"/>
                  </a:lnTo>
                  <a:lnTo>
                    <a:pt x="88" y="2253"/>
                  </a:lnTo>
                  <a:lnTo>
                    <a:pt x="81" y="2260"/>
                  </a:lnTo>
                  <a:lnTo>
                    <a:pt x="76" y="2270"/>
                  </a:lnTo>
                  <a:lnTo>
                    <a:pt x="69" y="2277"/>
                  </a:lnTo>
                  <a:lnTo>
                    <a:pt x="62" y="2284"/>
                  </a:lnTo>
                  <a:lnTo>
                    <a:pt x="57" y="2291"/>
                  </a:lnTo>
                  <a:lnTo>
                    <a:pt x="50" y="2301"/>
                  </a:lnTo>
                  <a:lnTo>
                    <a:pt x="45" y="2308"/>
                  </a:lnTo>
                  <a:lnTo>
                    <a:pt x="40" y="2315"/>
                  </a:lnTo>
                  <a:lnTo>
                    <a:pt x="33" y="2322"/>
                  </a:lnTo>
                  <a:lnTo>
                    <a:pt x="31" y="2332"/>
                  </a:lnTo>
                  <a:lnTo>
                    <a:pt x="26" y="2339"/>
                  </a:lnTo>
                  <a:lnTo>
                    <a:pt x="21" y="2346"/>
                  </a:lnTo>
                  <a:lnTo>
                    <a:pt x="19" y="2356"/>
                  </a:lnTo>
                  <a:lnTo>
                    <a:pt x="14" y="2365"/>
                  </a:lnTo>
                  <a:lnTo>
                    <a:pt x="12" y="2372"/>
                  </a:lnTo>
                  <a:lnTo>
                    <a:pt x="10" y="2379"/>
                  </a:lnTo>
                  <a:lnTo>
                    <a:pt x="5" y="2389"/>
                  </a:lnTo>
                  <a:lnTo>
                    <a:pt x="5" y="2396"/>
                  </a:lnTo>
                  <a:lnTo>
                    <a:pt x="2" y="2403"/>
                  </a:lnTo>
                  <a:lnTo>
                    <a:pt x="2" y="2413"/>
                  </a:lnTo>
                  <a:lnTo>
                    <a:pt x="0" y="2420"/>
                  </a:lnTo>
                  <a:lnTo>
                    <a:pt x="0" y="2427"/>
                  </a:lnTo>
                  <a:lnTo>
                    <a:pt x="0" y="2434"/>
                  </a:lnTo>
                  <a:lnTo>
                    <a:pt x="2" y="2444"/>
                  </a:lnTo>
                  <a:lnTo>
                    <a:pt x="2" y="2451"/>
                  </a:lnTo>
                  <a:lnTo>
                    <a:pt x="5" y="2460"/>
                  </a:lnTo>
                  <a:lnTo>
                    <a:pt x="5" y="2468"/>
                  </a:lnTo>
                  <a:lnTo>
                    <a:pt x="10" y="2475"/>
                  </a:lnTo>
                  <a:lnTo>
                    <a:pt x="12" y="2482"/>
                  </a:lnTo>
                  <a:lnTo>
                    <a:pt x="14" y="2489"/>
                  </a:lnTo>
                  <a:lnTo>
                    <a:pt x="17" y="2494"/>
                  </a:lnTo>
                  <a:lnTo>
                    <a:pt x="19" y="2499"/>
                  </a:lnTo>
                  <a:lnTo>
                    <a:pt x="24" y="2506"/>
                  </a:lnTo>
                  <a:lnTo>
                    <a:pt x="26" y="2513"/>
                  </a:lnTo>
                  <a:lnTo>
                    <a:pt x="29" y="2518"/>
                  </a:lnTo>
                  <a:lnTo>
                    <a:pt x="33" y="2522"/>
                  </a:lnTo>
                  <a:lnTo>
                    <a:pt x="38" y="2527"/>
                  </a:lnTo>
                  <a:lnTo>
                    <a:pt x="43" y="2534"/>
                  </a:lnTo>
                  <a:lnTo>
                    <a:pt x="45" y="2537"/>
                  </a:lnTo>
                  <a:lnTo>
                    <a:pt x="50" y="2541"/>
                  </a:lnTo>
                  <a:lnTo>
                    <a:pt x="55" y="2546"/>
                  </a:lnTo>
                  <a:lnTo>
                    <a:pt x="62" y="2551"/>
                  </a:lnTo>
                  <a:lnTo>
                    <a:pt x="64" y="2553"/>
                  </a:lnTo>
                  <a:lnTo>
                    <a:pt x="71" y="2558"/>
                  </a:lnTo>
                  <a:lnTo>
                    <a:pt x="76" y="2560"/>
                  </a:lnTo>
                  <a:lnTo>
                    <a:pt x="81" y="2565"/>
                  </a:lnTo>
                  <a:lnTo>
                    <a:pt x="88" y="2568"/>
                  </a:lnTo>
                  <a:lnTo>
                    <a:pt x="93" y="2570"/>
                  </a:lnTo>
                  <a:lnTo>
                    <a:pt x="100" y="2572"/>
                  </a:lnTo>
                  <a:lnTo>
                    <a:pt x="105" y="2575"/>
                  </a:lnTo>
                  <a:lnTo>
                    <a:pt x="110" y="2577"/>
                  </a:lnTo>
                  <a:lnTo>
                    <a:pt x="117" y="2580"/>
                  </a:lnTo>
                  <a:lnTo>
                    <a:pt x="124" y="2582"/>
                  </a:lnTo>
                  <a:lnTo>
                    <a:pt x="129" y="2584"/>
                  </a:lnTo>
                  <a:lnTo>
                    <a:pt x="133" y="2587"/>
                  </a:lnTo>
                  <a:lnTo>
                    <a:pt x="141" y="2589"/>
                  </a:lnTo>
                  <a:lnTo>
                    <a:pt x="148" y="2589"/>
                  </a:lnTo>
                  <a:lnTo>
                    <a:pt x="155" y="2591"/>
                  </a:lnTo>
                  <a:lnTo>
                    <a:pt x="162" y="2594"/>
                  </a:lnTo>
                  <a:lnTo>
                    <a:pt x="167" y="2594"/>
                  </a:lnTo>
                  <a:lnTo>
                    <a:pt x="171" y="2596"/>
                  </a:lnTo>
                  <a:lnTo>
                    <a:pt x="179" y="2596"/>
                  </a:lnTo>
                  <a:lnTo>
                    <a:pt x="186" y="2596"/>
                  </a:lnTo>
                  <a:lnTo>
                    <a:pt x="193" y="2596"/>
                  </a:lnTo>
                  <a:lnTo>
                    <a:pt x="200" y="2599"/>
                  </a:lnTo>
                  <a:lnTo>
                    <a:pt x="207" y="2601"/>
                  </a:lnTo>
                  <a:lnTo>
                    <a:pt x="212" y="2601"/>
                  </a:lnTo>
                  <a:lnTo>
                    <a:pt x="219" y="2601"/>
                  </a:lnTo>
                  <a:lnTo>
                    <a:pt x="224" y="2601"/>
                  </a:lnTo>
                  <a:lnTo>
                    <a:pt x="231" y="2601"/>
                  </a:lnTo>
                  <a:lnTo>
                    <a:pt x="238" y="2601"/>
                  </a:lnTo>
                  <a:lnTo>
                    <a:pt x="243" y="2601"/>
                  </a:lnTo>
                  <a:lnTo>
                    <a:pt x="248" y="2601"/>
                  </a:lnTo>
                  <a:lnTo>
                    <a:pt x="255" y="2603"/>
                  </a:lnTo>
                  <a:lnTo>
                    <a:pt x="262" y="2603"/>
                  </a:lnTo>
                  <a:lnTo>
                    <a:pt x="267" y="2603"/>
                  </a:lnTo>
                  <a:lnTo>
                    <a:pt x="271" y="2603"/>
                  </a:lnTo>
                  <a:lnTo>
                    <a:pt x="279" y="2603"/>
                  </a:lnTo>
                  <a:lnTo>
                    <a:pt x="283" y="2603"/>
                  </a:lnTo>
                  <a:lnTo>
                    <a:pt x="291" y="2603"/>
                  </a:lnTo>
                  <a:lnTo>
                    <a:pt x="295" y="2603"/>
                  </a:lnTo>
                  <a:lnTo>
                    <a:pt x="300" y="2603"/>
                  </a:lnTo>
                  <a:lnTo>
                    <a:pt x="305" y="2603"/>
                  </a:lnTo>
                  <a:lnTo>
                    <a:pt x="310" y="2603"/>
                  </a:lnTo>
                  <a:lnTo>
                    <a:pt x="314" y="2603"/>
                  </a:lnTo>
                  <a:lnTo>
                    <a:pt x="322" y="2603"/>
                  </a:lnTo>
                  <a:lnTo>
                    <a:pt x="324" y="2603"/>
                  </a:lnTo>
                  <a:lnTo>
                    <a:pt x="329" y="2603"/>
                  </a:lnTo>
                  <a:lnTo>
                    <a:pt x="333" y="2603"/>
                  </a:lnTo>
                  <a:lnTo>
                    <a:pt x="338" y="2603"/>
                  </a:lnTo>
                  <a:lnTo>
                    <a:pt x="341" y="2603"/>
                  </a:lnTo>
                  <a:lnTo>
                    <a:pt x="345" y="2603"/>
                  </a:lnTo>
                  <a:lnTo>
                    <a:pt x="348" y="2603"/>
                  </a:lnTo>
                  <a:lnTo>
                    <a:pt x="352" y="2606"/>
                  </a:lnTo>
                  <a:lnTo>
                    <a:pt x="357" y="2608"/>
                  </a:lnTo>
                  <a:lnTo>
                    <a:pt x="362" y="2610"/>
                  </a:lnTo>
                  <a:lnTo>
                    <a:pt x="367" y="2613"/>
                  </a:lnTo>
                  <a:lnTo>
                    <a:pt x="372" y="2618"/>
                  </a:lnTo>
                  <a:lnTo>
                    <a:pt x="376" y="2620"/>
                  </a:lnTo>
                  <a:lnTo>
                    <a:pt x="383" y="2622"/>
                  </a:lnTo>
                  <a:lnTo>
                    <a:pt x="388" y="2627"/>
                  </a:lnTo>
                  <a:lnTo>
                    <a:pt x="393" y="2632"/>
                  </a:lnTo>
                  <a:lnTo>
                    <a:pt x="400" y="2634"/>
                  </a:lnTo>
                  <a:lnTo>
                    <a:pt x="405" y="2641"/>
                  </a:lnTo>
                  <a:lnTo>
                    <a:pt x="410" y="2644"/>
                  </a:lnTo>
                  <a:lnTo>
                    <a:pt x="417" y="2651"/>
                  </a:lnTo>
                  <a:lnTo>
                    <a:pt x="424" y="2656"/>
                  </a:lnTo>
                  <a:lnTo>
                    <a:pt x="431" y="2663"/>
                  </a:lnTo>
                  <a:lnTo>
                    <a:pt x="436" y="2668"/>
                  </a:lnTo>
                  <a:lnTo>
                    <a:pt x="443" y="2672"/>
                  </a:lnTo>
                  <a:lnTo>
                    <a:pt x="448" y="2680"/>
                  </a:lnTo>
                  <a:lnTo>
                    <a:pt x="455" y="2684"/>
                  </a:lnTo>
                  <a:lnTo>
                    <a:pt x="462" y="2689"/>
                  </a:lnTo>
                  <a:lnTo>
                    <a:pt x="469" y="2696"/>
                  </a:lnTo>
                  <a:lnTo>
                    <a:pt x="476" y="2703"/>
                  </a:lnTo>
                  <a:lnTo>
                    <a:pt x="483" y="2711"/>
                  </a:lnTo>
                  <a:lnTo>
                    <a:pt x="491" y="2715"/>
                  </a:lnTo>
                  <a:lnTo>
                    <a:pt x="498" y="2722"/>
                  </a:lnTo>
                  <a:lnTo>
                    <a:pt x="505" y="2727"/>
                  </a:lnTo>
                  <a:lnTo>
                    <a:pt x="512" y="2734"/>
                  </a:lnTo>
                  <a:lnTo>
                    <a:pt x="522" y="2741"/>
                  </a:lnTo>
                  <a:lnTo>
                    <a:pt x="529" y="2749"/>
                  </a:lnTo>
                  <a:lnTo>
                    <a:pt x="536" y="2753"/>
                  </a:lnTo>
                  <a:lnTo>
                    <a:pt x="543" y="2758"/>
                  </a:lnTo>
                  <a:lnTo>
                    <a:pt x="550" y="2765"/>
                  </a:lnTo>
                  <a:lnTo>
                    <a:pt x="557" y="2770"/>
                  </a:lnTo>
                  <a:lnTo>
                    <a:pt x="564" y="2777"/>
                  </a:lnTo>
                  <a:lnTo>
                    <a:pt x="574" y="2782"/>
                  </a:lnTo>
                  <a:lnTo>
                    <a:pt x="581" y="2787"/>
                  </a:lnTo>
                  <a:lnTo>
                    <a:pt x="588" y="2792"/>
                  </a:lnTo>
                  <a:lnTo>
                    <a:pt x="595" y="2796"/>
                  </a:lnTo>
                  <a:lnTo>
                    <a:pt x="603" y="2801"/>
                  </a:lnTo>
                  <a:lnTo>
                    <a:pt x="612" y="2806"/>
                  </a:lnTo>
                  <a:lnTo>
                    <a:pt x="619" y="2811"/>
                  </a:lnTo>
                  <a:lnTo>
                    <a:pt x="626" y="2813"/>
                  </a:lnTo>
                  <a:lnTo>
                    <a:pt x="633" y="2818"/>
                  </a:lnTo>
                  <a:lnTo>
                    <a:pt x="641" y="2820"/>
                  </a:lnTo>
                  <a:lnTo>
                    <a:pt x="650" y="2822"/>
                  </a:lnTo>
                  <a:lnTo>
                    <a:pt x="657" y="2825"/>
                  </a:lnTo>
                  <a:lnTo>
                    <a:pt x="664" y="2827"/>
                  </a:lnTo>
                  <a:lnTo>
                    <a:pt x="672" y="2830"/>
                  </a:lnTo>
                  <a:lnTo>
                    <a:pt x="679" y="2832"/>
                  </a:lnTo>
                  <a:lnTo>
                    <a:pt x="688" y="2832"/>
                  </a:lnTo>
                  <a:lnTo>
                    <a:pt x="695" y="2832"/>
                  </a:lnTo>
                  <a:lnTo>
                    <a:pt x="703" y="2832"/>
                  </a:lnTo>
                  <a:lnTo>
                    <a:pt x="710" y="2832"/>
                  </a:lnTo>
                  <a:lnTo>
                    <a:pt x="717" y="2832"/>
                  </a:lnTo>
                  <a:lnTo>
                    <a:pt x="722" y="2830"/>
                  </a:lnTo>
                  <a:lnTo>
                    <a:pt x="729" y="2830"/>
                  </a:lnTo>
                  <a:lnTo>
                    <a:pt x="738" y="2825"/>
                  </a:lnTo>
                  <a:lnTo>
                    <a:pt x="743" y="2822"/>
                  </a:lnTo>
                  <a:lnTo>
                    <a:pt x="750" y="2820"/>
                  </a:lnTo>
                  <a:lnTo>
                    <a:pt x="757" y="2815"/>
                  </a:lnTo>
                  <a:lnTo>
                    <a:pt x="767" y="2811"/>
                  </a:lnTo>
                  <a:lnTo>
                    <a:pt x="769" y="2808"/>
                  </a:lnTo>
                  <a:lnTo>
                    <a:pt x="774" y="2806"/>
                  </a:lnTo>
                  <a:lnTo>
                    <a:pt x="779" y="2801"/>
                  </a:lnTo>
                  <a:lnTo>
                    <a:pt x="781" y="2799"/>
                  </a:lnTo>
                  <a:lnTo>
                    <a:pt x="784" y="2796"/>
                  </a:lnTo>
                  <a:lnTo>
                    <a:pt x="788" y="2792"/>
                  </a:lnTo>
                  <a:lnTo>
                    <a:pt x="791" y="2787"/>
                  </a:lnTo>
                  <a:lnTo>
                    <a:pt x="795" y="2784"/>
                  </a:lnTo>
                  <a:lnTo>
                    <a:pt x="798" y="2780"/>
                  </a:lnTo>
                  <a:lnTo>
                    <a:pt x="800" y="2775"/>
                  </a:lnTo>
                  <a:lnTo>
                    <a:pt x="805" y="2770"/>
                  </a:lnTo>
                  <a:lnTo>
                    <a:pt x="807" y="2768"/>
                  </a:lnTo>
                  <a:lnTo>
                    <a:pt x="810" y="2763"/>
                  </a:lnTo>
                  <a:lnTo>
                    <a:pt x="812" y="2758"/>
                  </a:lnTo>
                  <a:lnTo>
                    <a:pt x="817" y="2753"/>
                  </a:lnTo>
                  <a:lnTo>
                    <a:pt x="819" y="2749"/>
                  </a:lnTo>
                  <a:lnTo>
                    <a:pt x="822" y="2744"/>
                  </a:lnTo>
                  <a:lnTo>
                    <a:pt x="824" y="2739"/>
                  </a:lnTo>
                  <a:lnTo>
                    <a:pt x="826" y="2734"/>
                  </a:lnTo>
                  <a:lnTo>
                    <a:pt x="829" y="2727"/>
                  </a:lnTo>
                  <a:lnTo>
                    <a:pt x="831" y="2722"/>
                  </a:lnTo>
                  <a:lnTo>
                    <a:pt x="834" y="2718"/>
                  </a:lnTo>
                  <a:lnTo>
                    <a:pt x="836" y="2711"/>
                  </a:lnTo>
                  <a:lnTo>
                    <a:pt x="838" y="2708"/>
                  </a:lnTo>
                  <a:lnTo>
                    <a:pt x="841" y="2701"/>
                  </a:lnTo>
                  <a:lnTo>
                    <a:pt x="843" y="2696"/>
                  </a:lnTo>
                  <a:lnTo>
                    <a:pt x="843" y="2689"/>
                  </a:lnTo>
                  <a:lnTo>
                    <a:pt x="848" y="2684"/>
                  </a:lnTo>
                  <a:lnTo>
                    <a:pt x="850" y="2680"/>
                  </a:lnTo>
                  <a:lnTo>
                    <a:pt x="850" y="2672"/>
                  </a:lnTo>
                  <a:lnTo>
                    <a:pt x="853" y="2668"/>
                  </a:lnTo>
                  <a:lnTo>
                    <a:pt x="855" y="2663"/>
                  </a:lnTo>
                  <a:lnTo>
                    <a:pt x="855" y="2656"/>
                  </a:lnTo>
                  <a:lnTo>
                    <a:pt x="857" y="2649"/>
                  </a:lnTo>
                  <a:lnTo>
                    <a:pt x="857" y="2641"/>
                  </a:lnTo>
                  <a:lnTo>
                    <a:pt x="860" y="2637"/>
                  </a:lnTo>
                  <a:lnTo>
                    <a:pt x="862" y="2630"/>
                  </a:lnTo>
                  <a:lnTo>
                    <a:pt x="862" y="2625"/>
                  </a:lnTo>
                  <a:lnTo>
                    <a:pt x="864" y="2618"/>
                  </a:lnTo>
                  <a:lnTo>
                    <a:pt x="864" y="2610"/>
                  </a:lnTo>
                  <a:lnTo>
                    <a:pt x="864" y="2603"/>
                  </a:lnTo>
                  <a:lnTo>
                    <a:pt x="864" y="2599"/>
                  </a:lnTo>
                  <a:lnTo>
                    <a:pt x="867" y="2591"/>
                  </a:lnTo>
                  <a:lnTo>
                    <a:pt x="867" y="2584"/>
                  </a:lnTo>
                  <a:lnTo>
                    <a:pt x="867" y="2577"/>
                  </a:lnTo>
                  <a:lnTo>
                    <a:pt x="869" y="2572"/>
                  </a:lnTo>
                  <a:lnTo>
                    <a:pt x="869" y="2565"/>
                  </a:lnTo>
                  <a:lnTo>
                    <a:pt x="872" y="2558"/>
                  </a:lnTo>
                  <a:lnTo>
                    <a:pt x="872" y="2551"/>
                  </a:lnTo>
                  <a:lnTo>
                    <a:pt x="872" y="2544"/>
                  </a:lnTo>
                  <a:lnTo>
                    <a:pt x="872" y="2539"/>
                  </a:lnTo>
                  <a:lnTo>
                    <a:pt x="872" y="2532"/>
                  </a:lnTo>
                  <a:lnTo>
                    <a:pt x="872" y="2525"/>
                  </a:lnTo>
                  <a:lnTo>
                    <a:pt x="872" y="2520"/>
                  </a:lnTo>
                  <a:lnTo>
                    <a:pt x="872" y="2513"/>
                  </a:lnTo>
                  <a:lnTo>
                    <a:pt x="872" y="2506"/>
                  </a:lnTo>
                  <a:lnTo>
                    <a:pt x="869" y="2499"/>
                  </a:lnTo>
                  <a:lnTo>
                    <a:pt x="869" y="2491"/>
                  </a:lnTo>
                  <a:lnTo>
                    <a:pt x="867" y="2487"/>
                  </a:lnTo>
                  <a:lnTo>
                    <a:pt x="867" y="2479"/>
                  </a:lnTo>
                  <a:lnTo>
                    <a:pt x="867" y="2472"/>
                  </a:lnTo>
                  <a:lnTo>
                    <a:pt x="867" y="2465"/>
                  </a:lnTo>
                  <a:lnTo>
                    <a:pt x="867" y="2458"/>
                  </a:lnTo>
                  <a:lnTo>
                    <a:pt x="867" y="2453"/>
                  </a:lnTo>
                  <a:lnTo>
                    <a:pt x="864" y="2449"/>
                  </a:lnTo>
                  <a:lnTo>
                    <a:pt x="864" y="2444"/>
                  </a:lnTo>
                  <a:lnTo>
                    <a:pt x="864" y="2439"/>
                  </a:lnTo>
                  <a:lnTo>
                    <a:pt x="864" y="2434"/>
                  </a:lnTo>
                  <a:lnTo>
                    <a:pt x="862" y="2429"/>
                  </a:lnTo>
                  <a:lnTo>
                    <a:pt x="862" y="2425"/>
                  </a:lnTo>
                  <a:lnTo>
                    <a:pt x="860" y="2420"/>
                  </a:lnTo>
                  <a:lnTo>
                    <a:pt x="860" y="2415"/>
                  </a:lnTo>
                  <a:lnTo>
                    <a:pt x="857" y="2410"/>
                  </a:lnTo>
                  <a:lnTo>
                    <a:pt x="857" y="2406"/>
                  </a:lnTo>
                  <a:lnTo>
                    <a:pt x="855" y="2403"/>
                  </a:lnTo>
                  <a:lnTo>
                    <a:pt x="855" y="2399"/>
                  </a:lnTo>
                  <a:lnTo>
                    <a:pt x="855" y="2394"/>
                  </a:lnTo>
                  <a:lnTo>
                    <a:pt x="853" y="2389"/>
                  </a:lnTo>
                  <a:lnTo>
                    <a:pt x="850" y="2384"/>
                  </a:lnTo>
                  <a:lnTo>
                    <a:pt x="850" y="2382"/>
                  </a:lnTo>
                  <a:lnTo>
                    <a:pt x="850" y="2375"/>
                  </a:lnTo>
                  <a:lnTo>
                    <a:pt x="848" y="2372"/>
                  </a:lnTo>
                  <a:lnTo>
                    <a:pt x="848" y="2368"/>
                  </a:lnTo>
                  <a:lnTo>
                    <a:pt x="845" y="2363"/>
                  </a:lnTo>
                  <a:lnTo>
                    <a:pt x="843" y="2358"/>
                  </a:lnTo>
                  <a:lnTo>
                    <a:pt x="843" y="2353"/>
                  </a:lnTo>
                  <a:lnTo>
                    <a:pt x="841" y="2351"/>
                  </a:lnTo>
                  <a:lnTo>
                    <a:pt x="841" y="2346"/>
                  </a:lnTo>
                  <a:lnTo>
                    <a:pt x="838" y="2344"/>
                  </a:lnTo>
                  <a:lnTo>
                    <a:pt x="836" y="2339"/>
                  </a:lnTo>
                  <a:lnTo>
                    <a:pt x="836" y="2334"/>
                  </a:lnTo>
                  <a:lnTo>
                    <a:pt x="834" y="2329"/>
                  </a:lnTo>
                  <a:lnTo>
                    <a:pt x="834" y="2327"/>
                  </a:lnTo>
                  <a:lnTo>
                    <a:pt x="831" y="2322"/>
                  </a:lnTo>
                  <a:lnTo>
                    <a:pt x="829" y="2320"/>
                  </a:lnTo>
                  <a:lnTo>
                    <a:pt x="829" y="2315"/>
                  </a:lnTo>
                  <a:lnTo>
                    <a:pt x="826" y="2310"/>
                  </a:lnTo>
                  <a:lnTo>
                    <a:pt x="826" y="2308"/>
                  </a:lnTo>
                  <a:lnTo>
                    <a:pt x="824" y="2303"/>
                  </a:lnTo>
                  <a:lnTo>
                    <a:pt x="824" y="2301"/>
                  </a:lnTo>
                  <a:lnTo>
                    <a:pt x="822" y="2296"/>
                  </a:lnTo>
                  <a:lnTo>
                    <a:pt x="819" y="2291"/>
                  </a:lnTo>
                  <a:lnTo>
                    <a:pt x="819" y="2289"/>
                  </a:lnTo>
                  <a:lnTo>
                    <a:pt x="817" y="2284"/>
                  </a:lnTo>
                  <a:lnTo>
                    <a:pt x="817" y="2277"/>
                  </a:lnTo>
                  <a:lnTo>
                    <a:pt x="812" y="2272"/>
                  </a:lnTo>
                  <a:lnTo>
                    <a:pt x="810" y="2265"/>
                  </a:lnTo>
                  <a:lnTo>
                    <a:pt x="810" y="2260"/>
                  </a:lnTo>
                  <a:lnTo>
                    <a:pt x="807" y="2253"/>
                  </a:lnTo>
                  <a:lnTo>
                    <a:pt x="805" y="2248"/>
                  </a:lnTo>
                  <a:lnTo>
                    <a:pt x="803" y="2244"/>
                  </a:lnTo>
                  <a:lnTo>
                    <a:pt x="803" y="2239"/>
                  </a:lnTo>
                  <a:lnTo>
                    <a:pt x="803" y="2232"/>
                  </a:lnTo>
                  <a:lnTo>
                    <a:pt x="800" y="2229"/>
                  </a:lnTo>
                  <a:lnTo>
                    <a:pt x="800" y="2222"/>
                  </a:lnTo>
                  <a:lnTo>
                    <a:pt x="803" y="2220"/>
                  </a:lnTo>
                  <a:lnTo>
                    <a:pt x="803" y="2215"/>
                  </a:lnTo>
                  <a:lnTo>
                    <a:pt x="803" y="2208"/>
                  </a:lnTo>
                  <a:lnTo>
                    <a:pt x="805" y="2201"/>
                  </a:lnTo>
                  <a:lnTo>
                    <a:pt x="805" y="2194"/>
                  </a:lnTo>
                  <a:lnTo>
                    <a:pt x="810" y="2184"/>
                  </a:lnTo>
                  <a:lnTo>
                    <a:pt x="812" y="2172"/>
                  </a:lnTo>
                  <a:lnTo>
                    <a:pt x="817" y="2160"/>
                  </a:lnTo>
                  <a:lnTo>
                    <a:pt x="819" y="2148"/>
                  </a:lnTo>
                  <a:lnTo>
                    <a:pt x="824" y="2132"/>
                  </a:lnTo>
                  <a:lnTo>
                    <a:pt x="829" y="2117"/>
                  </a:lnTo>
                  <a:lnTo>
                    <a:pt x="834" y="2103"/>
                  </a:lnTo>
                  <a:lnTo>
                    <a:pt x="841" y="2086"/>
                  </a:lnTo>
                  <a:lnTo>
                    <a:pt x="845" y="2070"/>
                  </a:lnTo>
                  <a:lnTo>
                    <a:pt x="853" y="2051"/>
                  </a:lnTo>
                  <a:lnTo>
                    <a:pt x="860" y="2032"/>
                  </a:lnTo>
                  <a:lnTo>
                    <a:pt x="867" y="2013"/>
                  </a:lnTo>
                  <a:lnTo>
                    <a:pt x="874" y="1991"/>
                  </a:lnTo>
                  <a:lnTo>
                    <a:pt x="881" y="1970"/>
                  </a:lnTo>
                  <a:lnTo>
                    <a:pt x="891" y="1948"/>
                  </a:lnTo>
                  <a:lnTo>
                    <a:pt x="900" y="1927"/>
                  </a:lnTo>
                  <a:lnTo>
                    <a:pt x="910" y="1903"/>
                  </a:lnTo>
                  <a:lnTo>
                    <a:pt x="917" y="1879"/>
                  </a:lnTo>
                  <a:lnTo>
                    <a:pt x="926" y="1855"/>
                  </a:lnTo>
                  <a:lnTo>
                    <a:pt x="938" y="1832"/>
                  </a:lnTo>
                  <a:lnTo>
                    <a:pt x="948" y="1805"/>
                  </a:lnTo>
                  <a:lnTo>
                    <a:pt x="957" y="1779"/>
                  </a:lnTo>
                  <a:lnTo>
                    <a:pt x="967" y="1755"/>
                  </a:lnTo>
                  <a:lnTo>
                    <a:pt x="979" y="1727"/>
                  </a:lnTo>
                  <a:lnTo>
                    <a:pt x="988" y="1701"/>
                  </a:lnTo>
                  <a:lnTo>
                    <a:pt x="1000" y="1674"/>
                  </a:lnTo>
                  <a:lnTo>
                    <a:pt x="1010" y="1648"/>
                  </a:lnTo>
                  <a:lnTo>
                    <a:pt x="1022" y="1620"/>
                  </a:lnTo>
                  <a:lnTo>
                    <a:pt x="1034" y="1591"/>
                  </a:lnTo>
                  <a:lnTo>
                    <a:pt x="1045" y="1565"/>
                  </a:lnTo>
                  <a:lnTo>
                    <a:pt x="1055" y="1536"/>
                  </a:lnTo>
                  <a:lnTo>
                    <a:pt x="1067" y="1510"/>
                  </a:lnTo>
                  <a:lnTo>
                    <a:pt x="1079" y="1482"/>
                  </a:lnTo>
                  <a:lnTo>
                    <a:pt x="1091" y="1453"/>
                  </a:lnTo>
                  <a:lnTo>
                    <a:pt x="1103" y="1427"/>
                  </a:lnTo>
                  <a:lnTo>
                    <a:pt x="1115" y="1398"/>
                  </a:lnTo>
                  <a:lnTo>
                    <a:pt x="1124" y="1370"/>
                  </a:lnTo>
                  <a:lnTo>
                    <a:pt x="1138" y="1343"/>
                  </a:lnTo>
                  <a:lnTo>
                    <a:pt x="1148" y="1315"/>
                  </a:lnTo>
                  <a:lnTo>
                    <a:pt x="1162" y="1291"/>
                  </a:lnTo>
                  <a:lnTo>
                    <a:pt x="1172" y="1262"/>
                  </a:lnTo>
                  <a:lnTo>
                    <a:pt x="1184" y="1236"/>
                  </a:lnTo>
                  <a:lnTo>
                    <a:pt x="1198" y="1210"/>
                  </a:lnTo>
                  <a:lnTo>
                    <a:pt x="1207" y="1184"/>
                  </a:lnTo>
                  <a:lnTo>
                    <a:pt x="1217" y="1158"/>
                  </a:lnTo>
                  <a:lnTo>
                    <a:pt x="1229" y="1134"/>
                  </a:lnTo>
                  <a:lnTo>
                    <a:pt x="1241" y="1108"/>
                  </a:lnTo>
                  <a:lnTo>
                    <a:pt x="1253" y="1084"/>
                  </a:lnTo>
                  <a:lnTo>
                    <a:pt x="1262" y="1060"/>
                  </a:lnTo>
                  <a:lnTo>
                    <a:pt x="1274" y="1038"/>
                  </a:lnTo>
                  <a:lnTo>
                    <a:pt x="1284" y="1012"/>
                  </a:lnTo>
                  <a:lnTo>
                    <a:pt x="1296" y="993"/>
                  </a:lnTo>
                  <a:lnTo>
                    <a:pt x="1305" y="972"/>
                  </a:lnTo>
                  <a:lnTo>
                    <a:pt x="1315" y="950"/>
                  </a:lnTo>
                  <a:lnTo>
                    <a:pt x="1324" y="929"/>
                  </a:lnTo>
                  <a:lnTo>
                    <a:pt x="1336" y="912"/>
                  </a:lnTo>
                  <a:lnTo>
                    <a:pt x="1343" y="891"/>
                  </a:lnTo>
                  <a:lnTo>
                    <a:pt x="1353" y="874"/>
                  </a:lnTo>
                  <a:lnTo>
                    <a:pt x="1362" y="857"/>
                  </a:lnTo>
                  <a:lnTo>
                    <a:pt x="1369" y="843"/>
                  </a:lnTo>
                  <a:lnTo>
                    <a:pt x="1374" y="836"/>
                  </a:lnTo>
                  <a:lnTo>
                    <a:pt x="1377" y="831"/>
                  </a:lnTo>
                  <a:lnTo>
                    <a:pt x="1381" y="826"/>
                  </a:lnTo>
                  <a:lnTo>
                    <a:pt x="1386" y="819"/>
                  </a:lnTo>
                  <a:lnTo>
                    <a:pt x="1391" y="815"/>
                  </a:lnTo>
                  <a:lnTo>
                    <a:pt x="1396" y="810"/>
                  </a:lnTo>
                  <a:lnTo>
                    <a:pt x="1400" y="805"/>
                  </a:lnTo>
                  <a:lnTo>
                    <a:pt x="1407" y="800"/>
                  </a:lnTo>
                  <a:lnTo>
                    <a:pt x="1412" y="796"/>
                  </a:lnTo>
                  <a:lnTo>
                    <a:pt x="1419" y="791"/>
                  </a:lnTo>
                  <a:lnTo>
                    <a:pt x="1427" y="788"/>
                  </a:lnTo>
                  <a:lnTo>
                    <a:pt x="1434" y="784"/>
                  </a:lnTo>
                  <a:lnTo>
                    <a:pt x="1438" y="779"/>
                  </a:lnTo>
                  <a:lnTo>
                    <a:pt x="1446" y="774"/>
                  </a:lnTo>
                  <a:lnTo>
                    <a:pt x="1450" y="774"/>
                  </a:lnTo>
                  <a:lnTo>
                    <a:pt x="1453" y="772"/>
                  </a:lnTo>
                  <a:lnTo>
                    <a:pt x="1455" y="772"/>
                  </a:lnTo>
                  <a:lnTo>
                    <a:pt x="1460" y="769"/>
                  </a:lnTo>
                  <a:lnTo>
                    <a:pt x="1467" y="765"/>
                  </a:lnTo>
                  <a:lnTo>
                    <a:pt x="1472" y="762"/>
                  </a:lnTo>
                  <a:lnTo>
                    <a:pt x="1477" y="760"/>
                  </a:lnTo>
                  <a:lnTo>
                    <a:pt x="1484" y="757"/>
                  </a:lnTo>
                  <a:lnTo>
                    <a:pt x="1491" y="753"/>
                  </a:lnTo>
                  <a:lnTo>
                    <a:pt x="1496" y="753"/>
                  </a:lnTo>
                  <a:lnTo>
                    <a:pt x="1503" y="750"/>
                  </a:lnTo>
                  <a:lnTo>
                    <a:pt x="1508" y="748"/>
                  </a:lnTo>
                  <a:lnTo>
                    <a:pt x="1512" y="746"/>
                  </a:lnTo>
                  <a:lnTo>
                    <a:pt x="1515" y="746"/>
                  </a:lnTo>
                  <a:lnTo>
                    <a:pt x="1519" y="743"/>
                  </a:lnTo>
                  <a:lnTo>
                    <a:pt x="1524" y="743"/>
                  </a:lnTo>
                  <a:lnTo>
                    <a:pt x="1527" y="741"/>
                  </a:lnTo>
                  <a:lnTo>
                    <a:pt x="1529" y="741"/>
                  </a:lnTo>
                  <a:lnTo>
                    <a:pt x="1531" y="738"/>
                  </a:lnTo>
                  <a:lnTo>
                    <a:pt x="1534" y="738"/>
                  </a:lnTo>
                  <a:lnTo>
                    <a:pt x="1541" y="736"/>
                  </a:lnTo>
                  <a:lnTo>
                    <a:pt x="1546" y="736"/>
                  </a:lnTo>
                  <a:lnTo>
                    <a:pt x="1553" y="734"/>
                  </a:lnTo>
                  <a:lnTo>
                    <a:pt x="1558" y="729"/>
                  </a:lnTo>
                  <a:lnTo>
                    <a:pt x="1565" y="726"/>
                  </a:lnTo>
                  <a:lnTo>
                    <a:pt x="1572" y="724"/>
                  </a:lnTo>
                  <a:lnTo>
                    <a:pt x="1577" y="719"/>
                  </a:lnTo>
                  <a:lnTo>
                    <a:pt x="1584" y="717"/>
                  </a:lnTo>
                  <a:lnTo>
                    <a:pt x="1591" y="712"/>
                  </a:lnTo>
                  <a:lnTo>
                    <a:pt x="1596" y="707"/>
                  </a:lnTo>
                  <a:lnTo>
                    <a:pt x="1603" y="705"/>
                  </a:lnTo>
                  <a:lnTo>
                    <a:pt x="1610" y="700"/>
                  </a:lnTo>
                  <a:lnTo>
                    <a:pt x="1617" y="695"/>
                  </a:lnTo>
                  <a:lnTo>
                    <a:pt x="1624" y="691"/>
                  </a:lnTo>
                  <a:lnTo>
                    <a:pt x="1629" y="686"/>
                  </a:lnTo>
                  <a:lnTo>
                    <a:pt x="1636" y="681"/>
                  </a:lnTo>
                  <a:lnTo>
                    <a:pt x="1641" y="676"/>
                  </a:lnTo>
                  <a:lnTo>
                    <a:pt x="1648" y="669"/>
                  </a:lnTo>
                  <a:lnTo>
                    <a:pt x="1655" y="665"/>
                  </a:lnTo>
                  <a:lnTo>
                    <a:pt x="1660" y="660"/>
                  </a:lnTo>
                  <a:lnTo>
                    <a:pt x="1665" y="653"/>
                  </a:lnTo>
                  <a:lnTo>
                    <a:pt x="1672" y="648"/>
                  </a:lnTo>
                  <a:lnTo>
                    <a:pt x="1679" y="643"/>
                  </a:lnTo>
                  <a:lnTo>
                    <a:pt x="1684" y="636"/>
                  </a:lnTo>
                  <a:lnTo>
                    <a:pt x="1689" y="629"/>
                  </a:lnTo>
                  <a:lnTo>
                    <a:pt x="1696" y="624"/>
                  </a:lnTo>
                  <a:lnTo>
                    <a:pt x="1700" y="617"/>
                  </a:lnTo>
                  <a:lnTo>
                    <a:pt x="1705" y="610"/>
                  </a:lnTo>
                  <a:lnTo>
                    <a:pt x="1712" y="603"/>
                  </a:lnTo>
                  <a:lnTo>
                    <a:pt x="1717" y="598"/>
                  </a:lnTo>
                  <a:lnTo>
                    <a:pt x="1722" y="591"/>
                  </a:lnTo>
                  <a:lnTo>
                    <a:pt x="1727" y="584"/>
                  </a:lnTo>
                  <a:lnTo>
                    <a:pt x="1731" y="576"/>
                  </a:lnTo>
                  <a:lnTo>
                    <a:pt x="1736" y="569"/>
                  </a:lnTo>
                  <a:lnTo>
                    <a:pt x="1741" y="562"/>
                  </a:lnTo>
                  <a:lnTo>
                    <a:pt x="1743" y="555"/>
                  </a:lnTo>
                  <a:lnTo>
                    <a:pt x="1748" y="548"/>
                  </a:lnTo>
                  <a:lnTo>
                    <a:pt x="1750" y="541"/>
                  </a:lnTo>
                  <a:lnTo>
                    <a:pt x="1755" y="531"/>
                  </a:lnTo>
                  <a:lnTo>
                    <a:pt x="1758" y="524"/>
                  </a:lnTo>
                  <a:lnTo>
                    <a:pt x="1762" y="517"/>
                  </a:lnTo>
                  <a:lnTo>
                    <a:pt x="1765" y="510"/>
                  </a:lnTo>
                  <a:lnTo>
                    <a:pt x="1767" y="503"/>
                  </a:lnTo>
                  <a:lnTo>
                    <a:pt x="1769" y="495"/>
                  </a:lnTo>
                  <a:lnTo>
                    <a:pt x="1772" y="486"/>
                  </a:lnTo>
                  <a:lnTo>
                    <a:pt x="1774" y="479"/>
                  </a:lnTo>
                  <a:lnTo>
                    <a:pt x="1777" y="472"/>
                  </a:lnTo>
                  <a:lnTo>
                    <a:pt x="1779" y="464"/>
                  </a:lnTo>
                  <a:lnTo>
                    <a:pt x="1779" y="455"/>
                  </a:lnTo>
                  <a:lnTo>
                    <a:pt x="1779" y="448"/>
                  </a:lnTo>
                  <a:lnTo>
                    <a:pt x="1779" y="441"/>
                  </a:lnTo>
                  <a:lnTo>
                    <a:pt x="1779" y="431"/>
                  </a:lnTo>
                  <a:lnTo>
                    <a:pt x="1779" y="424"/>
                  </a:lnTo>
                  <a:lnTo>
                    <a:pt x="1779" y="417"/>
                  </a:lnTo>
                  <a:lnTo>
                    <a:pt x="1779" y="407"/>
                  </a:lnTo>
                  <a:lnTo>
                    <a:pt x="1779" y="400"/>
                  </a:lnTo>
                  <a:lnTo>
                    <a:pt x="1777" y="393"/>
                  </a:lnTo>
                  <a:lnTo>
                    <a:pt x="1774" y="386"/>
                  </a:lnTo>
                  <a:lnTo>
                    <a:pt x="1772" y="379"/>
                  </a:lnTo>
                  <a:lnTo>
                    <a:pt x="1772" y="369"/>
                  </a:lnTo>
                  <a:lnTo>
                    <a:pt x="1769" y="362"/>
                  </a:lnTo>
                  <a:lnTo>
                    <a:pt x="1765" y="355"/>
                  </a:lnTo>
                  <a:lnTo>
                    <a:pt x="1762" y="348"/>
                  </a:lnTo>
                  <a:lnTo>
                    <a:pt x="1758" y="341"/>
                  </a:lnTo>
                  <a:lnTo>
                    <a:pt x="1753" y="331"/>
                  </a:lnTo>
                  <a:lnTo>
                    <a:pt x="1748" y="324"/>
                  </a:lnTo>
                  <a:lnTo>
                    <a:pt x="1743" y="317"/>
                  </a:lnTo>
                  <a:lnTo>
                    <a:pt x="1739" y="312"/>
                  </a:lnTo>
                  <a:lnTo>
                    <a:pt x="1734" y="305"/>
                  </a:lnTo>
                  <a:lnTo>
                    <a:pt x="1727" y="298"/>
                  </a:lnTo>
                  <a:lnTo>
                    <a:pt x="1719" y="293"/>
                  </a:lnTo>
                  <a:lnTo>
                    <a:pt x="1715" y="286"/>
                  </a:lnTo>
                  <a:lnTo>
                    <a:pt x="1710" y="281"/>
                  </a:lnTo>
                  <a:lnTo>
                    <a:pt x="1703" y="276"/>
                  </a:lnTo>
                  <a:lnTo>
                    <a:pt x="1696" y="272"/>
                  </a:lnTo>
                  <a:lnTo>
                    <a:pt x="1689" y="267"/>
                  </a:lnTo>
                  <a:lnTo>
                    <a:pt x="1679" y="262"/>
                  </a:lnTo>
                  <a:lnTo>
                    <a:pt x="1672" y="257"/>
                  </a:lnTo>
                  <a:lnTo>
                    <a:pt x="1665" y="252"/>
                  </a:lnTo>
                  <a:lnTo>
                    <a:pt x="1658" y="250"/>
                  </a:lnTo>
                  <a:lnTo>
                    <a:pt x="1648" y="245"/>
                  </a:lnTo>
                  <a:lnTo>
                    <a:pt x="1641" y="241"/>
                  </a:lnTo>
                  <a:lnTo>
                    <a:pt x="1634" y="238"/>
                  </a:lnTo>
                  <a:lnTo>
                    <a:pt x="1624" y="236"/>
                  </a:lnTo>
                  <a:lnTo>
                    <a:pt x="1617" y="231"/>
                  </a:lnTo>
                  <a:lnTo>
                    <a:pt x="1608" y="229"/>
                  </a:lnTo>
                  <a:lnTo>
                    <a:pt x="1598" y="226"/>
                  </a:lnTo>
                  <a:lnTo>
                    <a:pt x="1591" y="224"/>
                  </a:lnTo>
                  <a:lnTo>
                    <a:pt x="1581" y="222"/>
                  </a:lnTo>
                  <a:lnTo>
                    <a:pt x="1574" y="219"/>
                  </a:lnTo>
                  <a:lnTo>
                    <a:pt x="1565" y="217"/>
                  </a:lnTo>
                  <a:lnTo>
                    <a:pt x="1558" y="217"/>
                  </a:lnTo>
                  <a:lnTo>
                    <a:pt x="1548" y="212"/>
                  </a:lnTo>
                  <a:lnTo>
                    <a:pt x="1541" y="212"/>
                  </a:lnTo>
                  <a:lnTo>
                    <a:pt x="1531" y="210"/>
                  </a:lnTo>
                  <a:lnTo>
                    <a:pt x="1522" y="210"/>
                  </a:lnTo>
                  <a:lnTo>
                    <a:pt x="1515" y="207"/>
                  </a:lnTo>
                  <a:lnTo>
                    <a:pt x="1505" y="205"/>
                  </a:lnTo>
                  <a:lnTo>
                    <a:pt x="1498" y="205"/>
                  </a:lnTo>
                  <a:lnTo>
                    <a:pt x="1488" y="205"/>
                  </a:lnTo>
                  <a:lnTo>
                    <a:pt x="1481" y="202"/>
                  </a:lnTo>
                  <a:lnTo>
                    <a:pt x="1474" y="202"/>
                  </a:lnTo>
                  <a:lnTo>
                    <a:pt x="1467" y="202"/>
                  </a:lnTo>
                  <a:lnTo>
                    <a:pt x="1457" y="202"/>
                  </a:lnTo>
                  <a:lnTo>
                    <a:pt x="1450" y="202"/>
                  </a:lnTo>
                  <a:lnTo>
                    <a:pt x="1443" y="200"/>
                  </a:lnTo>
                  <a:lnTo>
                    <a:pt x="1436" y="200"/>
                  </a:lnTo>
                  <a:lnTo>
                    <a:pt x="1429" y="200"/>
                  </a:lnTo>
                  <a:lnTo>
                    <a:pt x="1422" y="200"/>
                  </a:lnTo>
                  <a:lnTo>
                    <a:pt x="1415" y="200"/>
                  </a:lnTo>
                  <a:lnTo>
                    <a:pt x="1410" y="200"/>
                  </a:lnTo>
                  <a:lnTo>
                    <a:pt x="1405" y="200"/>
                  </a:lnTo>
                  <a:lnTo>
                    <a:pt x="1398" y="200"/>
                  </a:lnTo>
                  <a:lnTo>
                    <a:pt x="1393" y="200"/>
                  </a:lnTo>
                  <a:lnTo>
                    <a:pt x="1388" y="200"/>
                  </a:lnTo>
                  <a:lnTo>
                    <a:pt x="1384" y="200"/>
                  </a:lnTo>
                  <a:lnTo>
                    <a:pt x="1377" y="200"/>
                  </a:lnTo>
                  <a:lnTo>
                    <a:pt x="1374" y="200"/>
                  </a:lnTo>
                  <a:lnTo>
                    <a:pt x="1369" y="200"/>
                  </a:lnTo>
                  <a:lnTo>
                    <a:pt x="1367" y="200"/>
                  </a:lnTo>
                  <a:lnTo>
                    <a:pt x="1360" y="200"/>
                  </a:lnTo>
                  <a:lnTo>
                    <a:pt x="1357" y="202"/>
                  </a:lnTo>
                  <a:lnTo>
                    <a:pt x="1355" y="202"/>
                  </a:lnTo>
                  <a:lnTo>
                    <a:pt x="1353" y="202"/>
                  </a:lnTo>
                  <a:lnTo>
                    <a:pt x="1353" y="20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1" name="Freeform 27">
              <a:extLst>
                <a:ext uri="{FF2B5EF4-FFF2-40B4-BE49-F238E27FC236}">
                  <a16:creationId xmlns:a16="http://schemas.microsoft.com/office/drawing/2014/main" id="{EC28B62A-A8A5-488C-B5C5-3139A1F11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5" y="1227"/>
              <a:ext cx="1460" cy="2470"/>
            </a:xfrm>
            <a:custGeom>
              <a:avLst/>
              <a:gdLst>
                <a:gd name="T0" fmla="*/ 1077 w 1460"/>
                <a:gd name="T1" fmla="*/ 96 h 2470"/>
                <a:gd name="T2" fmla="*/ 1031 w 1460"/>
                <a:gd name="T3" fmla="*/ 55 h 2470"/>
                <a:gd name="T4" fmla="*/ 989 w 1460"/>
                <a:gd name="T5" fmla="*/ 24 h 2470"/>
                <a:gd name="T6" fmla="*/ 948 w 1460"/>
                <a:gd name="T7" fmla="*/ 0 h 2470"/>
                <a:gd name="T8" fmla="*/ 889 w 1460"/>
                <a:gd name="T9" fmla="*/ 22 h 2470"/>
                <a:gd name="T10" fmla="*/ 865 w 1460"/>
                <a:gd name="T11" fmla="*/ 67 h 2470"/>
                <a:gd name="T12" fmla="*/ 850 w 1460"/>
                <a:gd name="T13" fmla="*/ 127 h 2470"/>
                <a:gd name="T14" fmla="*/ 850 w 1460"/>
                <a:gd name="T15" fmla="*/ 167 h 2470"/>
                <a:gd name="T16" fmla="*/ 860 w 1460"/>
                <a:gd name="T17" fmla="*/ 208 h 2470"/>
                <a:gd name="T18" fmla="*/ 879 w 1460"/>
                <a:gd name="T19" fmla="*/ 258 h 2470"/>
                <a:gd name="T20" fmla="*/ 910 w 1460"/>
                <a:gd name="T21" fmla="*/ 308 h 2470"/>
                <a:gd name="T22" fmla="*/ 946 w 1460"/>
                <a:gd name="T23" fmla="*/ 358 h 2470"/>
                <a:gd name="T24" fmla="*/ 991 w 1460"/>
                <a:gd name="T25" fmla="*/ 408 h 2470"/>
                <a:gd name="T26" fmla="*/ 346 w 1460"/>
                <a:gd name="T27" fmla="*/ 1961 h 2470"/>
                <a:gd name="T28" fmla="*/ 298 w 1460"/>
                <a:gd name="T29" fmla="*/ 1985 h 2470"/>
                <a:gd name="T30" fmla="*/ 229 w 1460"/>
                <a:gd name="T31" fmla="*/ 2023 h 2470"/>
                <a:gd name="T32" fmla="*/ 148 w 1460"/>
                <a:gd name="T33" fmla="*/ 2073 h 2470"/>
                <a:gd name="T34" fmla="*/ 72 w 1460"/>
                <a:gd name="T35" fmla="*/ 2125 h 2470"/>
                <a:gd name="T36" fmla="*/ 17 w 1460"/>
                <a:gd name="T37" fmla="*/ 2180 h 2470"/>
                <a:gd name="T38" fmla="*/ 3 w 1460"/>
                <a:gd name="T39" fmla="*/ 2225 h 2470"/>
                <a:gd name="T40" fmla="*/ 38 w 1460"/>
                <a:gd name="T41" fmla="*/ 2263 h 2470"/>
                <a:gd name="T42" fmla="*/ 105 w 1460"/>
                <a:gd name="T43" fmla="*/ 2294 h 2470"/>
                <a:gd name="T44" fmla="*/ 179 w 1460"/>
                <a:gd name="T45" fmla="*/ 2316 h 2470"/>
                <a:gd name="T46" fmla="*/ 243 w 1460"/>
                <a:gd name="T47" fmla="*/ 2328 h 2470"/>
                <a:gd name="T48" fmla="*/ 286 w 1460"/>
                <a:gd name="T49" fmla="*/ 2344 h 2470"/>
                <a:gd name="T50" fmla="*/ 331 w 1460"/>
                <a:gd name="T51" fmla="*/ 2385 h 2470"/>
                <a:gd name="T52" fmla="*/ 381 w 1460"/>
                <a:gd name="T53" fmla="*/ 2425 h 2470"/>
                <a:gd name="T54" fmla="*/ 434 w 1460"/>
                <a:gd name="T55" fmla="*/ 2456 h 2470"/>
                <a:gd name="T56" fmla="*/ 481 w 1460"/>
                <a:gd name="T57" fmla="*/ 2470 h 2470"/>
                <a:gd name="T58" fmla="*/ 529 w 1460"/>
                <a:gd name="T59" fmla="*/ 2439 h 2470"/>
                <a:gd name="T60" fmla="*/ 543 w 1460"/>
                <a:gd name="T61" fmla="*/ 2385 h 2470"/>
                <a:gd name="T62" fmla="*/ 543 w 1460"/>
                <a:gd name="T63" fmla="*/ 2344 h 2470"/>
                <a:gd name="T64" fmla="*/ 536 w 1460"/>
                <a:gd name="T65" fmla="*/ 2297 h 2470"/>
                <a:gd name="T66" fmla="*/ 529 w 1460"/>
                <a:gd name="T67" fmla="*/ 2249 h 2470"/>
                <a:gd name="T68" fmla="*/ 515 w 1460"/>
                <a:gd name="T69" fmla="*/ 2187 h 2470"/>
                <a:gd name="T70" fmla="*/ 496 w 1460"/>
                <a:gd name="T71" fmla="*/ 2127 h 2470"/>
                <a:gd name="T72" fmla="*/ 486 w 1460"/>
                <a:gd name="T73" fmla="*/ 2092 h 2470"/>
                <a:gd name="T74" fmla="*/ 510 w 1460"/>
                <a:gd name="T75" fmla="*/ 2025 h 2470"/>
                <a:gd name="T76" fmla="*/ 558 w 1460"/>
                <a:gd name="T77" fmla="*/ 1896 h 2470"/>
                <a:gd name="T78" fmla="*/ 624 w 1460"/>
                <a:gd name="T79" fmla="*/ 1723 h 2470"/>
                <a:gd name="T80" fmla="*/ 705 w 1460"/>
                <a:gd name="T81" fmla="*/ 1518 h 2470"/>
                <a:gd name="T82" fmla="*/ 793 w 1460"/>
                <a:gd name="T83" fmla="*/ 1299 h 2470"/>
                <a:gd name="T84" fmla="*/ 877 w 1460"/>
                <a:gd name="T85" fmla="*/ 1091 h 2470"/>
                <a:gd name="T86" fmla="*/ 955 w 1460"/>
                <a:gd name="T87" fmla="*/ 913 h 2470"/>
                <a:gd name="T88" fmla="*/ 1024 w 1460"/>
                <a:gd name="T89" fmla="*/ 756 h 2470"/>
                <a:gd name="T90" fmla="*/ 1081 w 1460"/>
                <a:gd name="T91" fmla="*/ 625 h 2470"/>
                <a:gd name="T92" fmla="*/ 1124 w 1460"/>
                <a:gd name="T93" fmla="*/ 534 h 2470"/>
                <a:gd name="T94" fmla="*/ 1146 w 1460"/>
                <a:gd name="T95" fmla="*/ 489 h 2470"/>
                <a:gd name="T96" fmla="*/ 1177 w 1460"/>
                <a:gd name="T97" fmla="*/ 479 h 2470"/>
                <a:gd name="T98" fmla="*/ 1246 w 1460"/>
                <a:gd name="T99" fmla="*/ 463 h 2470"/>
                <a:gd name="T100" fmla="*/ 1329 w 1460"/>
                <a:gd name="T101" fmla="*/ 434 h 2470"/>
                <a:gd name="T102" fmla="*/ 1405 w 1460"/>
                <a:gd name="T103" fmla="*/ 391 h 2470"/>
                <a:gd name="T104" fmla="*/ 1453 w 1460"/>
                <a:gd name="T105" fmla="*/ 332 h 2470"/>
                <a:gd name="T106" fmla="*/ 1448 w 1460"/>
                <a:gd name="T107" fmla="*/ 258 h 2470"/>
                <a:gd name="T108" fmla="*/ 1401 w 1460"/>
                <a:gd name="T109" fmla="*/ 201 h 2470"/>
                <a:gd name="T110" fmla="*/ 1336 w 1460"/>
                <a:gd name="T111" fmla="*/ 170 h 2470"/>
                <a:gd name="T112" fmla="*/ 1265 w 1460"/>
                <a:gd name="T113" fmla="*/ 155 h 2470"/>
                <a:gd name="T114" fmla="*/ 1198 w 1460"/>
                <a:gd name="T115" fmla="*/ 151 h 2470"/>
                <a:gd name="T116" fmla="*/ 1143 w 1460"/>
                <a:gd name="T117" fmla="*/ 141 h 2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60" h="2470">
                  <a:moveTo>
                    <a:pt x="1120" y="131"/>
                  </a:moveTo>
                  <a:lnTo>
                    <a:pt x="1115" y="129"/>
                  </a:lnTo>
                  <a:lnTo>
                    <a:pt x="1110" y="124"/>
                  </a:lnTo>
                  <a:lnTo>
                    <a:pt x="1105" y="122"/>
                  </a:lnTo>
                  <a:lnTo>
                    <a:pt x="1103" y="117"/>
                  </a:lnTo>
                  <a:lnTo>
                    <a:pt x="1098" y="115"/>
                  </a:lnTo>
                  <a:lnTo>
                    <a:pt x="1093" y="110"/>
                  </a:lnTo>
                  <a:lnTo>
                    <a:pt x="1089" y="108"/>
                  </a:lnTo>
                  <a:lnTo>
                    <a:pt x="1086" y="105"/>
                  </a:lnTo>
                  <a:lnTo>
                    <a:pt x="1079" y="101"/>
                  </a:lnTo>
                  <a:lnTo>
                    <a:pt x="1077" y="96"/>
                  </a:lnTo>
                  <a:lnTo>
                    <a:pt x="1072" y="93"/>
                  </a:lnTo>
                  <a:lnTo>
                    <a:pt x="1070" y="91"/>
                  </a:lnTo>
                  <a:lnTo>
                    <a:pt x="1065" y="86"/>
                  </a:lnTo>
                  <a:lnTo>
                    <a:pt x="1060" y="81"/>
                  </a:lnTo>
                  <a:lnTo>
                    <a:pt x="1055" y="79"/>
                  </a:lnTo>
                  <a:lnTo>
                    <a:pt x="1053" y="74"/>
                  </a:lnTo>
                  <a:lnTo>
                    <a:pt x="1048" y="72"/>
                  </a:lnTo>
                  <a:lnTo>
                    <a:pt x="1043" y="67"/>
                  </a:lnTo>
                  <a:lnTo>
                    <a:pt x="1039" y="62"/>
                  </a:lnTo>
                  <a:lnTo>
                    <a:pt x="1034" y="60"/>
                  </a:lnTo>
                  <a:lnTo>
                    <a:pt x="1031" y="55"/>
                  </a:lnTo>
                  <a:lnTo>
                    <a:pt x="1027" y="53"/>
                  </a:lnTo>
                  <a:lnTo>
                    <a:pt x="1024" y="51"/>
                  </a:lnTo>
                  <a:lnTo>
                    <a:pt x="1020" y="46"/>
                  </a:lnTo>
                  <a:lnTo>
                    <a:pt x="1015" y="43"/>
                  </a:lnTo>
                  <a:lnTo>
                    <a:pt x="1010" y="41"/>
                  </a:lnTo>
                  <a:lnTo>
                    <a:pt x="1008" y="36"/>
                  </a:lnTo>
                  <a:lnTo>
                    <a:pt x="1003" y="34"/>
                  </a:lnTo>
                  <a:lnTo>
                    <a:pt x="1000" y="31"/>
                  </a:lnTo>
                  <a:lnTo>
                    <a:pt x="996" y="29"/>
                  </a:lnTo>
                  <a:lnTo>
                    <a:pt x="993" y="24"/>
                  </a:lnTo>
                  <a:lnTo>
                    <a:pt x="989" y="24"/>
                  </a:lnTo>
                  <a:lnTo>
                    <a:pt x="986" y="22"/>
                  </a:lnTo>
                  <a:lnTo>
                    <a:pt x="981" y="17"/>
                  </a:lnTo>
                  <a:lnTo>
                    <a:pt x="977" y="15"/>
                  </a:lnTo>
                  <a:lnTo>
                    <a:pt x="974" y="15"/>
                  </a:lnTo>
                  <a:lnTo>
                    <a:pt x="970" y="12"/>
                  </a:lnTo>
                  <a:lnTo>
                    <a:pt x="965" y="10"/>
                  </a:lnTo>
                  <a:lnTo>
                    <a:pt x="962" y="8"/>
                  </a:lnTo>
                  <a:lnTo>
                    <a:pt x="960" y="8"/>
                  </a:lnTo>
                  <a:lnTo>
                    <a:pt x="955" y="5"/>
                  </a:lnTo>
                  <a:lnTo>
                    <a:pt x="953" y="3"/>
                  </a:lnTo>
                  <a:lnTo>
                    <a:pt x="948" y="0"/>
                  </a:lnTo>
                  <a:lnTo>
                    <a:pt x="946" y="0"/>
                  </a:lnTo>
                  <a:lnTo>
                    <a:pt x="939" y="0"/>
                  </a:lnTo>
                  <a:lnTo>
                    <a:pt x="931" y="0"/>
                  </a:lnTo>
                  <a:lnTo>
                    <a:pt x="924" y="0"/>
                  </a:lnTo>
                  <a:lnTo>
                    <a:pt x="920" y="0"/>
                  </a:lnTo>
                  <a:lnTo>
                    <a:pt x="912" y="3"/>
                  </a:lnTo>
                  <a:lnTo>
                    <a:pt x="908" y="8"/>
                  </a:lnTo>
                  <a:lnTo>
                    <a:pt x="900" y="10"/>
                  </a:lnTo>
                  <a:lnTo>
                    <a:pt x="893" y="15"/>
                  </a:lnTo>
                  <a:lnTo>
                    <a:pt x="891" y="17"/>
                  </a:lnTo>
                  <a:lnTo>
                    <a:pt x="889" y="22"/>
                  </a:lnTo>
                  <a:lnTo>
                    <a:pt x="886" y="24"/>
                  </a:lnTo>
                  <a:lnTo>
                    <a:pt x="884" y="29"/>
                  </a:lnTo>
                  <a:lnTo>
                    <a:pt x="881" y="31"/>
                  </a:lnTo>
                  <a:lnTo>
                    <a:pt x="879" y="34"/>
                  </a:lnTo>
                  <a:lnTo>
                    <a:pt x="877" y="39"/>
                  </a:lnTo>
                  <a:lnTo>
                    <a:pt x="874" y="43"/>
                  </a:lnTo>
                  <a:lnTo>
                    <a:pt x="872" y="46"/>
                  </a:lnTo>
                  <a:lnTo>
                    <a:pt x="869" y="53"/>
                  </a:lnTo>
                  <a:lnTo>
                    <a:pt x="869" y="55"/>
                  </a:lnTo>
                  <a:lnTo>
                    <a:pt x="865" y="62"/>
                  </a:lnTo>
                  <a:lnTo>
                    <a:pt x="865" y="67"/>
                  </a:lnTo>
                  <a:lnTo>
                    <a:pt x="862" y="72"/>
                  </a:lnTo>
                  <a:lnTo>
                    <a:pt x="860" y="77"/>
                  </a:lnTo>
                  <a:lnTo>
                    <a:pt x="858" y="84"/>
                  </a:lnTo>
                  <a:lnTo>
                    <a:pt x="858" y="89"/>
                  </a:lnTo>
                  <a:lnTo>
                    <a:pt x="855" y="96"/>
                  </a:lnTo>
                  <a:lnTo>
                    <a:pt x="855" y="101"/>
                  </a:lnTo>
                  <a:lnTo>
                    <a:pt x="855" y="108"/>
                  </a:lnTo>
                  <a:lnTo>
                    <a:pt x="853" y="115"/>
                  </a:lnTo>
                  <a:lnTo>
                    <a:pt x="853" y="122"/>
                  </a:lnTo>
                  <a:lnTo>
                    <a:pt x="850" y="124"/>
                  </a:lnTo>
                  <a:lnTo>
                    <a:pt x="850" y="127"/>
                  </a:lnTo>
                  <a:lnTo>
                    <a:pt x="850" y="131"/>
                  </a:lnTo>
                  <a:lnTo>
                    <a:pt x="850" y="136"/>
                  </a:lnTo>
                  <a:lnTo>
                    <a:pt x="850" y="139"/>
                  </a:lnTo>
                  <a:lnTo>
                    <a:pt x="850" y="141"/>
                  </a:lnTo>
                  <a:lnTo>
                    <a:pt x="850" y="146"/>
                  </a:lnTo>
                  <a:lnTo>
                    <a:pt x="850" y="148"/>
                  </a:lnTo>
                  <a:lnTo>
                    <a:pt x="850" y="153"/>
                  </a:lnTo>
                  <a:lnTo>
                    <a:pt x="850" y="155"/>
                  </a:lnTo>
                  <a:lnTo>
                    <a:pt x="850" y="160"/>
                  </a:lnTo>
                  <a:lnTo>
                    <a:pt x="850" y="162"/>
                  </a:lnTo>
                  <a:lnTo>
                    <a:pt x="850" y="167"/>
                  </a:lnTo>
                  <a:lnTo>
                    <a:pt x="850" y="170"/>
                  </a:lnTo>
                  <a:lnTo>
                    <a:pt x="853" y="174"/>
                  </a:lnTo>
                  <a:lnTo>
                    <a:pt x="853" y="177"/>
                  </a:lnTo>
                  <a:lnTo>
                    <a:pt x="853" y="182"/>
                  </a:lnTo>
                  <a:lnTo>
                    <a:pt x="855" y="184"/>
                  </a:lnTo>
                  <a:lnTo>
                    <a:pt x="855" y="189"/>
                  </a:lnTo>
                  <a:lnTo>
                    <a:pt x="855" y="193"/>
                  </a:lnTo>
                  <a:lnTo>
                    <a:pt x="855" y="198"/>
                  </a:lnTo>
                  <a:lnTo>
                    <a:pt x="858" y="201"/>
                  </a:lnTo>
                  <a:lnTo>
                    <a:pt x="858" y="205"/>
                  </a:lnTo>
                  <a:lnTo>
                    <a:pt x="860" y="208"/>
                  </a:lnTo>
                  <a:lnTo>
                    <a:pt x="862" y="212"/>
                  </a:lnTo>
                  <a:lnTo>
                    <a:pt x="862" y="215"/>
                  </a:lnTo>
                  <a:lnTo>
                    <a:pt x="862" y="220"/>
                  </a:lnTo>
                  <a:lnTo>
                    <a:pt x="865" y="222"/>
                  </a:lnTo>
                  <a:lnTo>
                    <a:pt x="865" y="227"/>
                  </a:lnTo>
                  <a:lnTo>
                    <a:pt x="869" y="232"/>
                  </a:lnTo>
                  <a:lnTo>
                    <a:pt x="869" y="236"/>
                  </a:lnTo>
                  <a:lnTo>
                    <a:pt x="872" y="243"/>
                  </a:lnTo>
                  <a:lnTo>
                    <a:pt x="874" y="246"/>
                  </a:lnTo>
                  <a:lnTo>
                    <a:pt x="877" y="253"/>
                  </a:lnTo>
                  <a:lnTo>
                    <a:pt x="879" y="258"/>
                  </a:lnTo>
                  <a:lnTo>
                    <a:pt x="881" y="262"/>
                  </a:lnTo>
                  <a:lnTo>
                    <a:pt x="884" y="267"/>
                  </a:lnTo>
                  <a:lnTo>
                    <a:pt x="886" y="270"/>
                  </a:lnTo>
                  <a:lnTo>
                    <a:pt x="889" y="277"/>
                  </a:lnTo>
                  <a:lnTo>
                    <a:pt x="893" y="282"/>
                  </a:lnTo>
                  <a:lnTo>
                    <a:pt x="893" y="286"/>
                  </a:lnTo>
                  <a:lnTo>
                    <a:pt x="898" y="291"/>
                  </a:lnTo>
                  <a:lnTo>
                    <a:pt x="900" y="296"/>
                  </a:lnTo>
                  <a:lnTo>
                    <a:pt x="905" y="301"/>
                  </a:lnTo>
                  <a:lnTo>
                    <a:pt x="908" y="305"/>
                  </a:lnTo>
                  <a:lnTo>
                    <a:pt x="910" y="308"/>
                  </a:lnTo>
                  <a:lnTo>
                    <a:pt x="915" y="313"/>
                  </a:lnTo>
                  <a:lnTo>
                    <a:pt x="917" y="320"/>
                  </a:lnTo>
                  <a:lnTo>
                    <a:pt x="920" y="322"/>
                  </a:lnTo>
                  <a:lnTo>
                    <a:pt x="922" y="327"/>
                  </a:lnTo>
                  <a:lnTo>
                    <a:pt x="927" y="332"/>
                  </a:lnTo>
                  <a:lnTo>
                    <a:pt x="929" y="336"/>
                  </a:lnTo>
                  <a:lnTo>
                    <a:pt x="931" y="339"/>
                  </a:lnTo>
                  <a:lnTo>
                    <a:pt x="936" y="343"/>
                  </a:lnTo>
                  <a:lnTo>
                    <a:pt x="939" y="348"/>
                  </a:lnTo>
                  <a:lnTo>
                    <a:pt x="941" y="353"/>
                  </a:lnTo>
                  <a:lnTo>
                    <a:pt x="946" y="358"/>
                  </a:lnTo>
                  <a:lnTo>
                    <a:pt x="948" y="360"/>
                  </a:lnTo>
                  <a:lnTo>
                    <a:pt x="953" y="365"/>
                  </a:lnTo>
                  <a:lnTo>
                    <a:pt x="955" y="370"/>
                  </a:lnTo>
                  <a:lnTo>
                    <a:pt x="958" y="372"/>
                  </a:lnTo>
                  <a:lnTo>
                    <a:pt x="962" y="374"/>
                  </a:lnTo>
                  <a:lnTo>
                    <a:pt x="965" y="379"/>
                  </a:lnTo>
                  <a:lnTo>
                    <a:pt x="967" y="382"/>
                  </a:lnTo>
                  <a:lnTo>
                    <a:pt x="972" y="389"/>
                  </a:lnTo>
                  <a:lnTo>
                    <a:pt x="979" y="396"/>
                  </a:lnTo>
                  <a:lnTo>
                    <a:pt x="984" y="403"/>
                  </a:lnTo>
                  <a:lnTo>
                    <a:pt x="991" y="408"/>
                  </a:lnTo>
                  <a:lnTo>
                    <a:pt x="993" y="413"/>
                  </a:lnTo>
                  <a:lnTo>
                    <a:pt x="1000" y="417"/>
                  </a:lnTo>
                  <a:lnTo>
                    <a:pt x="1003" y="422"/>
                  </a:lnTo>
                  <a:lnTo>
                    <a:pt x="1008" y="424"/>
                  </a:lnTo>
                  <a:lnTo>
                    <a:pt x="1010" y="429"/>
                  </a:lnTo>
                  <a:lnTo>
                    <a:pt x="1015" y="432"/>
                  </a:lnTo>
                  <a:lnTo>
                    <a:pt x="1017" y="434"/>
                  </a:lnTo>
                  <a:lnTo>
                    <a:pt x="1020" y="436"/>
                  </a:lnTo>
                  <a:lnTo>
                    <a:pt x="348" y="1961"/>
                  </a:lnTo>
                  <a:lnTo>
                    <a:pt x="348" y="1961"/>
                  </a:lnTo>
                  <a:lnTo>
                    <a:pt x="346" y="1961"/>
                  </a:lnTo>
                  <a:lnTo>
                    <a:pt x="341" y="1963"/>
                  </a:lnTo>
                  <a:lnTo>
                    <a:pt x="336" y="1966"/>
                  </a:lnTo>
                  <a:lnTo>
                    <a:pt x="331" y="1968"/>
                  </a:lnTo>
                  <a:lnTo>
                    <a:pt x="329" y="1968"/>
                  </a:lnTo>
                  <a:lnTo>
                    <a:pt x="324" y="1970"/>
                  </a:lnTo>
                  <a:lnTo>
                    <a:pt x="322" y="1973"/>
                  </a:lnTo>
                  <a:lnTo>
                    <a:pt x="317" y="1975"/>
                  </a:lnTo>
                  <a:lnTo>
                    <a:pt x="312" y="1977"/>
                  </a:lnTo>
                  <a:lnTo>
                    <a:pt x="307" y="1980"/>
                  </a:lnTo>
                  <a:lnTo>
                    <a:pt x="305" y="1982"/>
                  </a:lnTo>
                  <a:lnTo>
                    <a:pt x="298" y="1985"/>
                  </a:lnTo>
                  <a:lnTo>
                    <a:pt x="293" y="1989"/>
                  </a:lnTo>
                  <a:lnTo>
                    <a:pt x="286" y="1989"/>
                  </a:lnTo>
                  <a:lnTo>
                    <a:pt x="281" y="1994"/>
                  </a:lnTo>
                  <a:lnTo>
                    <a:pt x="274" y="1996"/>
                  </a:lnTo>
                  <a:lnTo>
                    <a:pt x="269" y="2001"/>
                  </a:lnTo>
                  <a:lnTo>
                    <a:pt x="262" y="2006"/>
                  </a:lnTo>
                  <a:lnTo>
                    <a:pt x="255" y="2008"/>
                  </a:lnTo>
                  <a:lnTo>
                    <a:pt x="248" y="2013"/>
                  </a:lnTo>
                  <a:lnTo>
                    <a:pt x="241" y="2016"/>
                  </a:lnTo>
                  <a:lnTo>
                    <a:pt x="234" y="2020"/>
                  </a:lnTo>
                  <a:lnTo>
                    <a:pt x="229" y="2023"/>
                  </a:lnTo>
                  <a:lnTo>
                    <a:pt x="222" y="2027"/>
                  </a:lnTo>
                  <a:lnTo>
                    <a:pt x="215" y="2032"/>
                  </a:lnTo>
                  <a:lnTo>
                    <a:pt x="207" y="2037"/>
                  </a:lnTo>
                  <a:lnTo>
                    <a:pt x="200" y="2042"/>
                  </a:lnTo>
                  <a:lnTo>
                    <a:pt x="193" y="2044"/>
                  </a:lnTo>
                  <a:lnTo>
                    <a:pt x="186" y="2049"/>
                  </a:lnTo>
                  <a:lnTo>
                    <a:pt x="176" y="2054"/>
                  </a:lnTo>
                  <a:lnTo>
                    <a:pt x="172" y="2058"/>
                  </a:lnTo>
                  <a:lnTo>
                    <a:pt x="162" y="2063"/>
                  </a:lnTo>
                  <a:lnTo>
                    <a:pt x="155" y="2068"/>
                  </a:lnTo>
                  <a:lnTo>
                    <a:pt x="148" y="2073"/>
                  </a:lnTo>
                  <a:lnTo>
                    <a:pt x="141" y="2077"/>
                  </a:lnTo>
                  <a:lnTo>
                    <a:pt x="134" y="2082"/>
                  </a:lnTo>
                  <a:lnTo>
                    <a:pt x="126" y="2087"/>
                  </a:lnTo>
                  <a:lnTo>
                    <a:pt x="119" y="2092"/>
                  </a:lnTo>
                  <a:lnTo>
                    <a:pt x="112" y="2097"/>
                  </a:lnTo>
                  <a:lnTo>
                    <a:pt x="105" y="2099"/>
                  </a:lnTo>
                  <a:lnTo>
                    <a:pt x="100" y="2106"/>
                  </a:lnTo>
                  <a:lnTo>
                    <a:pt x="93" y="2111"/>
                  </a:lnTo>
                  <a:lnTo>
                    <a:pt x="86" y="2118"/>
                  </a:lnTo>
                  <a:lnTo>
                    <a:pt x="79" y="2120"/>
                  </a:lnTo>
                  <a:lnTo>
                    <a:pt x="72" y="2125"/>
                  </a:lnTo>
                  <a:lnTo>
                    <a:pt x="67" y="2130"/>
                  </a:lnTo>
                  <a:lnTo>
                    <a:pt x="62" y="2135"/>
                  </a:lnTo>
                  <a:lnTo>
                    <a:pt x="55" y="2139"/>
                  </a:lnTo>
                  <a:lnTo>
                    <a:pt x="50" y="2144"/>
                  </a:lnTo>
                  <a:lnTo>
                    <a:pt x="43" y="2151"/>
                  </a:lnTo>
                  <a:lnTo>
                    <a:pt x="41" y="2156"/>
                  </a:lnTo>
                  <a:lnTo>
                    <a:pt x="34" y="2161"/>
                  </a:lnTo>
                  <a:lnTo>
                    <a:pt x="29" y="2166"/>
                  </a:lnTo>
                  <a:lnTo>
                    <a:pt x="24" y="2168"/>
                  </a:lnTo>
                  <a:lnTo>
                    <a:pt x="19" y="2175"/>
                  </a:lnTo>
                  <a:lnTo>
                    <a:pt x="17" y="2180"/>
                  </a:lnTo>
                  <a:lnTo>
                    <a:pt x="12" y="2185"/>
                  </a:lnTo>
                  <a:lnTo>
                    <a:pt x="10" y="2189"/>
                  </a:lnTo>
                  <a:lnTo>
                    <a:pt x="7" y="2194"/>
                  </a:lnTo>
                  <a:lnTo>
                    <a:pt x="5" y="2197"/>
                  </a:lnTo>
                  <a:lnTo>
                    <a:pt x="3" y="2201"/>
                  </a:lnTo>
                  <a:lnTo>
                    <a:pt x="3" y="2206"/>
                  </a:lnTo>
                  <a:lnTo>
                    <a:pt x="0" y="2211"/>
                  </a:lnTo>
                  <a:lnTo>
                    <a:pt x="0" y="2213"/>
                  </a:lnTo>
                  <a:lnTo>
                    <a:pt x="0" y="2218"/>
                  </a:lnTo>
                  <a:lnTo>
                    <a:pt x="0" y="2220"/>
                  </a:lnTo>
                  <a:lnTo>
                    <a:pt x="3" y="2225"/>
                  </a:lnTo>
                  <a:lnTo>
                    <a:pt x="3" y="2228"/>
                  </a:lnTo>
                  <a:lnTo>
                    <a:pt x="5" y="2232"/>
                  </a:lnTo>
                  <a:lnTo>
                    <a:pt x="5" y="2237"/>
                  </a:lnTo>
                  <a:lnTo>
                    <a:pt x="10" y="2242"/>
                  </a:lnTo>
                  <a:lnTo>
                    <a:pt x="12" y="2244"/>
                  </a:lnTo>
                  <a:lnTo>
                    <a:pt x="17" y="2247"/>
                  </a:lnTo>
                  <a:lnTo>
                    <a:pt x="19" y="2251"/>
                  </a:lnTo>
                  <a:lnTo>
                    <a:pt x="24" y="2256"/>
                  </a:lnTo>
                  <a:lnTo>
                    <a:pt x="26" y="2256"/>
                  </a:lnTo>
                  <a:lnTo>
                    <a:pt x="34" y="2261"/>
                  </a:lnTo>
                  <a:lnTo>
                    <a:pt x="38" y="2263"/>
                  </a:lnTo>
                  <a:lnTo>
                    <a:pt x="43" y="2266"/>
                  </a:lnTo>
                  <a:lnTo>
                    <a:pt x="48" y="2270"/>
                  </a:lnTo>
                  <a:lnTo>
                    <a:pt x="53" y="2273"/>
                  </a:lnTo>
                  <a:lnTo>
                    <a:pt x="60" y="2275"/>
                  </a:lnTo>
                  <a:lnTo>
                    <a:pt x="65" y="2280"/>
                  </a:lnTo>
                  <a:lnTo>
                    <a:pt x="72" y="2280"/>
                  </a:lnTo>
                  <a:lnTo>
                    <a:pt x="79" y="2282"/>
                  </a:lnTo>
                  <a:lnTo>
                    <a:pt x="84" y="2287"/>
                  </a:lnTo>
                  <a:lnTo>
                    <a:pt x="91" y="2289"/>
                  </a:lnTo>
                  <a:lnTo>
                    <a:pt x="98" y="2289"/>
                  </a:lnTo>
                  <a:lnTo>
                    <a:pt x="105" y="2294"/>
                  </a:lnTo>
                  <a:lnTo>
                    <a:pt x="112" y="2297"/>
                  </a:lnTo>
                  <a:lnTo>
                    <a:pt x="119" y="2299"/>
                  </a:lnTo>
                  <a:lnTo>
                    <a:pt x="124" y="2301"/>
                  </a:lnTo>
                  <a:lnTo>
                    <a:pt x="131" y="2301"/>
                  </a:lnTo>
                  <a:lnTo>
                    <a:pt x="138" y="2304"/>
                  </a:lnTo>
                  <a:lnTo>
                    <a:pt x="146" y="2306"/>
                  </a:lnTo>
                  <a:lnTo>
                    <a:pt x="153" y="2308"/>
                  </a:lnTo>
                  <a:lnTo>
                    <a:pt x="160" y="2311"/>
                  </a:lnTo>
                  <a:lnTo>
                    <a:pt x="165" y="2311"/>
                  </a:lnTo>
                  <a:lnTo>
                    <a:pt x="174" y="2313"/>
                  </a:lnTo>
                  <a:lnTo>
                    <a:pt x="179" y="2316"/>
                  </a:lnTo>
                  <a:lnTo>
                    <a:pt x="186" y="2316"/>
                  </a:lnTo>
                  <a:lnTo>
                    <a:pt x="193" y="2318"/>
                  </a:lnTo>
                  <a:lnTo>
                    <a:pt x="200" y="2318"/>
                  </a:lnTo>
                  <a:lnTo>
                    <a:pt x="205" y="2320"/>
                  </a:lnTo>
                  <a:lnTo>
                    <a:pt x="212" y="2320"/>
                  </a:lnTo>
                  <a:lnTo>
                    <a:pt x="217" y="2323"/>
                  </a:lnTo>
                  <a:lnTo>
                    <a:pt x="224" y="2325"/>
                  </a:lnTo>
                  <a:lnTo>
                    <a:pt x="229" y="2325"/>
                  </a:lnTo>
                  <a:lnTo>
                    <a:pt x="234" y="2328"/>
                  </a:lnTo>
                  <a:lnTo>
                    <a:pt x="238" y="2328"/>
                  </a:lnTo>
                  <a:lnTo>
                    <a:pt x="243" y="2328"/>
                  </a:lnTo>
                  <a:lnTo>
                    <a:pt x="248" y="2328"/>
                  </a:lnTo>
                  <a:lnTo>
                    <a:pt x="253" y="2330"/>
                  </a:lnTo>
                  <a:lnTo>
                    <a:pt x="255" y="2330"/>
                  </a:lnTo>
                  <a:lnTo>
                    <a:pt x="260" y="2332"/>
                  </a:lnTo>
                  <a:lnTo>
                    <a:pt x="267" y="2332"/>
                  </a:lnTo>
                  <a:lnTo>
                    <a:pt x="269" y="2332"/>
                  </a:lnTo>
                  <a:lnTo>
                    <a:pt x="272" y="2335"/>
                  </a:lnTo>
                  <a:lnTo>
                    <a:pt x="274" y="2335"/>
                  </a:lnTo>
                  <a:lnTo>
                    <a:pt x="276" y="2335"/>
                  </a:lnTo>
                  <a:lnTo>
                    <a:pt x="281" y="2342"/>
                  </a:lnTo>
                  <a:lnTo>
                    <a:pt x="286" y="2344"/>
                  </a:lnTo>
                  <a:lnTo>
                    <a:pt x="291" y="2349"/>
                  </a:lnTo>
                  <a:lnTo>
                    <a:pt x="296" y="2354"/>
                  </a:lnTo>
                  <a:lnTo>
                    <a:pt x="303" y="2359"/>
                  </a:lnTo>
                  <a:lnTo>
                    <a:pt x="305" y="2363"/>
                  </a:lnTo>
                  <a:lnTo>
                    <a:pt x="307" y="2366"/>
                  </a:lnTo>
                  <a:lnTo>
                    <a:pt x="310" y="2368"/>
                  </a:lnTo>
                  <a:lnTo>
                    <a:pt x="315" y="2373"/>
                  </a:lnTo>
                  <a:lnTo>
                    <a:pt x="319" y="2375"/>
                  </a:lnTo>
                  <a:lnTo>
                    <a:pt x="322" y="2378"/>
                  </a:lnTo>
                  <a:lnTo>
                    <a:pt x="327" y="2382"/>
                  </a:lnTo>
                  <a:lnTo>
                    <a:pt x="331" y="2385"/>
                  </a:lnTo>
                  <a:lnTo>
                    <a:pt x="336" y="2389"/>
                  </a:lnTo>
                  <a:lnTo>
                    <a:pt x="338" y="2392"/>
                  </a:lnTo>
                  <a:lnTo>
                    <a:pt x="343" y="2397"/>
                  </a:lnTo>
                  <a:lnTo>
                    <a:pt x="348" y="2401"/>
                  </a:lnTo>
                  <a:lnTo>
                    <a:pt x="353" y="2404"/>
                  </a:lnTo>
                  <a:lnTo>
                    <a:pt x="357" y="2406"/>
                  </a:lnTo>
                  <a:lnTo>
                    <a:pt x="362" y="2411"/>
                  </a:lnTo>
                  <a:lnTo>
                    <a:pt x="367" y="2416"/>
                  </a:lnTo>
                  <a:lnTo>
                    <a:pt x="372" y="2418"/>
                  </a:lnTo>
                  <a:lnTo>
                    <a:pt x="377" y="2420"/>
                  </a:lnTo>
                  <a:lnTo>
                    <a:pt x="381" y="2425"/>
                  </a:lnTo>
                  <a:lnTo>
                    <a:pt x="386" y="2428"/>
                  </a:lnTo>
                  <a:lnTo>
                    <a:pt x="391" y="2430"/>
                  </a:lnTo>
                  <a:lnTo>
                    <a:pt x="396" y="2435"/>
                  </a:lnTo>
                  <a:lnTo>
                    <a:pt x="400" y="2437"/>
                  </a:lnTo>
                  <a:lnTo>
                    <a:pt x="405" y="2442"/>
                  </a:lnTo>
                  <a:lnTo>
                    <a:pt x="410" y="2442"/>
                  </a:lnTo>
                  <a:lnTo>
                    <a:pt x="415" y="2447"/>
                  </a:lnTo>
                  <a:lnTo>
                    <a:pt x="419" y="2449"/>
                  </a:lnTo>
                  <a:lnTo>
                    <a:pt x="424" y="2451"/>
                  </a:lnTo>
                  <a:lnTo>
                    <a:pt x="429" y="2454"/>
                  </a:lnTo>
                  <a:lnTo>
                    <a:pt x="434" y="2456"/>
                  </a:lnTo>
                  <a:lnTo>
                    <a:pt x="438" y="2459"/>
                  </a:lnTo>
                  <a:lnTo>
                    <a:pt x="443" y="2461"/>
                  </a:lnTo>
                  <a:lnTo>
                    <a:pt x="448" y="2463"/>
                  </a:lnTo>
                  <a:lnTo>
                    <a:pt x="453" y="2463"/>
                  </a:lnTo>
                  <a:lnTo>
                    <a:pt x="457" y="2466"/>
                  </a:lnTo>
                  <a:lnTo>
                    <a:pt x="462" y="2468"/>
                  </a:lnTo>
                  <a:lnTo>
                    <a:pt x="465" y="2468"/>
                  </a:lnTo>
                  <a:lnTo>
                    <a:pt x="469" y="2470"/>
                  </a:lnTo>
                  <a:lnTo>
                    <a:pt x="474" y="2470"/>
                  </a:lnTo>
                  <a:lnTo>
                    <a:pt x="477" y="2470"/>
                  </a:lnTo>
                  <a:lnTo>
                    <a:pt x="481" y="2470"/>
                  </a:lnTo>
                  <a:lnTo>
                    <a:pt x="484" y="2470"/>
                  </a:lnTo>
                  <a:lnTo>
                    <a:pt x="488" y="2470"/>
                  </a:lnTo>
                  <a:lnTo>
                    <a:pt x="493" y="2470"/>
                  </a:lnTo>
                  <a:lnTo>
                    <a:pt x="498" y="2468"/>
                  </a:lnTo>
                  <a:lnTo>
                    <a:pt x="505" y="2468"/>
                  </a:lnTo>
                  <a:lnTo>
                    <a:pt x="510" y="2463"/>
                  </a:lnTo>
                  <a:lnTo>
                    <a:pt x="515" y="2459"/>
                  </a:lnTo>
                  <a:lnTo>
                    <a:pt x="519" y="2454"/>
                  </a:lnTo>
                  <a:lnTo>
                    <a:pt x="524" y="2449"/>
                  </a:lnTo>
                  <a:lnTo>
                    <a:pt x="527" y="2444"/>
                  </a:lnTo>
                  <a:lnTo>
                    <a:pt x="529" y="2439"/>
                  </a:lnTo>
                  <a:lnTo>
                    <a:pt x="534" y="2432"/>
                  </a:lnTo>
                  <a:lnTo>
                    <a:pt x="536" y="2430"/>
                  </a:lnTo>
                  <a:lnTo>
                    <a:pt x="536" y="2423"/>
                  </a:lnTo>
                  <a:lnTo>
                    <a:pt x="538" y="2416"/>
                  </a:lnTo>
                  <a:lnTo>
                    <a:pt x="541" y="2409"/>
                  </a:lnTo>
                  <a:lnTo>
                    <a:pt x="541" y="2404"/>
                  </a:lnTo>
                  <a:lnTo>
                    <a:pt x="541" y="2399"/>
                  </a:lnTo>
                  <a:lnTo>
                    <a:pt x="543" y="2397"/>
                  </a:lnTo>
                  <a:lnTo>
                    <a:pt x="543" y="2392"/>
                  </a:lnTo>
                  <a:lnTo>
                    <a:pt x="543" y="2389"/>
                  </a:lnTo>
                  <a:lnTo>
                    <a:pt x="543" y="2385"/>
                  </a:lnTo>
                  <a:lnTo>
                    <a:pt x="543" y="2382"/>
                  </a:lnTo>
                  <a:lnTo>
                    <a:pt x="543" y="2380"/>
                  </a:lnTo>
                  <a:lnTo>
                    <a:pt x="543" y="2375"/>
                  </a:lnTo>
                  <a:lnTo>
                    <a:pt x="543" y="2370"/>
                  </a:lnTo>
                  <a:lnTo>
                    <a:pt x="543" y="2368"/>
                  </a:lnTo>
                  <a:lnTo>
                    <a:pt x="543" y="2363"/>
                  </a:lnTo>
                  <a:lnTo>
                    <a:pt x="543" y="2359"/>
                  </a:lnTo>
                  <a:lnTo>
                    <a:pt x="543" y="2356"/>
                  </a:lnTo>
                  <a:lnTo>
                    <a:pt x="543" y="2351"/>
                  </a:lnTo>
                  <a:lnTo>
                    <a:pt x="543" y="2349"/>
                  </a:lnTo>
                  <a:lnTo>
                    <a:pt x="543" y="2344"/>
                  </a:lnTo>
                  <a:lnTo>
                    <a:pt x="541" y="2339"/>
                  </a:lnTo>
                  <a:lnTo>
                    <a:pt x="541" y="2335"/>
                  </a:lnTo>
                  <a:lnTo>
                    <a:pt x="541" y="2332"/>
                  </a:lnTo>
                  <a:lnTo>
                    <a:pt x="541" y="2328"/>
                  </a:lnTo>
                  <a:lnTo>
                    <a:pt x="538" y="2323"/>
                  </a:lnTo>
                  <a:lnTo>
                    <a:pt x="538" y="2318"/>
                  </a:lnTo>
                  <a:lnTo>
                    <a:pt x="538" y="2316"/>
                  </a:lnTo>
                  <a:lnTo>
                    <a:pt x="538" y="2311"/>
                  </a:lnTo>
                  <a:lnTo>
                    <a:pt x="538" y="2306"/>
                  </a:lnTo>
                  <a:lnTo>
                    <a:pt x="536" y="2301"/>
                  </a:lnTo>
                  <a:lnTo>
                    <a:pt x="536" y="2297"/>
                  </a:lnTo>
                  <a:lnTo>
                    <a:pt x="536" y="2294"/>
                  </a:lnTo>
                  <a:lnTo>
                    <a:pt x="536" y="2289"/>
                  </a:lnTo>
                  <a:lnTo>
                    <a:pt x="536" y="2285"/>
                  </a:lnTo>
                  <a:lnTo>
                    <a:pt x="534" y="2280"/>
                  </a:lnTo>
                  <a:lnTo>
                    <a:pt x="534" y="2278"/>
                  </a:lnTo>
                  <a:lnTo>
                    <a:pt x="534" y="2273"/>
                  </a:lnTo>
                  <a:lnTo>
                    <a:pt x="534" y="2268"/>
                  </a:lnTo>
                  <a:lnTo>
                    <a:pt x="531" y="2263"/>
                  </a:lnTo>
                  <a:lnTo>
                    <a:pt x="531" y="2258"/>
                  </a:lnTo>
                  <a:lnTo>
                    <a:pt x="529" y="2254"/>
                  </a:lnTo>
                  <a:lnTo>
                    <a:pt x="529" y="2249"/>
                  </a:lnTo>
                  <a:lnTo>
                    <a:pt x="529" y="2244"/>
                  </a:lnTo>
                  <a:lnTo>
                    <a:pt x="529" y="2242"/>
                  </a:lnTo>
                  <a:lnTo>
                    <a:pt x="529" y="2235"/>
                  </a:lnTo>
                  <a:lnTo>
                    <a:pt x="527" y="2228"/>
                  </a:lnTo>
                  <a:lnTo>
                    <a:pt x="527" y="2223"/>
                  </a:lnTo>
                  <a:lnTo>
                    <a:pt x="524" y="2218"/>
                  </a:lnTo>
                  <a:lnTo>
                    <a:pt x="522" y="2211"/>
                  </a:lnTo>
                  <a:lnTo>
                    <a:pt x="522" y="2204"/>
                  </a:lnTo>
                  <a:lnTo>
                    <a:pt x="519" y="2199"/>
                  </a:lnTo>
                  <a:lnTo>
                    <a:pt x="519" y="2194"/>
                  </a:lnTo>
                  <a:lnTo>
                    <a:pt x="515" y="2187"/>
                  </a:lnTo>
                  <a:lnTo>
                    <a:pt x="515" y="2180"/>
                  </a:lnTo>
                  <a:lnTo>
                    <a:pt x="512" y="2175"/>
                  </a:lnTo>
                  <a:lnTo>
                    <a:pt x="510" y="2168"/>
                  </a:lnTo>
                  <a:lnTo>
                    <a:pt x="507" y="2163"/>
                  </a:lnTo>
                  <a:lnTo>
                    <a:pt x="507" y="2158"/>
                  </a:lnTo>
                  <a:lnTo>
                    <a:pt x="505" y="2151"/>
                  </a:lnTo>
                  <a:lnTo>
                    <a:pt x="503" y="2149"/>
                  </a:lnTo>
                  <a:lnTo>
                    <a:pt x="500" y="2142"/>
                  </a:lnTo>
                  <a:lnTo>
                    <a:pt x="500" y="2137"/>
                  </a:lnTo>
                  <a:lnTo>
                    <a:pt x="498" y="2132"/>
                  </a:lnTo>
                  <a:lnTo>
                    <a:pt x="496" y="2127"/>
                  </a:lnTo>
                  <a:lnTo>
                    <a:pt x="496" y="2125"/>
                  </a:lnTo>
                  <a:lnTo>
                    <a:pt x="493" y="2120"/>
                  </a:lnTo>
                  <a:lnTo>
                    <a:pt x="491" y="2116"/>
                  </a:lnTo>
                  <a:lnTo>
                    <a:pt x="491" y="2113"/>
                  </a:lnTo>
                  <a:lnTo>
                    <a:pt x="488" y="2108"/>
                  </a:lnTo>
                  <a:lnTo>
                    <a:pt x="488" y="2106"/>
                  </a:lnTo>
                  <a:lnTo>
                    <a:pt x="488" y="2104"/>
                  </a:lnTo>
                  <a:lnTo>
                    <a:pt x="488" y="2099"/>
                  </a:lnTo>
                  <a:lnTo>
                    <a:pt x="486" y="2097"/>
                  </a:lnTo>
                  <a:lnTo>
                    <a:pt x="486" y="2094"/>
                  </a:lnTo>
                  <a:lnTo>
                    <a:pt x="486" y="2092"/>
                  </a:lnTo>
                  <a:lnTo>
                    <a:pt x="488" y="2087"/>
                  </a:lnTo>
                  <a:lnTo>
                    <a:pt x="488" y="2082"/>
                  </a:lnTo>
                  <a:lnTo>
                    <a:pt x="491" y="2080"/>
                  </a:lnTo>
                  <a:lnTo>
                    <a:pt x="491" y="2075"/>
                  </a:lnTo>
                  <a:lnTo>
                    <a:pt x="496" y="2068"/>
                  </a:lnTo>
                  <a:lnTo>
                    <a:pt x="496" y="2063"/>
                  </a:lnTo>
                  <a:lnTo>
                    <a:pt x="498" y="2056"/>
                  </a:lnTo>
                  <a:lnTo>
                    <a:pt x="500" y="2049"/>
                  </a:lnTo>
                  <a:lnTo>
                    <a:pt x="503" y="2042"/>
                  </a:lnTo>
                  <a:lnTo>
                    <a:pt x="505" y="2035"/>
                  </a:lnTo>
                  <a:lnTo>
                    <a:pt x="510" y="2025"/>
                  </a:lnTo>
                  <a:lnTo>
                    <a:pt x="515" y="2016"/>
                  </a:lnTo>
                  <a:lnTo>
                    <a:pt x="517" y="2006"/>
                  </a:lnTo>
                  <a:lnTo>
                    <a:pt x="519" y="1996"/>
                  </a:lnTo>
                  <a:lnTo>
                    <a:pt x="524" y="1985"/>
                  </a:lnTo>
                  <a:lnTo>
                    <a:pt x="529" y="1973"/>
                  </a:lnTo>
                  <a:lnTo>
                    <a:pt x="534" y="1961"/>
                  </a:lnTo>
                  <a:lnTo>
                    <a:pt x="536" y="1949"/>
                  </a:lnTo>
                  <a:lnTo>
                    <a:pt x="541" y="1937"/>
                  </a:lnTo>
                  <a:lnTo>
                    <a:pt x="546" y="1923"/>
                  </a:lnTo>
                  <a:lnTo>
                    <a:pt x="553" y="1911"/>
                  </a:lnTo>
                  <a:lnTo>
                    <a:pt x="558" y="1896"/>
                  </a:lnTo>
                  <a:lnTo>
                    <a:pt x="562" y="1882"/>
                  </a:lnTo>
                  <a:lnTo>
                    <a:pt x="567" y="1868"/>
                  </a:lnTo>
                  <a:lnTo>
                    <a:pt x="574" y="1854"/>
                  </a:lnTo>
                  <a:lnTo>
                    <a:pt x="579" y="1839"/>
                  </a:lnTo>
                  <a:lnTo>
                    <a:pt x="584" y="1823"/>
                  </a:lnTo>
                  <a:lnTo>
                    <a:pt x="591" y="1806"/>
                  </a:lnTo>
                  <a:lnTo>
                    <a:pt x="598" y="1792"/>
                  </a:lnTo>
                  <a:lnTo>
                    <a:pt x="605" y="1775"/>
                  </a:lnTo>
                  <a:lnTo>
                    <a:pt x="610" y="1756"/>
                  </a:lnTo>
                  <a:lnTo>
                    <a:pt x="617" y="1739"/>
                  </a:lnTo>
                  <a:lnTo>
                    <a:pt x="624" y="1723"/>
                  </a:lnTo>
                  <a:lnTo>
                    <a:pt x="629" y="1706"/>
                  </a:lnTo>
                  <a:lnTo>
                    <a:pt x="636" y="1687"/>
                  </a:lnTo>
                  <a:lnTo>
                    <a:pt x="643" y="1670"/>
                  </a:lnTo>
                  <a:lnTo>
                    <a:pt x="650" y="1651"/>
                  </a:lnTo>
                  <a:lnTo>
                    <a:pt x="658" y="1632"/>
                  </a:lnTo>
                  <a:lnTo>
                    <a:pt x="667" y="1613"/>
                  </a:lnTo>
                  <a:lnTo>
                    <a:pt x="674" y="1594"/>
                  </a:lnTo>
                  <a:lnTo>
                    <a:pt x="681" y="1577"/>
                  </a:lnTo>
                  <a:lnTo>
                    <a:pt x="688" y="1556"/>
                  </a:lnTo>
                  <a:lnTo>
                    <a:pt x="696" y="1537"/>
                  </a:lnTo>
                  <a:lnTo>
                    <a:pt x="705" y="1518"/>
                  </a:lnTo>
                  <a:lnTo>
                    <a:pt x="712" y="1499"/>
                  </a:lnTo>
                  <a:lnTo>
                    <a:pt x="719" y="1480"/>
                  </a:lnTo>
                  <a:lnTo>
                    <a:pt x="727" y="1458"/>
                  </a:lnTo>
                  <a:lnTo>
                    <a:pt x="736" y="1439"/>
                  </a:lnTo>
                  <a:lnTo>
                    <a:pt x="743" y="1418"/>
                  </a:lnTo>
                  <a:lnTo>
                    <a:pt x="750" y="1399"/>
                  </a:lnTo>
                  <a:lnTo>
                    <a:pt x="760" y="1380"/>
                  </a:lnTo>
                  <a:lnTo>
                    <a:pt x="767" y="1358"/>
                  </a:lnTo>
                  <a:lnTo>
                    <a:pt x="777" y="1337"/>
                  </a:lnTo>
                  <a:lnTo>
                    <a:pt x="784" y="1318"/>
                  </a:lnTo>
                  <a:lnTo>
                    <a:pt x="793" y="1299"/>
                  </a:lnTo>
                  <a:lnTo>
                    <a:pt x="800" y="1277"/>
                  </a:lnTo>
                  <a:lnTo>
                    <a:pt x="810" y="1258"/>
                  </a:lnTo>
                  <a:lnTo>
                    <a:pt x="817" y="1237"/>
                  </a:lnTo>
                  <a:lnTo>
                    <a:pt x="827" y="1218"/>
                  </a:lnTo>
                  <a:lnTo>
                    <a:pt x="834" y="1199"/>
                  </a:lnTo>
                  <a:lnTo>
                    <a:pt x="843" y="1177"/>
                  </a:lnTo>
                  <a:lnTo>
                    <a:pt x="848" y="1160"/>
                  </a:lnTo>
                  <a:lnTo>
                    <a:pt x="855" y="1144"/>
                  </a:lnTo>
                  <a:lnTo>
                    <a:pt x="862" y="1127"/>
                  </a:lnTo>
                  <a:lnTo>
                    <a:pt x="872" y="1108"/>
                  </a:lnTo>
                  <a:lnTo>
                    <a:pt x="877" y="1091"/>
                  </a:lnTo>
                  <a:lnTo>
                    <a:pt x="886" y="1075"/>
                  </a:lnTo>
                  <a:lnTo>
                    <a:pt x="893" y="1058"/>
                  </a:lnTo>
                  <a:lnTo>
                    <a:pt x="900" y="1041"/>
                  </a:lnTo>
                  <a:lnTo>
                    <a:pt x="905" y="1025"/>
                  </a:lnTo>
                  <a:lnTo>
                    <a:pt x="915" y="1008"/>
                  </a:lnTo>
                  <a:lnTo>
                    <a:pt x="920" y="991"/>
                  </a:lnTo>
                  <a:lnTo>
                    <a:pt x="927" y="977"/>
                  </a:lnTo>
                  <a:lnTo>
                    <a:pt x="934" y="960"/>
                  </a:lnTo>
                  <a:lnTo>
                    <a:pt x="941" y="944"/>
                  </a:lnTo>
                  <a:lnTo>
                    <a:pt x="948" y="929"/>
                  </a:lnTo>
                  <a:lnTo>
                    <a:pt x="955" y="913"/>
                  </a:lnTo>
                  <a:lnTo>
                    <a:pt x="960" y="898"/>
                  </a:lnTo>
                  <a:lnTo>
                    <a:pt x="967" y="882"/>
                  </a:lnTo>
                  <a:lnTo>
                    <a:pt x="974" y="867"/>
                  </a:lnTo>
                  <a:lnTo>
                    <a:pt x="981" y="853"/>
                  </a:lnTo>
                  <a:lnTo>
                    <a:pt x="986" y="837"/>
                  </a:lnTo>
                  <a:lnTo>
                    <a:pt x="993" y="822"/>
                  </a:lnTo>
                  <a:lnTo>
                    <a:pt x="1000" y="808"/>
                  </a:lnTo>
                  <a:lnTo>
                    <a:pt x="1008" y="796"/>
                  </a:lnTo>
                  <a:lnTo>
                    <a:pt x="1012" y="782"/>
                  </a:lnTo>
                  <a:lnTo>
                    <a:pt x="1017" y="767"/>
                  </a:lnTo>
                  <a:lnTo>
                    <a:pt x="1024" y="756"/>
                  </a:lnTo>
                  <a:lnTo>
                    <a:pt x="1031" y="741"/>
                  </a:lnTo>
                  <a:lnTo>
                    <a:pt x="1036" y="727"/>
                  </a:lnTo>
                  <a:lnTo>
                    <a:pt x="1041" y="717"/>
                  </a:lnTo>
                  <a:lnTo>
                    <a:pt x="1048" y="703"/>
                  </a:lnTo>
                  <a:lnTo>
                    <a:pt x="1053" y="694"/>
                  </a:lnTo>
                  <a:lnTo>
                    <a:pt x="1058" y="679"/>
                  </a:lnTo>
                  <a:lnTo>
                    <a:pt x="1062" y="670"/>
                  </a:lnTo>
                  <a:lnTo>
                    <a:pt x="1067" y="658"/>
                  </a:lnTo>
                  <a:lnTo>
                    <a:pt x="1072" y="648"/>
                  </a:lnTo>
                  <a:lnTo>
                    <a:pt x="1077" y="636"/>
                  </a:lnTo>
                  <a:lnTo>
                    <a:pt x="1081" y="625"/>
                  </a:lnTo>
                  <a:lnTo>
                    <a:pt x="1086" y="617"/>
                  </a:lnTo>
                  <a:lnTo>
                    <a:pt x="1091" y="605"/>
                  </a:lnTo>
                  <a:lnTo>
                    <a:pt x="1096" y="596"/>
                  </a:lnTo>
                  <a:lnTo>
                    <a:pt x="1100" y="589"/>
                  </a:lnTo>
                  <a:lnTo>
                    <a:pt x="1103" y="579"/>
                  </a:lnTo>
                  <a:lnTo>
                    <a:pt x="1108" y="572"/>
                  </a:lnTo>
                  <a:lnTo>
                    <a:pt x="1110" y="563"/>
                  </a:lnTo>
                  <a:lnTo>
                    <a:pt x="1115" y="555"/>
                  </a:lnTo>
                  <a:lnTo>
                    <a:pt x="1117" y="548"/>
                  </a:lnTo>
                  <a:lnTo>
                    <a:pt x="1122" y="541"/>
                  </a:lnTo>
                  <a:lnTo>
                    <a:pt x="1124" y="534"/>
                  </a:lnTo>
                  <a:lnTo>
                    <a:pt x="1127" y="529"/>
                  </a:lnTo>
                  <a:lnTo>
                    <a:pt x="1129" y="522"/>
                  </a:lnTo>
                  <a:lnTo>
                    <a:pt x="1131" y="517"/>
                  </a:lnTo>
                  <a:lnTo>
                    <a:pt x="1136" y="513"/>
                  </a:lnTo>
                  <a:lnTo>
                    <a:pt x="1136" y="508"/>
                  </a:lnTo>
                  <a:lnTo>
                    <a:pt x="1139" y="503"/>
                  </a:lnTo>
                  <a:lnTo>
                    <a:pt x="1141" y="501"/>
                  </a:lnTo>
                  <a:lnTo>
                    <a:pt x="1143" y="496"/>
                  </a:lnTo>
                  <a:lnTo>
                    <a:pt x="1146" y="494"/>
                  </a:lnTo>
                  <a:lnTo>
                    <a:pt x="1146" y="491"/>
                  </a:lnTo>
                  <a:lnTo>
                    <a:pt x="1146" y="489"/>
                  </a:lnTo>
                  <a:lnTo>
                    <a:pt x="1148" y="486"/>
                  </a:lnTo>
                  <a:lnTo>
                    <a:pt x="1148" y="486"/>
                  </a:lnTo>
                  <a:lnTo>
                    <a:pt x="1148" y="486"/>
                  </a:lnTo>
                  <a:lnTo>
                    <a:pt x="1153" y="486"/>
                  </a:lnTo>
                  <a:lnTo>
                    <a:pt x="1155" y="484"/>
                  </a:lnTo>
                  <a:lnTo>
                    <a:pt x="1158" y="484"/>
                  </a:lnTo>
                  <a:lnTo>
                    <a:pt x="1160" y="482"/>
                  </a:lnTo>
                  <a:lnTo>
                    <a:pt x="1162" y="482"/>
                  </a:lnTo>
                  <a:lnTo>
                    <a:pt x="1167" y="482"/>
                  </a:lnTo>
                  <a:lnTo>
                    <a:pt x="1172" y="482"/>
                  </a:lnTo>
                  <a:lnTo>
                    <a:pt x="1177" y="479"/>
                  </a:lnTo>
                  <a:lnTo>
                    <a:pt x="1181" y="479"/>
                  </a:lnTo>
                  <a:lnTo>
                    <a:pt x="1186" y="477"/>
                  </a:lnTo>
                  <a:lnTo>
                    <a:pt x="1191" y="477"/>
                  </a:lnTo>
                  <a:lnTo>
                    <a:pt x="1198" y="474"/>
                  </a:lnTo>
                  <a:lnTo>
                    <a:pt x="1205" y="474"/>
                  </a:lnTo>
                  <a:lnTo>
                    <a:pt x="1210" y="472"/>
                  </a:lnTo>
                  <a:lnTo>
                    <a:pt x="1217" y="470"/>
                  </a:lnTo>
                  <a:lnTo>
                    <a:pt x="1222" y="467"/>
                  </a:lnTo>
                  <a:lnTo>
                    <a:pt x="1229" y="467"/>
                  </a:lnTo>
                  <a:lnTo>
                    <a:pt x="1236" y="465"/>
                  </a:lnTo>
                  <a:lnTo>
                    <a:pt x="1246" y="463"/>
                  </a:lnTo>
                  <a:lnTo>
                    <a:pt x="1253" y="460"/>
                  </a:lnTo>
                  <a:lnTo>
                    <a:pt x="1260" y="458"/>
                  </a:lnTo>
                  <a:lnTo>
                    <a:pt x="1267" y="455"/>
                  </a:lnTo>
                  <a:lnTo>
                    <a:pt x="1274" y="453"/>
                  </a:lnTo>
                  <a:lnTo>
                    <a:pt x="1281" y="451"/>
                  </a:lnTo>
                  <a:lnTo>
                    <a:pt x="1291" y="448"/>
                  </a:lnTo>
                  <a:lnTo>
                    <a:pt x="1298" y="446"/>
                  </a:lnTo>
                  <a:lnTo>
                    <a:pt x="1305" y="444"/>
                  </a:lnTo>
                  <a:lnTo>
                    <a:pt x="1315" y="441"/>
                  </a:lnTo>
                  <a:lnTo>
                    <a:pt x="1322" y="436"/>
                  </a:lnTo>
                  <a:lnTo>
                    <a:pt x="1329" y="434"/>
                  </a:lnTo>
                  <a:lnTo>
                    <a:pt x="1336" y="429"/>
                  </a:lnTo>
                  <a:lnTo>
                    <a:pt x="1343" y="427"/>
                  </a:lnTo>
                  <a:lnTo>
                    <a:pt x="1353" y="422"/>
                  </a:lnTo>
                  <a:lnTo>
                    <a:pt x="1360" y="420"/>
                  </a:lnTo>
                  <a:lnTo>
                    <a:pt x="1367" y="415"/>
                  </a:lnTo>
                  <a:lnTo>
                    <a:pt x="1374" y="413"/>
                  </a:lnTo>
                  <a:lnTo>
                    <a:pt x="1382" y="408"/>
                  </a:lnTo>
                  <a:lnTo>
                    <a:pt x="1389" y="403"/>
                  </a:lnTo>
                  <a:lnTo>
                    <a:pt x="1396" y="398"/>
                  </a:lnTo>
                  <a:lnTo>
                    <a:pt x="1401" y="393"/>
                  </a:lnTo>
                  <a:lnTo>
                    <a:pt x="1405" y="391"/>
                  </a:lnTo>
                  <a:lnTo>
                    <a:pt x="1412" y="384"/>
                  </a:lnTo>
                  <a:lnTo>
                    <a:pt x="1417" y="382"/>
                  </a:lnTo>
                  <a:lnTo>
                    <a:pt x="1422" y="374"/>
                  </a:lnTo>
                  <a:lnTo>
                    <a:pt x="1429" y="372"/>
                  </a:lnTo>
                  <a:lnTo>
                    <a:pt x="1434" y="365"/>
                  </a:lnTo>
                  <a:lnTo>
                    <a:pt x="1439" y="360"/>
                  </a:lnTo>
                  <a:lnTo>
                    <a:pt x="1441" y="353"/>
                  </a:lnTo>
                  <a:lnTo>
                    <a:pt x="1446" y="348"/>
                  </a:lnTo>
                  <a:lnTo>
                    <a:pt x="1448" y="343"/>
                  </a:lnTo>
                  <a:lnTo>
                    <a:pt x="1451" y="336"/>
                  </a:lnTo>
                  <a:lnTo>
                    <a:pt x="1453" y="332"/>
                  </a:lnTo>
                  <a:lnTo>
                    <a:pt x="1458" y="327"/>
                  </a:lnTo>
                  <a:lnTo>
                    <a:pt x="1458" y="320"/>
                  </a:lnTo>
                  <a:lnTo>
                    <a:pt x="1458" y="313"/>
                  </a:lnTo>
                  <a:lnTo>
                    <a:pt x="1458" y="305"/>
                  </a:lnTo>
                  <a:lnTo>
                    <a:pt x="1460" y="301"/>
                  </a:lnTo>
                  <a:lnTo>
                    <a:pt x="1458" y="293"/>
                  </a:lnTo>
                  <a:lnTo>
                    <a:pt x="1458" y="286"/>
                  </a:lnTo>
                  <a:lnTo>
                    <a:pt x="1455" y="279"/>
                  </a:lnTo>
                  <a:lnTo>
                    <a:pt x="1453" y="274"/>
                  </a:lnTo>
                  <a:lnTo>
                    <a:pt x="1451" y="265"/>
                  </a:lnTo>
                  <a:lnTo>
                    <a:pt x="1448" y="258"/>
                  </a:lnTo>
                  <a:lnTo>
                    <a:pt x="1443" y="253"/>
                  </a:lnTo>
                  <a:lnTo>
                    <a:pt x="1441" y="246"/>
                  </a:lnTo>
                  <a:lnTo>
                    <a:pt x="1436" y="239"/>
                  </a:lnTo>
                  <a:lnTo>
                    <a:pt x="1434" y="234"/>
                  </a:lnTo>
                  <a:lnTo>
                    <a:pt x="1429" y="229"/>
                  </a:lnTo>
                  <a:lnTo>
                    <a:pt x="1424" y="224"/>
                  </a:lnTo>
                  <a:lnTo>
                    <a:pt x="1420" y="220"/>
                  </a:lnTo>
                  <a:lnTo>
                    <a:pt x="1415" y="212"/>
                  </a:lnTo>
                  <a:lnTo>
                    <a:pt x="1410" y="208"/>
                  </a:lnTo>
                  <a:lnTo>
                    <a:pt x="1405" y="205"/>
                  </a:lnTo>
                  <a:lnTo>
                    <a:pt x="1401" y="201"/>
                  </a:lnTo>
                  <a:lnTo>
                    <a:pt x="1396" y="198"/>
                  </a:lnTo>
                  <a:lnTo>
                    <a:pt x="1389" y="193"/>
                  </a:lnTo>
                  <a:lnTo>
                    <a:pt x="1384" y="191"/>
                  </a:lnTo>
                  <a:lnTo>
                    <a:pt x="1377" y="186"/>
                  </a:lnTo>
                  <a:lnTo>
                    <a:pt x="1374" y="184"/>
                  </a:lnTo>
                  <a:lnTo>
                    <a:pt x="1367" y="182"/>
                  </a:lnTo>
                  <a:lnTo>
                    <a:pt x="1360" y="179"/>
                  </a:lnTo>
                  <a:lnTo>
                    <a:pt x="1355" y="177"/>
                  </a:lnTo>
                  <a:lnTo>
                    <a:pt x="1348" y="174"/>
                  </a:lnTo>
                  <a:lnTo>
                    <a:pt x="1343" y="174"/>
                  </a:lnTo>
                  <a:lnTo>
                    <a:pt x="1336" y="170"/>
                  </a:lnTo>
                  <a:lnTo>
                    <a:pt x="1329" y="170"/>
                  </a:lnTo>
                  <a:lnTo>
                    <a:pt x="1322" y="167"/>
                  </a:lnTo>
                  <a:lnTo>
                    <a:pt x="1317" y="165"/>
                  </a:lnTo>
                  <a:lnTo>
                    <a:pt x="1312" y="165"/>
                  </a:lnTo>
                  <a:lnTo>
                    <a:pt x="1305" y="162"/>
                  </a:lnTo>
                  <a:lnTo>
                    <a:pt x="1298" y="162"/>
                  </a:lnTo>
                  <a:lnTo>
                    <a:pt x="1291" y="160"/>
                  </a:lnTo>
                  <a:lnTo>
                    <a:pt x="1284" y="160"/>
                  </a:lnTo>
                  <a:lnTo>
                    <a:pt x="1279" y="158"/>
                  </a:lnTo>
                  <a:lnTo>
                    <a:pt x="1272" y="158"/>
                  </a:lnTo>
                  <a:lnTo>
                    <a:pt x="1265" y="155"/>
                  </a:lnTo>
                  <a:lnTo>
                    <a:pt x="1260" y="155"/>
                  </a:lnTo>
                  <a:lnTo>
                    <a:pt x="1253" y="155"/>
                  </a:lnTo>
                  <a:lnTo>
                    <a:pt x="1246" y="155"/>
                  </a:lnTo>
                  <a:lnTo>
                    <a:pt x="1239" y="153"/>
                  </a:lnTo>
                  <a:lnTo>
                    <a:pt x="1234" y="153"/>
                  </a:lnTo>
                  <a:lnTo>
                    <a:pt x="1227" y="153"/>
                  </a:lnTo>
                  <a:lnTo>
                    <a:pt x="1222" y="153"/>
                  </a:lnTo>
                  <a:lnTo>
                    <a:pt x="1215" y="153"/>
                  </a:lnTo>
                  <a:lnTo>
                    <a:pt x="1208" y="153"/>
                  </a:lnTo>
                  <a:lnTo>
                    <a:pt x="1203" y="151"/>
                  </a:lnTo>
                  <a:lnTo>
                    <a:pt x="1198" y="151"/>
                  </a:lnTo>
                  <a:lnTo>
                    <a:pt x="1191" y="148"/>
                  </a:lnTo>
                  <a:lnTo>
                    <a:pt x="1186" y="148"/>
                  </a:lnTo>
                  <a:lnTo>
                    <a:pt x="1181" y="148"/>
                  </a:lnTo>
                  <a:lnTo>
                    <a:pt x="1174" y="148"/>
                  </a:lnTo>
                  <a:lnTo>
                    <a:pt x="1170" y="146"/>
                  </a:lnTo>
                  <a:lnTo>
                    <a:pt x="1165" y="146"/>
                  </a:lnTo>
                  <a:lnTo>
                    <a:pt x="1160" y="146"/>
                  </a:lnTo>
                  <a:lnTo>
                    <a:pt x="1155" y="146"/>
                  </a:lnTo>
                  <a:lnTo>
                    <a:pt x="1151" y="143"/>
                  </a:lnTo>
                  <a:lnTo>
                    <a:pt x="1146" y="143"/>
                  </a:lnTo>
                  <a:lnTo>
                    <a:pt x="1143" y="141"/>
                  </a:lnTo>
                  <a:lnTo>
                    <a:pt x="1139" y="141"/>
                  </a:lnTo>
                  <a:lnTo>
                    <a:pt x="1134" y="139"/>
                  </a:lnTo>
                  <a:lnTo>
                    <a:pt x="1131" y="139"/>
                  </a:lnTo>
                  <a:lnTo>
                    <a:pt x="1124" y="136"/>
                  </a:lnTo>
                  <a:lnTo>
                    <a:pt x="1120" y="131"/>
                  </a:lnTo>
                  <a:lnTo>
                    <a:pt x="1120" y="13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2" name="Freeform 28">
              <a:extLst>
                <a:ext uri="{FF2B5EF4-FFF2-40B4-BE49-F238E27FC236}">
                  <a16:creationId xmlns:a16="http://schemas.microsoft.com/office/drawing/2014/main" id="{24D651B6-E80C-4C7E-9F2E-9434367BF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" y="3319"/>
              <a:ext cx="210" cy="166"/>
            </a:xfrm>
            <a:custGeom>
              <a:avLst/>
              <a:gdLst>
                <a:gd name="T0" fmla="*/ 207 w 210"/>
                <a:gd name="T1" fmla="*/ 0 h 166"/>
                <a:gd name="T2" fmla="*/ 198 w 210"/>
                <a:gd name="T3" fmla="*/ 0 h 166"/>
                <a:gd name="T4" fmla="*/ 191 w 210"/>
                <a:gd name="T5" fmla="*/ 0 h 166"/>
                <a:gd name="T6" fmla="*/ 181 w 210"/>
                <a:gd name="T7" fmla="*/ 0 h 166"/>
                <a:gd name="T8" fmla="*/ 172 w 210"/>
                <a:gd name="T9" fmla="*/ 2 h 166"/>
                <a:gd name="T10" fmla="*/ 162 w 210"/>
                <a:gd name="T11" fmla="*/ 5 h 166"/>
                <a:gd name="T12" fmla="*/ 155 w 210"/>
                <a:gd name="T13" fmla="*/ 7 h 166"/>
                <a:gd name="T14" fmla="*/ 146 w 210"/>
                <a:gd name="T15" fmla="*/ 7 h 166"/>
                <a:gd name="T16" fmla="*/ 138 w 210"/>
                <a:gd name="T17" fmla="*/ 12 h 166"/>
                <a:gd name="T18" fmla="*/ 129 w 210"/>
                <a:gd name="T19" fmla="*/ 14 h 166"/>
                <a:gd name="T20" fmla="*/ 119 w 210"/>
                <a:gd name="T21" fmla="*/ 16 h 166"/>
                <a:gd name="T22" fmla="*/ 110 w 210"/>
                <a:gd name="T23" fmla="*/ 19 h 166"/>
                <a:gd name="T24" fmla="*/ 103 w 210"/>
                <a:gd name="T25" fmla="*/ 21 h 166"/>
                <a:gd name="T26" fmla="*/ 93 w 210"/>
                <a:gd name="T27" fmla="*/ 26 h 166"/>
                <a:gd name="T28" fmla="*/ 86 w 210"/>
                <a:gd name="T29" fmla="*/ 28 h 166"/>
                <a:gd name="T30" fmla="*/ 79 w 210"/>
                <a:gd name="T31" fmla="*/ 33 h 166"/>
                <a:gd name="T32" fmla="*/ 69 w 210"/>
                <a:gd name="T33" fmla="*/ 38 h 166"/>
                <a:gd name="T34" fmla="*/ 62 w 210"/>
                <a:gd name="T35" fmla="*/ 43 h 166"/>
                <a:gd name="T36" fmla="*/ 53 w 210"/>
                <a:gd name="T37" fmla="*/ 47 h 166"/>
                <a:gd name="T38" fmla="*/ 38 w 210"/>
                <a:gd name="T39" fmla="*/ 55 h 166"/>
                <a:gd name="T40" fmla="*/ 26 w 210"/>
                <a:gd name="T41" fmla="*/ 64 h 166"/>
                <a:gd name="T42" fmla="*/ 17 w 210"/>
                <a:gd name="T43" fmla="*/ 74 h 166"/>
                <a:gd name="T44" fmla="*/ 10 w 210"/>
                <a:gd name="T45" fmla="*/ 81 h 166"/>
                <a:gd name="T46" fmla="*/ 3 w 210"/>
                <a:gd name="T47" fmla="*/ 90 h 166"/>
                <a:gd name="T48" fmla="*/ 0 w 210"/>
                <a:gd name="T49" fmla="*/ 100 h 166"/>
                <a:gd name="T50" fmla="*/ 0 w 210"/>
                <a:gd name="T51" fmla="*/ 109 h 166"/>
                <a:gd name="T52" fmla="*/ 0 w 210"/>
                <a:gd name="T53" fmla="*/ 114 h 166"/>
                <a:gd name="T54" fmla="*/ 3 w 210"/>
                <a:gd name="T55" fmla="*/ 121 h 166"/>
                <a:gd name="T56" fmla="*/ 7 w 210"/>
                <a:gd name="T57" fmla="*/ 128 h 166"/>
                <a:gd name="T58" fmla="*/ 17 w 210"/>
                <a:gd name="T59" fmla="*/ 136 h 166"/>
                <a:gd name="T60" fmla="*/ 26 w 210"/>
                <a:gd name="T61" fmla="*/ 145 h 166"/>
                <a:gd name="T62" fmla="*/ 34 w 210"/>
                <a:gd name="T63" fmla="*/ 150 h 166"/>
                <a:gd name="T64" fmla="*/ 38 w 210"/>
                <a:gd name="T65" fmla="*/ 152 h 166"/>
                <a:gd name="T66" fmla="*/ 46 w 210"/>
                <a:gd name="T67" fmla="*/ 157 h 166"/>
                <a:gd name="T68" fmla="*/ 55 w 210"/>
                <a:gd name="T69" fmla="*/ 159 h 166"/>
                <a:gd name="T70" fmla="*/ 67 w 210"/>
                <a:gd name="T71" fmla="*/ 164 h 166"/>
                <a:gd name="T72" fmla="*/ 74 w 210"/>
                <a:gd name="T73" fmla="*/ 166 h 166"/>
                <a:gd name="T74" fmla="*/ 72 w 210"/>
                <a:gd name="T75" fmla="*/ 164 h 166"/>
                <a:gd name="T76" fmla="*/ 65 w 210"/>
                <a:gd name="T77" fmla="*/ 155 h 166"/>
                <a:gd name="T78" fmla="*/ 62 w 210"/>
                <a:gd name="T79" fmla="*/ 147 h 166"/>
                <a:gd name="T80" fmla="*/ 57 w 210"/>
                <a:gd name="T81" fmla="*/ 136 h 166"/>
                <a:gd name="T82" fmla="*/ 55 w 210"/>
                <a:gd name="T83" fmla="*/ 121 h 166"/>
                <a:gd name="T84" fmla="*/ 55 w 210"/>
                <a:gd name="T85" fmla="*/ 112 h 166"/>
                <a:gd name="T86" fmla="*/ 57 w 210"/>
                <a:gd name="T87" fmla="*/ 105 h 166"/>
                <a:gd name="T88" fmla="*/ 60 w 210"/>
                <a:gd name="T89" fmla="*/ 97 h 166"/>
                <a:gd name="T90" fmla="*/ 65 w 210"/>
                <a:gd name="T91" fmla="*/ 88 h 166"/>
                <a:gd name="T92" fmla="*/ 72 w 210"/>
                <a:gd name="T93" fmla="*/ 81 h 166"/>
                <a:gd name="T94" fmla="*/ 79 w 210"/>
                <a:gd name="T95" fmla="*/ 74 h 166"/>
                <a:gd name="T96" fmla="*/ 88 w 210"/>
                <a:gd name="T97" fmla="*/ 66 h 166"/>
                <a:gd name="T98" fmla="*/ 100 w 210"/>
                <a:gd name="T99" fmla="*/ 59 h 166"/>
                <a:gd name="T100" fmla="*/ 110 w 210"/>
                <a:gd name="T101" fmla="*/ 52 h 166"/>
                <a:gd name="T102" fmla="*/ 122 w 210"/>
                <a:gd name="T103" fmla="*/ 45 h 166"/>
                <a:gd name="T104" fmla="*/ 134 w 210"/>
                <a:gd name="T105" fmla="*/ 38 h 166"/>
                <a:gd name="T106" fmla="*/ 146 w 210"/>
                <a:gd name="T107" fmla="*/ 31 h 166"/>
                <a:gd name="T108" fmla="*/ 157 w 210"/>
                <a:gd name="T109" fmla="*/ 26 h 166"/>
                <a:gd name="T110" fmla="*/ 169 w 210"/>
                <a:gd name="T111" fmla="*/ 19 h 166"/>
                <a:gd name="T112" fmla="*/ 179 w 210"/>
                <a:gd name="T113" fmla="*/ 14 h 166"/>
                <a:gd name="T114" fmla="*/ 188 w 210"/>
                <a:gd name="T115" fmla="*/ 7 h 166"/>
                <a:gd name="T116" fmla="*/ 198 w 210"/>
                <a:gd name="T117" fmla="*/ 5 h 166"/>
                <a:gd name="T118" fmla="*/ 205 w 210"/>
                <a:gd name="T119" fmla="*/ 2 h 166"/>
                <a:gd name="T120" fmla="*/ 210 w 210"/>
                <a:gd name="T121" fmla="*/ 0 h 166"/>
                <a:gd name="T122" fmla="*/ 210 w 210"/>
                <a:gd name="T12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0" h="166">
                  <a:moveTo>
                    <a:pt x="210" y="0"/>
                  </a:moveTo>
                  <a:lnTo>
                    <a:pt x="207" y="0"/>
                  </a:lnTo>
                  <a:lnTo>
                    <a:pt x="203" y="0"/>
                  </a:lnTo>
                  <a:lnTo>
                    <a:pt x="198" y="0"/>
                  </a:lnTo>
                  <a:lnTo>
                    <a:pt x="193" y="0"/>
                  </a:lnTo>
                  <a:lnTo>
                    <a:pt x="191" y="0"/>
                  </a:lnTo>
                  <a:lnTo>
                    <a:pt x="186" y="0"/>
                  </a:lnTo>
                  <a:lnTo>
                    <a:pt x="181" y="0"/>
                  </a:lnTo>
                  <a:lnTo>
                    <a:pt x="176" y="2"/>
                  </a:lnTo>
                  <a:lnTo>
                    <a:pt x="172" y="2"/>
                  </a:lnTo>
                  <a:lnTo>
                    <a:pt x="167" y="5"/>
                  </a:lnTo>
                  <a:lnTo>
                    <a:pt x="162" y="5"/>
                  </a:lnTo>
                  <a:lnTo>
                    <a:pt x="160" y="5"/>
                  </a:lnTo>
                  <a:lnTo>
                    <a:pt x="155" y="7"/>
                  </a:lnTo>
                  <a:lnTo>
                    <a:pt x="150" y="7"/>
                  </a:lnTo>
                  <a:lnTo>
                    <a:pt x="146" y="7"/>
                  </a:lnTo>
                  <a:lnTo>
                    <a:pt x="141" y="9"/>
                  </a:lnTo>
                  <a:lnTo>
                    <a:pt x="138" y="12"/>
                  </a:lnTo>
                  <a:lnTo>
                    <a:pt x="131" y="12"/>
                  </a:lnTo>
                  <a:lnTo>
                    <a:pt x="129" y="14"/>
                  </a:lnTo>
                  <a:lnTo>
                    <a:pt x="124" y="14"/>
                  </a:lnTo>
                  <a:lnTo>
                    <a:pt x="119" y="16"/>
                  </a:lnTo>
                  <a:lnTo>
                    <a:pt x="115" y="19"/>
                  </a:lnTo>
                  <a:lnTo>
                    <a:pt x="110" y="19"/>
                  </a:lnTo>
                  <a:lnTo>
                    <a:pt x="107" y="21"/>
                  </a:lnTo>
                  <a:lnTo>
                    <a:pt x="103" y="21"/>
                  </a:lnTo>
                  <a:lnTo>
                    <a:pt x="98" y="24"/>
                  </a:lnTo>
                  <a:lnTo>
                    <a:pt x="93" y="26"/>
                  </a:lnTo>
                  <a:lnTo>
                    <a:pt x="91" y="28"/>
                  </a:lnTo>
                  <a:lnTo>
                    <a:pt x="86" y="28"/>
                  </a:lnTo>
                  <a:lnTo>
                    <a:pt x="84" y="33"/>
                  </a:lnTo>
                  <a:lnTo>
                    <a:pt x="79" y="33"/>
                  </a:lnTo>
                  <a:lnTo>
                    <a:pt x="74" y="35"/>
                  </a:lnTo>
                  <a:lnTo>
                    <a:pt x="69" y="38"/>
                  </a:lnTo>
                  <a:lnTo>
                    <a:pt x="65" y="38"/>
                  </a:lnTo>
                  <a:lnTo>
                    <a:pt x="62" y="43"/>
                  </a:lnTo>
                  <a:lnTo>
                    <a:pt x="57" y="43"/>
                  </a:lnTo>
                  <a:lnTo>
                    <a:pt x="53" y="47"/>
                  </a:lnTo>
                  <a:lnTo>
                    <a:pt x="46" y="52"/>
                  </a:lnTo>
                  <a:lnTo>
                    <a:pt x="38" y="55"/>
                  </a:lnTo>
                  <a:lnTo>
                    <a:pt x="34" y="59"/>
                  </a:lnTo>
                  <a:lnTo>
                    <a:pt x="26" y="64"/>
                  </a:lnTo>
                  <a:lnTo>
                    <a:pt x="22" y="69"/>
                  </a:lnTo>
                  <a:lnTo>
                    <a:pt x="17" y="74"/>
                  </a:lnTo>
                  <a:lnTo>
                    <a:pt x="15" y="76"/>
                  </a:lnTo>
                  <a:lnTo>
                    <a:pt x="10" y="81"/>
                  </a:lnTo>
                  <a:lnTo>
                    <a:pt x="7" y="88"/>
                  </a:lnTo>
                  <a:lnTo>
                    <a:pt x="3" y="90"/>
                  </a:lnTo>
                  <a:lnTo>
                    <a:pt x="3" y="95"/>
                  </a:lnTo>
                  <a:lnTo>
                    <a:pt x="0" y="100"/>
                  </a:lnTo>
                  <a:lnTo>
                    <a:pt x="0" y="105"/>
                  </a:lnTo>
                  <a:lnTo>
                    <a:pt x="0" y="109"/>
                  </a:lnTo>
                  <a:lnTo>
                    <a:pt x="0" y="112"/>
                  </a:lnTo>
                  <a:lnTo>
                    <a:pt x="0" y="114"/>
                  </a:lnTo>
                  <a:lnTo>
                    <a:pt x="3" y="119"/>
                  </a:lnTo>
                  <a:lnTo>
                    <a:pt x="3" y="121"/>
                  </a:lnTo>
                  <a:lnTo>
                    <a:pt x="7" y="126"/>
                  </a:lnTo>
                  <a:lnTo>
                    <a:pt x="7" y="128"/>
                  </a:lnTo>
                  <a:lnTo>
                    <a:pt x="10" y="133"/>
                  </a:lnTo>
                  <a:lnTo>
                    <a:pt x="17" y="136"/>
                  </a:lnTo>
                  <a:lnTo>
                    <a:pt x="22" y="143"/>
                  </a:lnTo>
                  <a:lnTo>
                    <a:pt x="26" y="145"/>
                  </a:lnTo>
                  <a:lnTo>
                    <a:pt x="29" y="147"/>
                  </a:lnTo>
                  <a:lnTo>
                    <a:pt x="34" y="150"/>
                  </a:lnTo>
                  <a:lnTo>
                    <a:pt x="36" y="152"/>
                  </a:lnTo>
                  <a:lnTo>
                    <a:pt x="38" y="152"/>
                  </a:lnTo>
                  <a:lnTo>
                    <a:pt x="43" y="155"/>
                  </a:lnTo>
                  <a:lnTo>
                    <a:pt x="46" y="157"/>
                  </a:lnTo>
                  <a:lnTo>
                    <a:pt x="50" y="157"/>
                  </a:lnTo>
                  <a:lnTo>
                    <a:pt x="55" y="159"/>
                  </a:lnTo>
                  <a:lnTo>
                    <a:pt x="62" y="164"/>
                  </a:lnTo>
                  <a:lnTo>
                    <a:pt x="67" y="164"/>
                  </a:lnTo>
                  <a:lnTo>
                    <a:pt x="72" y="164"/>
                  </a:lnTo>
                  <a:lnTo>
                    <a:pt x="74" y="166"/>
                  </a:lnTo>
                  <a:lnTo>
                    <a:pt x="76" y="166"/>
                  </a:lnTo>
                  <a:lnTo>
                    <a:pt x="72" y="164"/>
                  </a:lnTo>
                  <a:lnTo>
                    <a:pt x="69" y="159"/>
                  </a:lnTo>
                  <a:lnTo>
                    <a:pt x="65" y="155"/>
                  </a:lnTo>
                  <a:lnTo>
                    <a:pt x="65" y="150"/>
                  </a:lnTo>
                  <a:lnTo>
                    <a:pt x="62" y="147"/>
                  </a:lnTo>
                  <a:lnTo>
                    <a:pt x="60" y="140"/>
                  </a:lnTo>
                  <a:lnTo>
                    <a:pt x="57" y="136"/>
                  </a:lnTo>
                  <a:lnTo>
                    <a:pt x="55" y="128"/>
                  </a:lnTo>
                  <a:lnTo>
                    <a:pt x="55" y="121"/>
                  </a:lnTo>
                  <a:lnTo>
                    <a:pt x="55" y="114"/>
                  </a:lnTo>
                  <a:lnTo>
                    <a:pt x="55" y="112"/>
                  </a:lnTo>
                  <a:lnTo>
                    <a:pt x="55" y="109"/>
                  </a:lnTo>
                  <a:lnTo>
                    <a:pt x="57" y="105"/>
                  </a:lnTo>
                  <a:lnTo>
                    <a:pt x="57" y="100"/>
                  </a:lnTo>
                  <a:lnTo>
                    <a:pt x="60" y="97"/>
                  </a:lnTo>
                  <a:lnTo>
                    <a:pt x="62" y="93"/>
                  </a:lnTo>
                  <a:lnTo>
                    <a:pt x="65" y="88"/>
                  </a:lnTo>
                  <a:lnTo>
                    <a:pt x="69" y="85"/>
                  </a:lnTo>
                  <a:lnTo>
                    <a:pt x="72" y="81"/>
                  </a:lnTo>
                  <a:lnTo>
                    <a:pt x="74" y="78"/>
                  </a:lnTo>
                  <a:lnTo>
                    <a:pt x="79" y="74"/>
                  </a:lnTo>
                  <a:lnTo>
                    <a:pt x="84" y="71"/>
                  </a:lnTo>
                  <a:lnTo>
                    <a:pt x="88" y="66"/>
                  </a:lnTo>
                  <a:lnTo>
                    <a:pt x="93" y="64"/>
                  </a:lnTo>
                  <a:lnTo>
                    <a:pt x="100" y="59"/>
                  </a:lnTo>
                  <a:lnTo>
                    <a:pt x="105" y="57"/>
                  </a:lnTo>
                  <a:lnTo>
                    <a:pt x="110" y="52"/>
                  </a:lnTo>
                  <a:lnTo>
                    <a:pt x="117" y="47"/>
                  </a:lnTo>
                  <a:lnTo>
                    <a:pt x="122" y="45"/>
                  </a:lnTo>
                  <a:lnTo>
                    <a:pt x="129" y="40"/>
                  </a:lnTo>
                  <a:lnTo>
                    <a:pt x="134" y="38"/>
                  </a:lnTo>
                  <a:lnTo>
                    <a:pt x="141" y="33"/>
                  </a:lnTo>
                  <a:lnTo>
                    <a:pt x="146" y="31"/>
                  </a:lnTo>
                  <a:lnTo>
                    <a:pt x="153" y="28"/>
                  </a:lnTo>
                  <a:lnTo>
                    <a:pt x="157" y="26"/>
                  </a:lnTo>
                  <a:lnTo>
                    <a:pt x="162" y="21"/>
                  </a:lnTo>
                  <a:lnTo>
                    <a:pt x="169" y="19"/>
                  </a:lnTo>
                  <a:lnTo>
                    <a:pt x="174" y="16"/>
                  </a:lnTo>
                  <a:lnTo>
                    <a:pt x="179" y="14"/>
                  </a:lnTo>
                  <a:lnTo>
                    <a:pt x="184" y="12"/>
                  </a:lnTo>
                  <a:lnTo>
                    <a:pt x="188" y="7"/>
                  </a:lnTo>
                  <a:lnTo>
                    <a:pt x="193" y="7"/>
                  </a:lnTo>
                  <a:lnTo>
                    <a:pt x="198" y="5"/>
                  </a:lnTo>
                  <a:lnTo>
                    <a:pt x="200" y="2"/>
                  </a:lnTo>
                  <a:lnTo>
                    <a:pt x="205" y="2"/>
                  </a:lnTo>
                  <a:lnTo>
                    <a:pt x="207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3" name="Freeform 29">
              <a:extLst>
                <a:ext uri="{FF2B5EF4-FFF2-40B4-BE49-F238E27FC236}">
                  <a16:creationId xmlns:a16="http://schemas.microsoft.com/office/drawing/2014/main" id="{BB7174A8-0BCA-4A20-B9FE-E686B7272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" y="3066"/>
              <a:ext cx="169" cy="234"/>
            </a:xfrm>
            <a:custGeom>
              <a:avLst/>
              <a:gdLst>
                <a:gd name="T0" fmla="*/ 38 w 169"/>
                <a:gd name="T1" fmla="*/ 205 h 234"/>
                <a:gd name="T2" fmla="*/ 48 w 169"/>
                <a:gd name="T3" fmla="*/ 203 h 234"/>
                <a:gd name="T4" fmla="*/ 62 w 169"/>
                <a:gd name="T5" fmla="*/ 200 h 234"/>
                <a:gd name="T6" fmla="*/ 74 w 169"/>
                <a:gd name="T7" fmla="*/ 198 h 234"/>
                <a:gd name="T8" fmla="*/ 86 w 169"/>
                <a:gd name="T9" fmla="*/ 196 h 234"/>
                <a:gd name="T10" fmla="*/ 86 w 169"/>
                <a:gd name="T11" fmla="*/ 191 h 234"/>
                <a:gd name="T12" fmla="*/ 93 w 169"/>
                <a:gd name="T13" fmla="*/ 177 h 234"/>
                <a:gd name="T14" fmla="*/ 95 w 169"/>
                <a:gd name="T15" fmla="*/ 167 h 234"/>
                <a:gd name="T16" fmla="*/ 100 w 169"/>
                <a:gd name="T17" fmla="*/ 155 h 234"/>
                <a:gd name="T18" fmla="*/ 107 w 169"/>
                <a:gd name="T19" fmla="*/ 143 h 234"/>
                <a:gd name="T20" fmla="*/ 112 w 169"/>
                <a:gd name="T21" fmla="*/ 129 h 234"/>
                <a:gd name="T22" fmla="*/ 117 w 169"/>
                <a:gd name="T23" fmla="*/ 115 h 234"/>
                <a:gd name="T24" fmla="*/ 124 w 169"/>
                <a:gd name="T25" fmla="*/ 100 h 234"/>
                <a:gd name="T26" fmla="*/ 131 w 169"/>
                <a:gd name="T27" fmla="*/ 88 h 234"/>
                <a:gd name="T28" fmla="*/ 136 w 169"/>
                <a:gd name="T29" fmla="*/ 74 h 234"/>
                <a:gd name="T30" fmla="*/ 141 w 169"/>
                <a:gd name="T31" fmla="*/ 60 h 234"/>
                <a:gd name="T32" fmla="*/ 145 w 169"/>
                <a:gd name="T33" fmla="*/ 46 h 234"/>
                <a:gd name="T34" fmla="*/ 152 w 169"/>
                <a:gd name="T35" fmla="*/ 36 h 234"/>
                <a:gd name="T36" fmla="*/ 157 w 169"/>
                <a:gd name="T37" fmla="*/ 24 h 234"/>
                <a:gd name="T38" fmla="*/ 164 w 169"/>
                <a:gd name="T39" fmla="*/ 7 h 234"/>
                <a:gd name="T40" fmla="*/ 169 w 169"/>
                <a:gd name="T41" fmla="*/ 0 h 234"/>
                <a:gd name="T42" fmla="*/ 167 w 169"/>
                <a:gd name="T43" fmla="*/ 7 h 234"/>
                <a:gd name="T44" fmla="*/ 164 w 169"/>
                <a:gd name="T45" fmla="*/ 24 h 234"/>
                <a:gd name="T46" fmla="*/ 162 w 169"/>
                <a:gd name="T47" fmla="*/ 36 h 234"/>
                <a:gd name="T48" fmla="*/ 157 w 169"/>
                <a:gd name="T49" fmla="*/ 48 h 234"/>
                <a:gd name="T50" fmla="*/ 155 w 169"/>
                <a:gd name="T51" fmla="*/ 60 h 234"/>
                <a:gd name="T52" fmla="*/ 152 w 169"/>
                <a:gd name="T53" fmla="*/ 74 h 234"/>
                <a:gd name="T54" fmla="*/ 148 w 169"/>
                <a:gd name="T55" fmla="*/ 91 h 234"/>
                <a:gd name="T56" fmla="*/ 143 w 169"/>
                <a:gd name="T57" fmla="*/ 105 h 234"/>
                <a:gd name="T58" fmla="*/ 138 w 169"/>
                <a:gd name="T59" fmla="*/ 119 h 234"/>
                <a:gd name="T60" fmla="*/ 133 w 169"/>
                <a:gd name="T61" fmla="*/ 134 h 234"/>
                <a:gd name="T62" fmla="*/ 131 w 169"/>
                <a:gd name="T63" fmla="*/ 150 h 234"/>
                <a:gd name="T64" fmla="*/ 126 w 169"/>
                <a:gd name="T65" fmla="*/ 162 h 234"/>
                <a:gd name="T66" fmla="*/ 122 w 169"/>
                <a:gd name="T67" fmla="*/ 174 h 234"/>
                <a:gd name="T68" fmla="*/ 119 w 169"/>
                <a:gd name="T69" fmla="*/ 188 h 234"/>
                <a:gd name="T70" fmla="*/ 114 w 169"/>
                <a:gd name="T71" fmla="*/ 205 h 234"/>
                <a:gd name="T72" fmla="*/ 110 w 169"/>
                <a:gd name="T73" fmla="*/ 217 h 234"/>
                <a:gd name="T74" fmla="*/ 102 w 169"/>
                <a:gd name="T75" fmla="*/ 219 h 234"/>
                <a:gd name="T76" fmla="*/ 93 w 169"/>
                <a:gd name="T77" fmla="*/ 219 h 234"/>
                <a:gd name="T78" fmla="*/ 81 w 169"/>
                <a:gd name="T79" fmla="*/ 219 h 234"/>
                <a:gd name="T80" fmla="*/ 69 w 169"/>
                <a:gd name="T81" fmla="*/ 222 h 234"/>
                <a:gd name="T82" fmla="*/ 55 w 169"/>
                <a:gd name="T83" fmla="*/ 222 h 234"/>
                <a:gd name="T84" fmla="*/ 41 w 169"/>
                <a:gd name="T85" fmla="*/ 227 h 234"/>
                <a:gd name="T86" fmla="*/ 26 w 169"/>
                <a:gd name="T87" fmla="*/ 227 h 234"/>
                <a:gd name="T88" fmla="*/ 17 w 169"/>
                <a:gd name="T89" fmla="*/ 229 h 234"/>
                <a:gd name="T90" fmla="*/ 0 w 169"/>
                <a:gd name="T91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9" h="234">
                  <a:moveTo>
                    <a:pt x="31" y="210"/>
                  </a:moveTo>
                  <a:lnTo>
                    <a:pt x="33" y="207"/>
                  </a:lnTo>
                  <a:lnTo>
                    <a:pt x="38" y="205"/>
                  </a:lnTo>
                  <a:lnTo>
                    <a:pt x="41" y="205"/>
                  </a:lnTo>
                  <a:lnTo>
                    <a:pt x="43" y="205"/>
                  </a:lnTo>
                  <a:lnTo>
                    <a:pt x="48" y="203"/>
                  </a:lnTo>
                  <a:lnTo>
                    <a:pt x="55" y="203"/>
                  </a:lnTo>
                  <a:lnTo>
                    <a:pt x="57" y="200"/>
                  </a:lnTo>
                  <a:lnTo>
                    <a:pt x="62" y="200"/>
                  </a:lnTo>
                  <a:lnTo>
                    <a:pt x="64" y="198"/>
                  </a:lnTo>
                  <a:lnTo>
                    <a:pt x="72" y="198"/>
                  </a:lnTo>
                  <a:lnTo>
                    <a:pt x="74" y="198"/>
                  </a:lnTo>
                  <a:lnTo>
                    <a:pt x="79" y="198"/>
                  </a:lnTo>
                  <a:lnTo>
                    <a:pt x="81" y="196"/>
                  </a:lnTo>
                  <a:lnTo>
                    <a:pt x="86" y="196"/>
                  </a:lnTo>
                  <a:lnTo>
                    <a:pt x="86" y="196"/>
                  </a:lnTo>
                  <a:lnTo>
                    <a:pt x="86" y="193"/>
                  </a:lnTo>
                  <a:lnTo>
                    <a:pt x="86" y="191"/>
                  </a:lnTo>
                  <a:lnTo>
                    <a:pt x="88" y="188"/>
                  </a:lnTo>
                  <a:lnTo>
                    <a:pt x="88" y="181"/>
                  </a:lnTo>
                  <a:lnTo>
                    <a:pt x="93" y="177"/>
                  </a:lnTo>
                  <a:lnTo>
                    <a:pt x="93" y="174"/>
                  </a:lnTo>
                  <a:lnTo>
                    <a:pt x="93" y="172"/>
                  </a:lnTo>
                  <a:lnTo>
                    <a:pt x="95" y="167"/>
                  </a:lnTo>
                  <a:lnTo>
                    <a:pt x="98" y="165"/>
                  </a:lnTo>
                  <a:lnTo>
                    <a:pt x="100" y="160"/>
                  </a:lnTo>
                  <a:lnTo>
                    <a:pt x="100" y="155"/>
                  </a:lnTo>
                  <a:lnTo>
                    <a:pt x="102" y="150"/>
                  </a:lnTo>
                  <a:lnTo>
                    <a:pt x="102" y="146"/>
                  </a:lnTo>
                  <a:lnTo>
                    <a:pt x="107" y="143"/>
                  </a:lnTo>
                  <a:lnTo>
                    <a:pt x="107" y="138"/>
                  </a:lnTo>
                  <a:lnTo>
                    <a:pt x="110" y="134"/>
                  </a:lnTo>
                  <a:lnTo>
                    <a:pt x="112" y="129"/>
                  </a:lnTo>
                  <a:lnTo>
                    <a:pt x="114" y="127"/>
                  </a:lnTo>
                  <a:lnTo>
                    <a:pt x="114" y="122"/>
                  </a:lnTo>
                  <a:lnTo>
                    <a:pt x="117" y="115"/>
                  </a:lnTo>
                  <a:lnTo>
                    <a:pt x="119" y="112"/>
                  </a:lnTo>
                  <a:lnTo>
                    <a:pt x="119" y="105"/>
                  </a:lnTo>
                  <a:lnTo>
                    <a:pt x="124" y="100"/>
                  </a:lnTo>
                  <a:lnTo>
                    <a:pt x="126" y="98"/>
                  </a:lnTo>
                  <a:lnTo>
                    <a:pt x="126" y="93"/>
                  </a:lnTo>
                  <a:lnTo>
                    <a:pt x="131" y="88"/>
                  </a:lnTo>
                  <a:lnTo>
                    <a:pt x="131" y="84"/>
                  </a:lnTo>
                  <a:lnTo>
                    <a:pt x="133" y="76"/>
                  </a:lnTo>
                  <a:lnTo>
                    <a:pt x="136" y="74"/>
                  </a:lnTo>
                  <a:lnTo>
                    <a:pt x="138" y="69"/>
                  </a:lnTo>
                  <a:lnTo>
                    <a:pt x="138" y="65"/>
                  </a:lnTo>
                  <a:lnTo>
                    <a:pt x="141" y="60"/>
                  </a:lnTo>
                  <a:lnTo>
                    <a:pt x="143" y="57"/>
                  </a:lnTo>
                  <a:lnTo>
                    <a:pt x="145" y="50"/>
                  </a:lnTo>
                  <a:lnTo>
                    <a:pt x="145" y="46"/>
                  </a:lnTo>
                  <a:lnTo>
                    <a:pt x="148" y="43"/>
                  </a:lnTo>
                  <a:lnTo>
                    <a:pt x="150" y="38"/>
                  </a:lnTo>
                  <a:lnTo>
                    <a:pt x="152" y="36"/>
                  </a:lnTo>
                  <a:lnTo>
                    <a:pt x="152" y="31"/>
                  </a:lnTo>
                  <a:lnTo>
                    <a:pt x="155" y="29"/>
                  </a:lnTo>
                  <a:lnTo>
                    <a:pt x="157" y="24"/>
                  </a:lnTo>
                  <a:lnTo>
                    <a:pt x="157" y="19"/>
                  </a:lnTo>
                  <a:lnTo>
                    <a:pt x="162" y="12"/>
                  </a:lnTo>
                  <a:lnTo>
                    <a:pt x="164" y="7"/>
                  </a:lnTo>
                  <a:lnTo>
                    <a:pt x="164" y="5"/>
                  </a:lnTo>
                  <a:lnTo>
                    <a:pt x="169" y="0"/>
                  </a:lnTo>
                  <a:lnTo>
                    <a:pt x="169" y="0"/>
                  </a:lnTo>
                  <a:lnTo>
                    <a:pt x="169" y="0"/>
                  </a:lnTo>
                  <a:lnTo>
                    <a:pt x="169" y="5"/>
                  </a:lnTo>
                  <a:lnTo>
                    <a:pt x="167" y="7"/>
                  </a:lnTo>
                  <a:lnTo>
                    <a:pt x="167" y="12"/>
                  </a:lnTo>
                  <a:lnTo>
                    <a:pt x="164" y="19"/>
                  </a:lnTo>
                  <a:lnTo>
                    <a:pt x="164" y="24"/>
                  </a:lnTo>
                  <a:lnTo>
                    <a:pt x="162" y="29"/>
                  </a:lnTo>
                  <a:lnTo>
                    <a:pt x="162" y="31"/>
                  </a:lnTo>
                  <a:lnTo>
                    <a:pt x="162" y="36"/>
                  </a:lnTo>
                  <a:lnTo>
                    <a:pt x="160" y="38"/>
                  </a:lnTo>
                  <a:lnTo>
                    <a:pt x="157" y="43"/>
                  </a:lnTo>
                  <a:lnTo>
                    <a:pt x="157" y="48"/>
                  </a:lnTo>
                  <a:lnTo>
                    <a:pt x="155" y="53"/>
                  </a:lnTo>
                  <a:lnTo>
                    <a:pt x="155" y="57"/>
                  </a:lnTo>
                  <a:lnTo>
                    <a:pt x="155" y="60"/>
                  </a:lnTo>
                  <a:lnTo>
                    <a:pt x="152" y="67"/>
                  </a:lnTo>
                  <a:lnTo>
                    <a:pt x="152" y="69"/>
                  </a:lnTo>
                  <a:lnTo>
                    <a:pt x="152" y="74"/>
                  </a:lnTo>
                  <a:lnTo>
                    <a:pt x="148" y="79"/>
                  </a:lnTo>
                  <a:lnTo>
                    <a:pt x="148" y="84"/>
                  </a:lnTo>
                  <a:lnTo>
                    <a:pt x="148" y="91"/>
                  </a:lnTo>
                  <a:lnTo>
                    <a:pt x="145" y="96"/>
                  </a:lnTo>
                  <a:lnTo>
                    <a:pt x="143" y="100"/>
                  </a:lnTo>
                  <a:lnTo>
                    <a:pt x="143" y="105"/>
                  </a:lnTo>
                  <a:lnTo>
                    <a:pt x="141" y="110"/>
                  </a:lnTo>
                  <a:lnTo>
                    <a:pt x="141" y="115"/>
                  </a:lnTo>
                  <a:lnTo>
                    <a:pt x="138" y="119"/>
                  </a:lnTo>
                  <a:lnTo>
                    <a:pt x="138" y="124"/>
                  </a:lnTo>
                  <a:lnTo>
                    <a:pt x="136" y="129"/>
                  </a:lnTo>
                  <a:lnTo>
                    <a:pt x="133" y="134"/>
                  </a:lnTo>
                  <a:lnTo>
                    <a:pt x="133" y="138"/>
                  </a:lnTo>
                  <a:lnTo>
                    <a:pt x="131" y="143"/>
                  </a:lnTo>
                  <a:lnTo>
                    <a:pt x="131" y="150"/>
                  </a:lnTo>
                  <a:lnTo>
                    <a:pt x="129" y="153"/>
                  </a:lnTo>
                  <a:lnTo>
                    <a:pt x="126" y="157"/>
                  </a:lnTo>
                  <a:lnTo>
                    <a:pt x="126" y="162"/>
                  </a:lnTo>
                  <a:lnTo>
                    <a:pt x="124" y="167"/>
                  </a:lnTo>
                  <a:lnTo>
                    <a:pt x="124" y="172"/>
                  </a:lnTo>
                  <a:lnTo>
                    <a:pt x="122" y="174"/>
                  </a:lnTo>
                  <a:lnTo>
                    <a:pt x="122" y="179"/>
                  </a:lnTo>
                  <a:lnTo>
                    <a:pt x="119" y="184"/>
                  </a:lnTo>
                  <a:lnTo>
                    <a:pt x="119" y="188"/>
                  </a:lnTo>
                  <a:lnTo>
                    <a:pt x="117" y="196"/>
                  </a:lnTo>
                  <a:lnTo>
                    <a:pt x="114" y="200"/>
                  </a:lnTo>
                  <a:lnTo>
                    <a:pt x="114" y="205"/>
                  </a:lnTo>
                  <a:lnTo>
                    <a:pt x="112" y="212"/>
                  </a:lnTo>
                  <a:lnTo>
                    <a:pt x="110" y="215"/>
                  </a:lnTo>
                  <a:lnTo>
                    <a:pt x="110" y="217"/>
                  </a:lnTo>
                  <a:lnTo>
                    <a:pt x="107" y="219"/>
                  </a:lnTo>
                  <a:lnTo>
                    <a:pt x="107" y="219"/>
                  </a:lnTo>
                  <a:lnTo>
                    <a:pt x="102" y="219"/>
                  </a:lnTo>
                  <a:lnTo>
                    <a:pt x="100" y="219"/>
                  </a:lnTo>
                  <a:lnTo>
                    <a:pt x="98" y="219"/>
                  </a:lnTo>
                  <a:lnTo>
                    <a:pt x="93" y="219"/>
                  </a:lnTo>
                  <a:lnTo>
                    <a:pt x="91" y="219"/>
                  </a:lnTo>
                  <a:lnTo>
                    <a:pt x="86" y="219"/>
                  </a:lnTo>
                  <a:lnTo>
                    <a:pt x="81" y="219"/>
                  </a:lnTo>
                  <a:lnTo>
                    <a:pt x="79" y="219"/>
                  </a:lnTo>
                  <a:lnTo>
                    <a:pt x="74" y="219"/>
                  </a:lnTo>
                  <a:lnTo>
                    <a:pt x="69" y="222"/>
                  </a:lnTo>
                  <a:lnTo>
                    <a:pt x="64" y="222"/>
                  </a:lnTo>
                  <a:lnTo>
                    <a:pt x="60" y="222"/>
                  </a:lnTo>
                  <a:lnTo>
                    <a:pt x="55" y="222"/>
                  </a:lnTo>
                  <a:lnTo>
                    <a:pt x="50" y="224"/>
                  </a:lnTo>
                  <a:lnTo>
                    <a:pt x="45" y="224"/>
                  </a:lnTo>
                  <a:lnTo>
                    <a:pt x="41" y="227"/>
                  </a:lnTo>
                  <a:lnTo>
                    <a:pt x="36" y="227"/>
                  </a:lnTo>
                  <a:lnTo>
                    <a:pt x="31" y="227"/>
                  </a:lnTo>
                  <a:lnTo>
                    <a:pt x="26" y="227"/>
                  </a:lnTo>
                  <a:lnTo>
                    <a:pt x="24" y="229"/>
                  </a:lnTo>
                  <a:lnTo>
                    <a:pt x="19" y="229"/>
                  </a:lnTo>
                  <a:lnTo>
                    <a:pt x="17" y="229"/>
                  </a:lnTo>
                  <a:lnTo>
                    <a:pt x="12" y="229"/>
                  </a:lnTo>
                  <a:lnTo>
                    <a:pt x="10" y="229"/>
                  </a:lnTo>
                  <a:lnTo>
                    <a:pt x="0" y="234"/>
                  </a:lnTo>
                  <a:lnTo>
                    <a:pt x="31" y="210"/>
                  </a:lnTo>
                  <a:lnTo>
                    <a:pt x="31" y="2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4" name="Freeform 30">
              <a:extLst>
                <a:ext uri="{FF2B5EF4-FFF2-40B4-BE49-F238E27FC236}">
                  <a16:creationId xmlns:a16="http://schemas.microsoft.com/office/drawing/2014/main" id="{779F120E-56F1-48B4-B7D8-0A0A957C4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0" y="3409"/>
              <a:ext cx="159" cy="224"/>
            </a:xfrm>
            <a:custGeom>
              <a:avLst/>
              <a:gdLst>
                <a:gd name="T0" fmla="*/ 138 w 159"/>
                <a:gd name="T1" fmla="*/ 7 h 224"/>
                <a:gd name="T2" fmla="*/ 142 w 159"/>
                <a:gd name="T3" fmla="*/ 19 h 224"/>
                <a:gd name="T4" fmla="*/ 145 w 159"/>
                <a:gd name="T5" fmla="*/ 31 h 224"/>
                <a:gd name="T6" fmla="*/ 147 w 159"/>
                <a:gd name="T7" fmla="*/ 43 h 224"/>
                <a:gd name="T8" fmla="*/ 147 w 159"/>
                <a:gd name="T9" fmla="*/ 53 h 224"/>
                <a:gd name="T10" fmla="*/ 152 w 159"/>
                <a:gd name="T11" fmla="*/ 65 h 224"/>
                <a:gd name="T12" fmla="*/ 154 w 159"/>
                <a:gd name="T13" fmla="*/ 76 h 224"/>
                <a:gd name="T14" fmla="*/ 154 w 159"/>
                <a:gd name="T15" fmla="*/ 88 h 224"/>
                <a:gd name="T16" fmla="*/ 157 w 159"/>
                <a:gd name="T17" fmla="*/ 103 h 224"/>
                <a:gd name="T18" fmla="*/ 159 w 159"/>
                <a:gd name="T19" fmla="*/ 115 h 224"/>
                <a:gd name="T20" fmla="*/ 159 w 159"/>
                <a:gd name="T21" fmla="*/ 129 h 224"/>
                <a:gd name="T22" fmla="*/ 159 w 159"/>
                <a:gd name="T23" fmla="*/ 141 h 224"/>
                <a:gd name="T24" fmla="*/ 159 w 159"/>
                <a:gd name="T25" fmla="*/ 153 h 224"/>
                <a:gd name="T26" fmla="*/ 159 w 159"/>
                <a:gd name="T27" fmla="*/ 165 h 224"/>
                <a:gd name="T28" fmla="*/ 157 w 159"/>
                <a:gd name="T29" fmla="*/ 174 h 224"/>
                <a:gd name="T30" fmla="*/ 154 w 159"/>
                <a:gd name="T31" fmla="*/ 188 h 224"/>
                <a:gd name="T32" fmla="*/ 147 w 159"/>
                <a:gd name="T33" fmla="*/ 207 h 224"/>
                <a:gd name="T34" fmla="*/ 138 w 159"/>
                <a:gd name="T35" fmla="*/ 219 h 224"/>
                <a:gd name="T36" fmla="*/ 126 w 159"/>
                <a:gd name="T37" fmla="*/ 224 h 224"/>
                <a:gd name="T38" fmla="*/ 109 w 159"/>
                <a:gd name="T39" fmla="*/ 222 h 224"/>
                <a:gd name="T40" fmla="*/ 90 w 159"/>
                <a:gd name="T41" fmla="*/ 215 h 224"/>
                <a:gd name="T42" fmla="*/ 71 w 159"/>
                <a:gd name="T43" fmla="*/ 205 h 224"/>
                <a:gd name="T44" fmla="*/ 52 w 159"/>
                <a:gd name="T45" fmla="*/ 193 h 224"/>
                <a:gd name="T46" fmla="*/ 33 w 159"/>
                <a:gd name="T47" fmla="*/ 179 h 224"/>
                <a:gd name="T48" fmla="*/ 21 w 159"/>
                <a:gd name="T49" fmla="*/ 167 h 224"/>
                <a:gd name="T50" fmla="*/ 7 w 159"/>
                <a:gd name="T51" fmla="*/ 157 h 224"/>
                <a:gd name="T52" fmla="*/ 0 w 159"/>
                <a:gd name="T53" fmla="*/ 148 h 224"/>
                <a:gd name="T54" fmla="*/ 2 w 159"/>
                <a:gd name="T55" fmla="*/ 146 h 224"/>
                <a:gd name="T56" fmla="*/ 19 w 159"/>
                <a:gd name="T57" fmla="*/ 153 h 224"/>
                <a:gd name="T58" fmla="*/ 28 w 159"/>
                <a:gd name="T59" fmla="*/ 157 h 224"/>
                <a:gd name="T60" fmla="*/ 40 w 159"/>
                <a:gd name="T61" fmla="*/ 162 h 224"/>
                <a:gd name="T62" fmla="*/ 52 w 159"/>
                <a:gd name="T63" fmla="*/ 167 h 224"/>
                <a:gd name="T64" fmla="*/ 66 w 159"/>
                <a:gd name="T65" fmla="*/ 169 h 224"/>
                <a:gd name="T66" fmla="*/ 78 w 159"/>
                <a:gd name="T67" fmla="*/ 172 h 224"/>
                <a:gd name="T68" fmla="*/ 90 w 159"/>
                <a:gd name="T69" fmla="*/ 174 h 224"/>
                <a:gd name="T70" fmla="*/ 102 w 159"/>
                <a:gd name="T71" fmla="*/ 172 h 224"/>
                <a:gd name="T72" fmla="*/ 114 w 159"/>
                <a:gd name="T73" fmla="*/ 169 h 224"/>
                <a:gd name="T74" fmla="*/ 121 w 159"/>
                <a:gd name="T75" fmla="*/ 160 h 224"/>
                <a:gd name="T76" fmla="*/ 126 w 159"/>
                <a:gd name="T77" fmla="*/ 146 h 224"/>
                <a:gd name="T78" fmla="*/ 131 w 159"/>
                <a:gd name="T79" fmla="*/ 131 h 224"/>
                <a:gd name="T80" fmla="*/ 133 w 159"/>
                <a:gd name="T81" fmla="*/ 122 h 224"/>
                <a:gd name="T82" fmla="*/ 133 w 159"/>
                <a:gd name="T83" fmla="*/ 112 h 224"/>
                <a:gd name="T84" fmla="*/ 135 w 159"/>
                <a:gd name="T85" fmla="*/ 100 h 224"/>
                <a:gd name="T86" fmla="*/ 135 w 159"/>
                <a:gd name="T87" fmla="*/ 88 h 224"/>
                <a:gd name="T88" fmla="*/ 135 w 159"/>
                <a:gd name="T89" fmla="*/ 79 h 224"/>
                <a:gd name="T90" fmla="*/ 135 w 159"/>
                <a:gd name="T91" fmla="*/ 67 h 224"/>
                <a:gd name="T92" fmla="*/ 135 w 159"/>
                <a:gd name="T93" fmla="*/ 57 h 224"/>
                <a:gd name="T94" fmla="*/ 135 w 159"/>
                <a:gd name="T95" fmla="*/ 43 h 224"/>
                <a:gd name="T96" fmla="*/ 135 w 159"/>
                <a:gd name="T97" fmla="*/ 24 h 224"/>
                <a:gd name="T98" fmla="*/ 135 w 159"/>
                <a:gd name="T99" fmla="*/ 12 h 224"/>
                <a:gd name="T100" fmla="*/ 135 w 159"/>
                <a:gd name="T101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9" h="224">
                  <a:moveTo>
                    <a:pt x="135" y="0"/>
                  </a:moveTo>
                  <a:lnTo>
                    <a:pt x="135" y="3"/>
                  </a:lnTo>
                  <a:lnTo>
                    <a:pt x="138" y="7"/>
                  </a:lnTo>
                  <a:lnTo>
                    <a:pt x="138" y="10"/>
                  </a:lnTo>
                  <a:lnTo>
                    <a:pt x="140" y="15"/>
                  </a:lnTo>
                  <a:lnTo>
                    <a:pt x="142" y="19"/>
                  </a:lnTo>
                  <a:lnTo>
                    <a:pt x="142" y="24"/>
                  </a:lnTo>
                  <a:lnTo>
                    <a:pt x="145" y="29"/>
                  </a:lnTo>
                  <a:lnTo>
                    <a:pt x="145" y="31"/>
                  </a:lnTo>
                  <a:lnTo>
                    <a:pt x="145" y="36"/>
                  </a:lnTo>
                  <a:lnTo>
                    <a:pt x="147" y="38"/>
                  </a:lnTo>
                  <a:lnTo>
                    <a:pt x="147" y="43"/>
                  </a:lnTo>
                  <a:lnTo>
                    <a:pt x="147" y="46"/>
                  </a:lnTo>
                  <a:lnTo>
                    <a:pt x="147" y="50"/>
                  </a:lnTo>
                  <a:lnTo>
                    <a:pt x="147" y="53"/>
                  </a:lnTo>
                  <a:lnTo>
                    <a:pt x="150" y="57"/>
                  </a:lnTo>
                  <a:lnTo>
                    <a:pt x="150" y="60"/>
                  </a:lnTo>
                  <a:lnTo>
                    <a:pt x="152" y="65"/>
                  </a:lnTo>
                  <a:lnTo>
                    <a:pt x="152" y="69"/>
                  </a:lnTo>
                  <a:lnTo>
                    <a:pt x="152" y="74"/>
                  </a:lnTo>
                  <a:lnTo>
                    <a:pt x="154" y="76"/>
                  </a:lnTo>
                  <a:lnTo>
                    <a:pt x="154" y="81"/>
                  </a:lnTo>
                  <a:lnTo>
                    <a:pt x="154" y="86"/>
                  </a:lnTo>
                  <a:lnTo>
                    <a:pt x="154" y="88"/>
                  </a:lnTo>
                  <a:lnTo>
                    <a:pt x="154" y="93"/>
                  </a:lnTo>
                  <a:lnTo>
                    <a:pt x="154" y="98"/>
                  </a:lnTo>
                  <a:lnTo>
                    <a:pt x="157" y="103"/>
                  </a:lnTo>
                  <a:lnTo>
                    <a:pt x="157" y="107"/>
                  </a:lnTo>
                  <a:lnTo>
                    <a:pt x="159" y="112"/>
                  </a:lnTo>
                  <a:lnTo>
                    <a:pt x="159" y="115"/>
                  </a:lnTo>
                  <a:lnTo>
                    <a:pt x="159" y="119"/>
                  </a:lnTo>
                  <a:lnTo>
                    <a:pt x="159" y="124"/>
                  </a:lnTo>
                  <a:lnTo>
                    <a:pt x="159" y="129"/>
                  </a:lnTo>
                  <a:lnTo>
                    <a:pt x="159" y="134"/>
                  </a:lnTo>
                  <a:lnTo>
                    <a:pt x="159" y="136"/>
                  </a:lnTo>
                  <a:lnTo>
                    <a:pt x="159" y="141"/>
                  </a:lnTo>
                  <a:lnTo>
                    <a:pt x="159" y="143"/>
                  </a:lnTo>
                  <a:lnTo>
                    <a:pt x="159" y="148"/>
                  </a:lnTo>
                  <a:lnTo>
                    <a:pt x="159" y="153"/>
                  </a:lnTo>
                  <a:lnTo>
                    <a:pt x="159" y="157"/>
                  </a:lnTo>
                  <a:lnTo>
                    <a:pt x="159" y="160"/>
                  </a:lnTo>
                  <a:lnTo>
                    <a:pt x="159" y="165"/>
                  </a:lnTo>
                  <a:lnTo>
                    <a:pt x="159" y="169"/>
                  </a:lnTo>
                  <a:lnTo>
                    <a:pt x="157" y="172"/>
                  </a:lnTo>
                  <a:lnTo>
                    <a:pt x="157" y="174"/>
                  </a:lnTo>
                  <a:lnTo>
                    <a:pt x="154" y="179"/>
                  </a:lnTo>
                  <a:lnTo>
                    <a:pt x="154" y="184"/>
                  </a:lnTo>
                  <a:lnTo>
                    <a:pt x="154" y="188"/>
                  </a:lnTo>
                  <a:lnTo>
                    <a:pt x="152" y="196"/>
                  </a:lnTo>
                  <a:lnTo>
                    <a:pt x="150" y="203"/>
                  </a:lnTo>
                  <a:lnTo>
                    <a:pt x="147" y="207"/>
                  </a:lnTo>
                  <a:lnTo>
                    <a:pt x="145" y="212"/>
                  </a:lnTo>
                  <a:lnTo>
                    <a:pt x="142" y="215"/>
                  </a:lnTo>
                  <a:lnTo>
                    <a:pt x="138" y="219"/>
                  </a:lnTo>
                  <a:lnTo>
                    <a:pt x="135" y="222"/>
                  </a:lnTo>
                  <a:lnTo>
                    <a:pt x="131" y="222"/>
                  </a:lnTo>
                  <a:lnTo>
                    <a:pt x="126" y="224"/>
                  </a:lnTo>
                  <a:lnTo>
                    <a:pt x="121" y="222"/>
                  </a:lnTo>
                  <a:lnTo>
                    <a:pt x="114" y="222"/>
                  </a:lnTo>
                  <a:lnTo>
                    <a:pt x="109" y="222"/>
                  </a:lnTo>
                  <a:lnTo>
                    <a:pt x="104" y="219"/>
                  </a:lnTo>
                  <a:lnTo>
                    <a:pt x="97" y="219"/>
                  </a:lnTo>
                  <a:lnTo>
                    <a:pt x="90" y="215"/>
                  </a:lnTo>
                  <a:lnTo>
                    <a:pt x="83" y="212"/>
                  </a:lnTo>
                  <a:lnTo>
                    <a:pt x="78" y="210"/>
                  </a:lnTo>
                  <a:lnTo>
                    <a:pt x="71" y="205"/>
                  </a:lnTo>
                  <a:lnTo>
                    <a:pt x="66" y="203"/>
                  </a:lnTo>
                  <a:lnTo>
                    <a:pt x="59" y="198"/>
                  </a:lnTo>
                  <a:lnTo>
                    <a:pt x="52" y="193"/>
                  </a:lnTo>
                  <a:lnTo>
                    <a:pt x="47" y="188"/>
                  </a:lnTo>
                  <a:lnTo>
                    <a:pt x="40" y="184"/>
                  </a:lnTo>
                  <a:lnTo>
                    <a:pt x="33" y="179"/>
                  </a:lnTo>
                  <a:lnTo>
                    <a:pt x="31" y="174"/>
                  </a:lnTo>
                  <a:lnTo>
                    <a:pt x="23" y="172"/>
                  </a:lnTo>
                  <a:lnTo>
                    <a:pt x="21" y="167"/>
                  </a:lnTo>
                  <a:lnTo>
                    <a:pt x="16" y="165"/>
                  </a:lnTo>
                  <a:lnTo>
                    <a:pt x="12" y="160"/>
                  </a:lnTo>
                  <a:lnTo>
                    <a:pt x="7" y="157"/>
                  </a:lnTo>
                  <a:lnTo>
                    <a:pt x="4" y="153"/>
                  </a:lnTo>
                  <a:lnTo>
                    <a:pt x="2" y="150"/>
                  </a:lnTo>
                  <a:lnTo>
                    <a:pt x="0" y="148"/>
                  </a:lnTo>
                  <a:lnTo>
                    <a:pt x="0" y="146"/>
                  </a:lnTo>
                  <a:lnTo>
                    <a:pt x="0" y="146"/>
                  </a:lnTo>
                  <a:lnTo>
                    <a:pt x="2" y="146"/>
                  </a:lnTo>
                  <a:lnTo>
                    <a:pt x="7" y="146"/>
                  </a:lnTo>
                  <a:lnTo>
                    <a:pt x="14" y="150"/>
                  </a:lnTo>
                  <a:lnTo>
                    <a:pt x="19" y="153"/>
                  </a:lnTo>
                  <a:lnTo>
                    <a:pt x="21" y="153"/>
                  </a:lnTo>
                  <a:lnTo>
                    <a:pt x="26" y="155"/>
                  </a:lnTo>
                  <a:lnTo>
                    <a:pt x="28" y="157"/>
                  </a:lnTo>
                  <a:lnTo>
                    <a:pt x="33" y="157"/>
                  </a:lnTo>
                  <a:lnTo>
                    <a:pt x="38" y="160"/>
                  </a:lnTo>
                  <a:lnTo>
                    <a:pt x="40" y="162"/>
                  </a:lnTo>
                  <a:lnTo>
                    <a:pt x="45" y="165"/>
                  </a:lnTo>
                  <a:lnTo>
                    <a:pt x="50" y="165"/>
                  </a:lnTo>
                  <a:lnTo>
                    <a:pt x="52" y="167"/>
                  </a:lnTo>
                  <a:lnTo>
                    <a:pt x="57" y="167"/>
                  </a:lnTo>
                  <a:lnTo>
                    <a:pt x="62" y="169"/>
                  </a:lnTo>
                  <a:lnTo>
                    <a:pt x="66" y="169"/>
                  </a:lnTo>
                  <a:lnTo>
                    <a:pt x="69" y="172"/>
                  </a:lnTo>
                  <a:lnTo>
                    <a:pt x="73" y="172"/>
                  </a:lnTo>
                  <a:lnTo>
                    <a:pt x="78" y="172"/>
                  </a:lnTo>
                  <a:lnTo>
                    <a:pt x="83" y="174"/>
                  </a:lnTo>
                  <a:lnTo>
                    <a:pt x="85" y="174"/>
                  </a:lnTo>
                  <a:lnTo>
                    <a:pt x="90" y="174"/>
                  </a:lnTo>
                  <a:lnTo>
                    <a:pt x="92" y="174"/>
                  </a:lnTo>
                  <a:lnTo>
                    <a:pt x="100" y="174"/>
                  </a:lnTo>
                  <a:lnTo>
                    <a:pt x="102" y="172"/>
                  </a:lnTo>
                  <a:lnTo>
                    <a:pt x="104" y="172"/>
                  </a:lnTo>
                  <a:lnTo>
                    <a:pt x="109" y="169"/>
                  </a:lnTo>
                  <a:lnTo>
                    <a:pt x="114" y="169"/>
                  </a:lnTo>
                  <a:lnTo>
                    <a:pt x="116" y="167"/>
                  </a:lnTo>
                  <a:lnTo>
                    <a:pt x="116" y="165"/>
                  </a:lnTo>
                  <a:lnTo>
                    <a:pt x="121" y="160"/>
                  </a:lnTo>
                  <a:lnTo>
                    <a:pt x="123" y="157"/>
                  </a:lnTo>
                  <a:lnTo>
                    <a:pt x="123" y="153"/>
                  </a:lnTo>
                  <a:lnTo>
                    <a:pt x="126" y="146"/>
                  </a:lnTo>
                  <a:lnTo>
                    <a:pt x="128" y="141"/>
                  </a:lnTo>
                  <a:lnTo>
                    <a:pt x="131" y="136"/>
                  </a:lnTo>
                  <a:lnTo>
                    <a:pt x="131" y="131"/>
                  </a:lnTo>
                  <a:lnTo>
                    <a:pt x="131" y="129"/>
                  </a:lnTo>
                  <a:lnTo>
                    <a:pt x="131" y="126"/>
                  </a:lnTo>
                  <a:lnTo>
                    <a:pt x="133" y="122"/>
                  </a:lnTo>
                  <a:lnTo>
                    <a:pt x="133" y="119"/>
                  </a:lnTo>
                  <a:lnTo>
                    <a:pt x="133" y="115"/>
                  </a:lnTo>
                  <a:lnTo>
                    <a:pt x="133" y="112"/>
                  </a:lnTo>
                  <a:lnTo>
                    <a:pt x="135" y="107"/>
                  </a:lnTo>
                  <a:lnTo>
                    <a:pt x="135" y="105"/>
                  </a:lnTo>
                  <a:lnTo>
                    <a:pt x="135" y="100"/>
                  </a:lnTo>
                  <a:lnTo>
                    <a:pt x="135" y="98"/>
                  </a:lnTo>
                  <a:lnTo>
                    <a:pt x="135" y="93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5" y="81"/>
                  </a:lnTo>
                  <a:lnTo>
                    <a:pt x="135" y="79"/>
                  </a:lnTo>
                  <a:lnTo>
                    <a:pt x="135" y="74"/>
                  </a:lnTo>
                  <a:lnTo>
                    <a:pt x="135" y="69"/>
                  </a:lnTo>
                  <a:lnTo>
                    <a:pt x="135" y="67"/>
                  </a:lnTo>
                  <a:lnTo>
                    <a:pt x="135" y="62"/>
                  </a:lnTo>
                  <a:lnTo>
                    <a:pt x="135" y="60"/>
                  </a:lnTo>
                  <a:lnTo>
                    <a:pt x="135" y="57"/>
                  </a:lnTo>
                  <a:lnTo>
                    <a:pt x="135" y="53"/>
                  </a:lnTo>
                  <a:lnTo>
                    <a:pt x="135" y="50"/>
                  </a:lnTo>
                  <a:lnTo>
                    <a:pt x="135" y="43"/>
                  </a:lnTo>
                  <a:lnTo>
                    <a:pt x="135" y="36"/>
                  </a:lnTo>
                  <a:lnTo>
                    <a:pt x="135" y="29"/>
                  </a:lnTo>
                  <a:lnTo>
                    <a:pt x="135" y="24"/>
                  </a:lnTo>
                  <a:lnTo>
                    <a:pt x="135" y="19"/>
                  </a:lnTo>
                  <a:lnTo>
                    <a:pt x="135" y="15"/>
                  </a:lnTo>
                  <a:lnTo>
                    <a:pt x="135" y="12"/>
                  </a:lnTo>
                  <a:lnTo>
                    <a:pt x="135" y="7"/>
                  </a:lnTo>
                  <a:lnTo>
                    <a:pt x="135" y="3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5" name="Freeform 31">
              <a:extLst>
                <a:ext uri="{FF2B5EF4-FFF2-40B4-BE49-F238E27FC236}">
                  <a16:creationId xmlns:a16="http://schemas.microsoft.com/office/drawing/2014/main" id="{D873298A-821C-4ACB-A69F-508B1236B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" y="1306"/>
              <a:ext cx="179" cy="274"/>
            </a:xfrm>
            <a:custGeom>
              <a:avLst/>
              <a:gdLst>
                <a:gd name="T0" fmla="*/ 62 w 179"/>
                <a:gd name="T1" fmla="*/ 2 h 274"/>
                <a:gd name="T2" fmla="*/ 48 w 179"/>
                <a:gd name="T3" fmla="*/ 0 h 274"/>
                <a:gd name="T4" fmla="*/ 36 w 179"/>
                <a:gd name="T5" fmla="*/ 0 h 274"/>
                <a:gd name="T6" fmla="*/ 24 w 179"/>
                <a:gd name="T7" fmla="*/ 7 h 274"/>
                <a:gd name="T8" fmla="*/ 17 w 179"/>
                <a:gd name="T9" fmla="*/ 14 h 274"/>
                <a:gd name="T10" fmla="*/ 10 w 179"/>
                <a:gd name="T11" fmla="*/ 26 h 274"/>
                <a:gd name="T12" fmla="*/ 5 w 179"/>
                <a:gd name="T13" fmla="*/ 41 h 274"/>
                <a:gd name="T14" fmla="*/ 0 w 179"/>
                <a:gd name="T15" fmla="*/ 57 h 274"/>
                <a:gd name="T16" fmla="*/ 0 w 179"/>
                <a:gd name="T17" fmla="*/ 74 h 274"/>
                <a:gd name="T18" fmla="*/ 0 w 179"/>
                <a:gd name="T19" fmla="*/ 95 h 274"/>
                <a:gd name="T20" fmla="*/ 0 w 179"/>
                <a:gd name="T21" fmla="*/ 107 h 274"/>
                <a:gd name="T22" fmla="*/ 2 w 179"/>
                <a:gd name="T23" fmla="*/ 119 h 274"/>
                <a:gd name="T24" fmla="*/ 7 w 179"/>
                <a:gd name="T25" fmla="*/ 133 h 274"/>
                <a:gd name="T26" fmla="*/ 10 w 179"/>
                <a:gd name="T27" fmla="*/ 143 h 274"/>
                <a:gd name="T28" fmla="*/ 14 w 179"/>
                <a:gd name="T29" fmla="*/ 155 h 274"/>
                <a:gd name="T30" fmla="*/ 19 w 179"/>
                <a:gd name="T31" fmla="*/ 167 h 274"/>
                <a:gd name="T32" fmla="*/ 24 w 179"/>
                <a:gd name="T33" fmla="*/ 176 h 274"/>
                <a:gd name="T34" fmla="*/ 31 w 179"/>
                <a:gd name="T35" fmla="*/ 186 h 274"/>
                <a:gd name="T36" fmla="*/ 38 w 179"/>
                <a:gd name="T37" fmla="*/ 198 h 274"/>
                <a:gd name="T38" fmla="*/ 50 w 179"/>
                <a:gd name="T39" fmla="*/ 217 h 274"/>
                <a:gd name="T40" fmla="*/ 62 w 179"/>
                <a:gd name="T41" fmla="*/ 234 h 274"/>
                <a:gd name="T42" fmla="*/ 76 w 179"/>
                <a:gd name="T43" fmla="*/ 250 h 274"/>
                <a:gd name="T44" fmla="*/ 86 w 179"/>
                <a:gd name="T45" fmla="*/ 262 h 274"/>
                <a:gd name="T46" fmla="*/ 98 w 179"/>
                <a:gd name="T47" fmla="*/ 274 h 274"/>
                <a:gd name="T48" fmla="*/ 93 w 179"/>
                <a:gd name="T49" fmla="*/ 267 h 274"/>
                <a:gd name="T50" fmla="*/ 86 w 179"/>
                <a:gd name="T51" fmla="*/ 250 h 274"/>
                <a:gd name="T52" fmla="*/ 81 w 179"/>
                <a:gd name="T53" fmla="*/ 234 h 274"/>
                <a:gd name="T54" fmla="*/ 76 w 179"/>
                <a:gd name="T55" fmla="*/ 222 h 274"/>
                <a:gd name="T56" fmla="*/ 71 w 179"/>
                <a:gd name="T57" fmla="*/ 210 h 274"/>
                <a:gd name="T58" fmla="*/ 67 w 179"/>
                <a:gd name="T59" fmla="*/ 195 h 274"/>
                <a:gd name="T60" fmla="*/ 64 w 179"/>
                <a:gd name="T61" fmla="*/ 181 h 274"/>
                <a:gd name="T62" fmla="*/ 62 w 179"/>
                <a:gd name="T63" fmla="*/ 169 h 274"/>
                <a:gd name="T64" fmla="*/ 55 w 179"/>
                <a:gd name="T65" fmla="*/ 153 h 274"/>
                <a:gd name="T66" fmla="*/ 52 w 179"/>
                <a:gd name="T67" fmla="*/ 141 h 274"/>
                <a:gd name="T68" fmla="*/ 50 w 179"/>
                <a:gd name="T69" fmla="*/ 126 h 274"/>
                <a:gd name="T70" fmla="*/ 50 w 179"/>
                <a:gd name="T71" fmla="*/ 112 h 274"/>
                <a:gd name="T72" fmla="*/ 48 w 179"/>
                <a:gd name="T73" fmla="*/ 98 h 274"/>
                <a:gd name="T74" fmla="*/ 48 w 179"/>
                <a:gd name="T75" fmla="*/ 86 h 274"/>
                <a:gd name="T76" fmla="*/ 48 w 179"/>
                <a:gd name="T77" fmla="*/ 74 h 274"/>
                <a:gd name="T78" fmla="*/ 52 w 179"/>
                <a:gd name="T79" fmla="*/ 64 h 274"/>
                <a:gd name="T80" fmla="*/ 60 w 179"/>
                <a:gd name="T81" fmla="*/ 50 h 274"/>
                <a:gd name="T82" fmla="*/ 174 w 179"/>
                <a:gd name="T83" fmla="*/ 86 h 274"/>
                <a:gd name="T84" fmla="*/ 162 w 179"/>
                <a:gd name="T85" fmla="*/ 76 h 274"/>
                <a:gd name="T86" fmla="*/ 152 w 179"/>
                <a:gd name="T87" fmla="*/ 67 h 274"/>
                <a:gd name="T88" fmla="*/ 138 w 179"/>
                <a:gd name="T89" fmla="*/ 57 h 274"/>
                <a:gd name="T90" fmla="*/ 124 w 179"/>
                <a:gd name="T91" fmla="*/ 48 h 274"/>
                <a:gd name="T92" fmla="*/ 112 w 179"/>
                <a:gd name="T93" fmla="*/ 36 h 274"/>
                <a:gd name="T94" fmla="*/ 100 w 179"/>
                <a:gd name="T95" fmla="*/ 26 h 274"/>
                <a:gd name="T96" fmla="*/ 88 w 179"/>
                <a:gd name="T97" fmla="*/ 19 h 274"/>
                <a:gd name="T98" fmla="*/ 76 w 179"/>
                <a:gd name="T99" fmla="*/ 7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9" h="274">
                  <a:moveTo>
                    <a:pt x="74" y="7"/>
                  </a:moveTo>
                  <a:lnTo>
                    <a:pt x="69" y="5"/>
                  </a:lnTo>
                  <a:lnTo>
                    <a:pt x="62" y="2"/>
                  </a:lnTo>
                  <a:lnTo>
                    <a:pt x="57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3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1" y="2"/>
                  </a:lnTo>
                  <a:lnTo>
                    <a:pt x="29" y="5"/>
                  </a:lnTo>
                  <a:lnTo>
                    <a:pt x="24" y="7"/>
                  </a:lnTo>
                  <a:lnTo>
                    <a:pt x="21" y="10"/>
                  </a:lnTo>
                  <a:lnTo>
                    <a:pt x="17" y="12"/>
                  </a:lnTo>
                  <a:lnTo>
                    <a:pt x="17" y="14"/>
                  </a:lnTo>
                  <a:lnTo>
                    <a:pt x="14" y="19"/>
                  </a:lnTo>
                  <a:lnTo>
                    <a:pt x="10" y="22"/>
                  </a:lnTo>
                  <a:lnTo>
                    <a:pt x="10" y="26"/>
                  </a:lnTo>
                  <a:lnTo>
                    <a:pt x="7" y="31"/>
                  </a:lnTo>
                  <a:lnTo>
                    <a:pt x="5" y="36"/>
                  </a:lnTo>
                  <a:lnTo>
                    <a:pt x="5" y="41"/>
                  </a:lnTo>
                  <a:lnTo>
                    <a:pt x="2" y="45"/>
                  </a:lnTo>
                  <a:lnTo>
                    <a:pt x="0" y="50"/>
                  </a:lnTo>
                  <a:lnTo>
                    <a:pt x="0" y="57"/>
                  </a:lnTo>
                  <a:lnTo>
                    <a:pt x="0" y="64"/>
                  </a:lnTo>
                  <a:lnTo>
                    <a:pt x="0" y="69"/>
                  </a:lnTo>
                  <a:lnTo>
                    <a:pt x="0" y="74"/>
                  </a:lnTo>
                  <a:lnTo>
                    <a:pt x="0" y="81"/>
                  </a:lnTo>
                  <a:lnTo>
                    <a:pt x="0" y="88"/>
                  </a:lnTo>
                  <a:lnTo>
                    <a:pt x="0" y="95"/>
                  </a:lnTo>
                  <a:lnTo>
                    <a:pt x="0" y="100"/>
                  </a:lnTo>
                  <a:lnTo>
                    <a:pt x="0" y="105"/>
                  </a:lnTo>
                  <a:lnTo>
                    <a:pt x="0" y="107"/>
                  </a:lnTo>
                  <a:lnTo>
                    <a:pt x="0" y="112"/>
                  </a:lnTo>
                  <a:lnTo>
                    <a:pt x="2" y="114"/>
                  </a:lnTo>
                  <a:lnTo>
                    <a:pt x="2" y="119"/>
                  </a:lnTo>
                  <a:lnTo>
                    <a:pt x="5" y="126"/>
                  </a:lnTo>
                  <a:lnTo>
                    <a:pt x="5" y="129"/>
                  </a:lnTo>
                  <a:lnTo>
                    <a:pt x="7" y="133"/>
                  </a:lnTo>
                  <a:lnTo>
                    <a:pt x="7" y="136"/>
                  </a:lnTo>
                  <a:lnTo>
                    <a:pt x="7" y="141"/>
                  </a:lnTo>
                  <a:lnTo>
                    <a:pt x="10" y="143"/>
                  </a:lnTo>
                  <a:lnTo>
                    <a:pt x="10" y="148"/>
                  </a:lnTo>
                  <a:lnTo>
                    <a:pt x="12" y="150"/>
                  </a:lnTo>
                  <a:lnTo>
                    <a:pt x="14" y="155"/>
                  </a:lnTo>
                  <a:lnTo>
                    <a:pt x="17" y="157"/>
                  </a:lnTo>
                  <a:lnTo>
                    <a:pt x="17" y="162"/>
                  </a:lnTo>
                  <a:lnTo>
                    <a:pt x="19" y="167"/>
                  </a:lnTo>
                  <a:lnTo>
                    <a:pt x="21" y="169"/>
                  </a:lnTo>
                  <a:lnTo>
                    <a:pt x="24" y="174"/>
                  </a:lnTo>
                  <a:lnTo>
                    <a:pt x="24" y="176"/>
                  </a:lnTo>
                  <a:lnTo>
                    <a:pt x="29" y="179"/>
                  </a:lnTo>
                  <a:lnTo>
                    <a:pt x="29" y="183"/>
                  </a:lnTo>
                  <a:lnTo>
                    <a:pt x="31" y="186"/>
                  </a:lnTo>
                  <a:lnTo>
                    <a:pt x="31" y="191"/>
                  </a:lnTo>
                  <a:lnTo>
                    <a:pt x="36" y="193"/>
                  </a:lnTo>
                  <a:lnTo>
                    <a:pt x="38" y="198"/>
                  </a:lnTo>
                  <a:lnTo>
                    <a:pt x="43" y="203"/>
                  </a:lnTo>
                  <a:lnTo>
                    <a:pt x="45" y="210"/>
                  </a:lnTo>
                  <a:lnTo>
                    <a:pt x="50" y="217"/>
                  </a:lnTo>
                  <a:lnTo>
                    <a:pt x="55" y="222"/>
                  </a:lnTo>
                  <a:lnTo>
                    <a:pt x="60" y="229"/>
                  </a:lnTo>
                  <a:lnTo>
                    <a:pt x="62" y="234"/>
                  </a:lnTo>
                  <a:lnTo>
                    <a:pt x="67" y="241"/>
                  </a:lnTo>
                  <a:lnTo>
                    <a:pt x="71" y="245"/>
                  </a:lnTo>
                  <a:lnTo>
                    <a:pt x="76" y="250"/>
                  </a:lnTo>
                  <a:lnTo>
                    <a:pt x="79" y="255"/>
                  </a:lnTo>
                  <a:lnTo>
                    <a:pt x="83" y="257"/>
                  </a:lnTo>
                  <a:lnTo>
                    <a:pt x="86" y="262"/>
                  </a:lnTo>
                  <a:lnTo>
                    <a:pt x="90" y="267"/>
                  </a:lnTo>
                  <a:lnTo>
                    <a:pt x="95" y="272"/>
                  </a:lnTo>
                  <a:lnTo>
                    <a:pt x="98" y="274"/>
                  </a:lnTo>
                  <a:lnTo>
                    <a:pt x="95" y="272"/>
                  </a:lnTo>
                  <a:lnTo>
                    <a:pt x="93" y="269"/>
                  </a:lnTo>
                  <a:lnTo>
                    <a:pt x="93" y="267"/>
                  </a:lnTo>
                  <a:lnTo>
                    <a:pt x="90" y="262"/>
                  </a:lnTo>
                  <a:lnTo>
                    <a:pt x="88" y="257"/>
                  </a:lnTo>
                  <a:lnTo>
                    <a:pt x="86" y="250"/>
                  </a:lnTo>
                  <a:lnTo>
                    <a:pt x="83" y="245"/>
                  </a:lnTo>
                  <a:lnTo>
                    <a:pt x="83" y="241"/>
                  </a:lnTo>
                  <a:lnTo>
                    <a:pt x="81" y="234"/>
                  </a:lnTo>
                  <a:lnTo>
                    <a:pt x="79" y="231"/>
                  </a:lnTo>
                  <a:lnTo>
                    <a:pt x="76" y="226"/>
                  </a:lnTo>
                  <a:lnTo>
                    <a:pt x="76" y="222"/>
                  </a:lnTo>
                  <a:lnTo>
                    <a:pt x="74" y="219"/>
                  </a:lnTo>
                  <a:lnTo>
                    <a:pt x="74" y="214"/>
                  </a:lnTo>
                  <a:lnTo>
                    <a:pt x="71" y="210"/>
                  </a:lnTo>
                  <a:lnTo>
                    <a:pt x="71" y="205"/>
                  </a:lnTo>
                  <a:lnTo>
                    <a:pt x="69" y="203"/>
                  </a:lnTo>
                  <a:lnTo>
                    <a:pt x="67" y="195"/>
                  </a:lnTo>
                  <a:lnTo>
                    <a:pt x="67" y="191"/>
                  </a:lnTo>
                  <a:lnTo>
                    <a:pt x="67" y="188"/>
                  </a:lnTo>
                  <a:lnTo>
                    <a:pt x="64" y="181"/>
                  </a:lnTo>
                  <a:lnTo>
                    <a:pt x="62" y="179"/>
                  </a:lnTo>
                  <a:lnTo>
                    <a:pt x="62" y="174"/>
                  </a:lnTo>
                  <a:lnTo>
                    <a:pt x="62" y="169"/>
                  </a:lnTo>
                  <a:lnTo>
                    <a:pt x="60" y="164"/>
                  </a:lnTo>
                  <a:lnTo>
                    <a:pt x="57" y="160"/>
                  </a:lnTo>
                  <a:lnTo>
                    <a:pt x="55" y="153"/>
                  </a:lnTo>
                  <a:lnTo>
                    <a:pt x="55" y="150"/>
                  </a:lnTo>
                  <a:lnTo>
                    <a:pt x="55" y="143"/>
                  </a:lnTo>
                  <a:lnTo>
                    <a:pt x="52" y="141"/>
                  </a:lnTo>
                  <a:lnTo>
                    <a:pt x="52" y="133"/>
                  </a:lnTo>
                  <a:lnTo>
                    <a:pt x="52" y="129"/>
                  </a:lnTo>
                  <a:lnTo>
                    <a:pt x="50" y="126"/>
                  </a:lnTo>
                  <a:lnTo>
                    <a:pt x="50" y="122"/>
                  </a:lnTo>
                  <a:lnTo>
                    <a:pt x="50" y="114"/>
                  </a:lnTo>
                  <a:lnTo>
                    <a:pt x="50" y="112"/>
                  </a:lnTo>
                  <a:lnTo>
                    <a:pt x="48" y="105"/>
                  </a:lnTo>
                  <a:lnTo>
                    <a:pt x="48" y="103"/>
                  </a:lnTo>
                  <a:lnTo>
                    <a:pt x="48" y="98"/>
                  </a:lnTo>
                  <a:lnTo>
                    <a:pt x="48" y="95"/>
                  </a:lnTo>
                  <a:lnTo>
                    <a:pt x="48" y="91"/>
                  </a:lnTo>
                  <a:lnTo>
                    <a:pt x="48" y="86"/>
                  </a:lnTo>
                  <a:lnTo>
                    <a:pt x="48" y="81"/>
                  </a:lnTo>
                  <a:lnTo>
                    <a:pt x="48" y="79"/>
                  </a:lnTo>
                  <a:lnTo>
                    <a:pt x="48" y="74"/>
                  </a:lnTo>
                  <a:lnTo>
                    <a:pt x="50" y="69"/>
                  </a:lnTo>
                  <a:lnTo>
                    <a:pt x="50" y="67"/>
                  </a:lnTo>
                  <a:lnTo>
                    <a:pt x="52" y="64"/>
                  </a:lnTo>
                  <a:lnTo>
                    <a:pt x="52" y="57"/>
                  </a:lnTo>
                  <a:lnTo>
                    <a:pt x="55" y="52"/>
                  </a:lnTo>
                  <a:lnTo>
                    <a:pt x="60" y="50"/>
                  </a:lnTo>
                  <a:lnTo>
                    <a:pt x="62" y="45"/>
                  </a:lnTo>
                  <a:lnTo>
                    <a:pt x="179" y="91"/>
                  </a:lnTo>
                  <a:lnTo>
                    <a:pt x="174" y="86"/>
                  </a:lnTo>
                  <a:lnTo>
                    <a:pt x="169" y="83"/>
                  </a:lnTo>
                  <a:lnTo>
                    <a:pt x="167" y="79"/>
                  </a:lnTo>
                  <a:lnTo>
                    <a:pt x="162" y="76"/>
                  </a:lnTo>
                  <a:lnTo>
                    <a:pt x="160" y="74"/>
                  </a:lnTo>
                  <a:lnTo>
                    <a:pt x="157" y="72"/>
                  </a:lnTo>
                  <a:lnTo>
                    <a:pt x="152" y="67"/>
                  </a:lnTo>
                  <a:lnTo>
                    <a:pt x="148" y="64"/>
                  </a:lnTo>
                  <a:lnTo>
                    <a:pt x="143" y="62"/>
                  </a:lnTo>
                  <a:lnTo>
                    <a:pt x="138" y="57"/>
                  </a:lnTo>
                  <a:lnTo>
                    <a:pt x="133" y="55"/>
                  </a:lnTo>
                  <a:lnTo>
                    <a:pt x="131" y="50"/>
                  </a:lnTo>
                  <a:lnTo>
                    <a:pt x="124" y="48"/>
                  </a:lnTo>
                  <a:lnTo>
                    <a:pt x="121" y="45"/>
                  </a:lnTo>
                  <a:lnTo>
                    <a:pt x="117" y="41"/>
                  </a:lnTo>
                  <a:lnTo>
                    <a:pt x="112" y="36"/>
                  </a:lnTo>
                  <a:lnTo>
                    <a:pt x="107" y="33"/>
                  </a:lnTo>
                  <a:lnTo>
                    <a:pt x="105" y="29"/>
                  </a:lnTo>
                  <a:lnTo>
                    <a:pt x="100" y="26"/>
                  </a:lnTo>
                  <a:lnTo>
                    <a:pt x="95" y="24"/>
                  </a:lnTo>
                  <a:lnTo>
                    <a:pt x="90" y="22"/>
                  </a:lnTo>
                  <a:lnTo>
                    <a:pt x="88" y="19"/>
                  </a:lnTo>
                  <a:lnTo>
                    <a:pt x="83" y="14"/>
                  </a:lnTo>
                  <a:lnTo>
                    <a:pt x="79" y="12"/>
                  </a:lnTo>
                  <a:lnTo>
                    <a:pt x="76" y="7"/>
                  </a:lnTo>
                  <a:lnTo>
                    <a:pt x="74" y="7"/>
                  </a:lnTo>
                  <a:lnTo>
                    <a:pt x="74" y="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6" name="Freeform 32">
              <a:extLst>
                <a:ext uri="{FF2B5EF4-FFF2-40B4-BE49-F238E27FC236}">
                  <a16:creationId xmlns:a16="http://schemas.microsoft.com/office/drawing/2014/main" id="{4B9A3208-2164-4626-AD64-038FAAC21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" y="1428"/>
              <a:ext cx="219" cy="164"/>
            </a:xfrm>
            <a:custGeom>
              <a:avLst/>
              <a:gdLst>
                <a:gd name="T0" fmla="*/ 9 w 219"/>
                <a:gd name="T1" fmla="*/ 0 h 164"/>
                <a:gd name="T2" fmla="*/ 19 w 219"/>
                <a:gd name="T3" fmla="*/ 0 h 164"/>
                <a:gd name="T4" fmla="*/ 33 w 219"/>
                <a:gd name="T5" fmla="*/ 2 h 164"/>
                <a:gd name="T6" fmla="*/ 48 w 219"/>
                <a:gd name="T7" fmla="*/ 2 h 164"/>
                <a:gd name="T8" fmla="*/ 59 w 219"/>
                <a:gd name="T9" fmla="*/ 4 h 164"/>
                <a:gd name="T10" fmla="*/ 74 w 219"/>
                <a:gd name="T11" fmla="*/ 7 h 164"/>
                <a:gd name="T12" fmla="*/ 90 w 219"/>
                <a:gd name="T13" fmla="*/ 9 h 164"/>
                <a:gd name="T14" fmla="*/ 105 w 219"/>
                <a:gd name="T15" fmla="*/ 11 h 164"/>
                <a:gd name="T16" fmla="*/ 119 w 219"/>
                <a:gd name="T17" fmla="*/ 14 h 164"/>
                <a:gd name="T18" fmla="*/ 133 w 219"/>
                <a:gd name="T19" fmla="*/ 19 h 164"/>
                <a:gd name="T20" fmla="*/ 148 w 219"/>
                <a:gd name="T21" fmla="*/ 23 h 164"/>
                <a:gd name="T22" fmla="*/ 160 w 219"/>
                <a:gd name="T23" fmla="*/ 26 h 164"/>
                <a:gd name="T24" fmla="*/ 171 w 219"/>
                <a:gd name="T25" fmla="*/ 28 h 164"/>
                <a:gd name="T26" fmla="*/ 186 w 219"/>
                <a:gd name="T27" fmla="*/ 35 h 164"/>
                <a:gd name="T28" fmla="*/ 205 w 219"/>
                <a:gd name="T29" fmla="*/ 47 h 164"/>
                <a:gd name="T30" fmla="*/ 214 w 219"/>
                <a:gd name="T31" fmla="*/ 59 h 164"/>
                <a:gd name="T32" fmla="*/ 219 w 219"/>
                <a:gd name="T33" fmla="*/ 73 h 164"/>
                <a:gd name="T34" fmla="*/ 214 w 219"/>
                <a:gd name="T35" fmla="*/ 88 h 164"/>
                <a:gd name="T36" fmla="*/ 202 w 219"/>
                <a:gd name="T37" fmla="*/ 100 h 164"/>
                <a:gd name="T38" fmla="*/ 188 w 219"/>
                <a:gd name="T39" fmla="*/ 112 h 164"/>
                <a:gd name="T40" fmla="*/ 174 w 219"/>
                <a:gd name="T41" fmla="*/ 121 h 164"/>
                <a:gd name="T42" fmla="*/ 157 w 219"/>
                <a:gd name="T43" fmla="*/ 133 h 164"/>
                <a:gd name="T44" fmla="*/ 143 w 219"/>
                <a:gd name="T45" fmla="*/ 140 h 164"/>
                <a:gd name="T46" fmla="*/ 126 w 219"/>
                <a:gd name="T47" fmla="*/ 147 h 164"/>
                <a:gd name="T48" fmla="*/ 112 w 219"/>
                <a:gd name="T49" fmla="*/ 152 h 164"/>
                <a:gd name="T50" fmla="*/ 100 w 219"/>
                <a:gd name="T51" fmla="*/ 157 h 164"/>
                <a:gd name="T52" fmla="*/ 90 w 219"/>
                <a:gd name="T53" fmla="*/ 162 h 164"/>
                <a:gd name="T54" fmla="*/ 88 w 219"/>
                <a:gd name="T55" fmla="*/ 162 h 164"/>
                <a:gd name="T56" fmla="*/ 98 w 219"/>
                <a:gd name="T57" fmla="*/ 152 h 164"/>
                <a:gd name="T58" fmla="*/ 109 w 219"/>
                <a:gd name="T59" fmla="*/ 135 h 164"/>
                <a:gd name="T60" fmla="*/ 119 w 219"/>
                <a:gd name="T61" fmla="*/ 126 h 164"/>
                <a:gd name="T62" fmla="*/ 126 w 219"/>
                <a:gd name="T63" fmla="*/ 114 h 164"/>
                <a:gd name="T64" fmla="*/ 136 w 219"/>
                <a:gd name="T65" fmla="*/ 100 h 164"/>
                <a:gd name="T66" fmla="*/ 140 w 219"/>
                <a:gd name="T67" fmla="*/ 90 h 164"/>
                <a:gd name="T68" fmla="*/ 145 w 219"/>
                <a:gd name="T69" fmla="*/ 78 h 164"/>
                <a:gd name="T70" fmla="*/ 145 w 219"/>
                <a:gd name="T71" fmla="*/ 69 h 164"/>
                <a:gd name="T72" fmla="*/ 136 w 219"/>
                <a:gd name="T73" fmla="*/ 52 h 164"/>
                <a:gd name="T74" fmla="*/ 124 w 219"/>
                <a:gd name="T75" fmla="*/ 42 h 164"/>
                <a:gd name="T76" fmla="*/ 109 w 219"/>
                <a:gd name="T77" fmla="*/ 35 h 164"/>
                <a:gd name="T78" fmla="*/ 88 w 219"/>
                <a:gd name="T79" fmla="*/ 26 h 164"/>
                <a:gd name="T80" fmla="*/ 71 w 219"/>
                <a:gd name="T81" fmla="*/ 19 h 164"/>
                <a:gd name="T82" fmla="*/ 59 w 219"/>
                <a:gd name="T83" fmla="*/ 14 h 164"/>
                <a:gd name="T84" fmla="*/ 43 w 219"/>
                <a:gd name="T85" fmla="*/ 11 h 164"/>
                <a:gd name="T86" fmla="*/ 26 w 219"/>
                <a:gd name="T87" fmla="*/ 7 h 164"/>
                <a:gd name="T88" fmla="*/ 12 w 219"/>
                <a:gd name="T89" fmla="*/ 2 h 164"/>
                <a:gd name="T90" fmla="*/ 2 w 219"/>
                <a:gd name="T9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9" h="164">
                  <a:moveTo>
                    <a:pt x="0" y="0"/>
                  </a:moveTo>
                  <a:lnTo>
                    <a:pt x="5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9" y="0"/>
                  </a:lnTo>
                  <a:lnTo>
                    <a:pt x="33" y="2"/>
                  </a:lnTo>
                  <a:lnTo>
                    <a:pt x="36" y="2"/>
                  </a:lnTo>
                  <a:lnTo>
                    <a:pt x="43" y="2"/>
                  </a:lnTo>
                  <a:lnTo>
                    <a:pt x="48" y="2"/>
                  </a:lnTo>
                  <a:lnTo>
                    <a:pt x="52" y="4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4" y="4"/>
                  </a:lnTo>
                  <a:lnTo>
                    <a:pt x="71" y="7"/>
                  </a:lnTo>
                  <a:lnTo>
                    <a:pt x="74" y="7"/>
                  </a:lnTo>
                  <a:lnTo>
                    <a:pt x="81" y="7"/>
                  </a:lnTo>
                  <a:lnTo>
                    <a:pt x="86" y="7"/>
                  </a:lnTo>
                  <a:lnTo>
                    <a:pt x="90" y="9"/>
                  </a:lnTo>
                  <a:lnTo>
                    <a:pt x="95" y="9"/>
                  </a:lnTo>
                  <a:lnTo>
                    <a:pt x="100" y="11"/>
                  </a:lnTo>
                  <a:lnTo>
                    <a:pt x="105" y="11"/>
                  </a:lnTo>
                  <a:lnTo>
                    <a:pt x="109" y="14"/>
                  </a:lnTo>
                  <a:lnTo>
                    <a:pt x="114" y="14"/>
                  </a:lnTo>
                  <a:lnTo>
                    <a:pt x="119" y="14"/>
                  </a:lnTo>
                  <a:lnTo>
                    <a:pt x="124" y="16"/>
                  </a:lnTo>
                  <a:lnTo>
                    <a:pt x="129" y="19"/>
                  </a:lnTo>
                  <a:lnTo>
                    <a:pt x="133" y="19"/>
                  </a:lnTo>
                  <a:lnTo>
                    <a:pt x="138" y="19"/>
                  </a:lnTo>
                  <a:lnTo>
                    <a:pt x="143" y="21"/>
                  </a:lnTo>
                  <a:lnTo>
                    <a:pt x="148" y="23"/>
                  </a:lnTo>
                  <a:lnTo>
                    <a:pt x="150" y="23"/>
                  </a:lnTo>
                  <a:lnTo>
                    <a:pt x="157" y="23"/>
                  </a:lnTo>
                  <a:lnTo>
                    <a:pt x="160" y="26"/>
                  </a:lnTo>
                  <a:lnTo>
                    <a:pt x="164" y="28"/>
                  </a:lnTo>
                  <a:lnTo>
                    <a:pt x="167" y="28"/>
                  </a:lnTo>
                  <a:lnTo>
                    <a:pt x="171" y="28"/>
                  </a:lnTo>
                  <a:lnTo>
                    <a:pt x="174" y="31"/>
                  </a:lnTo>
                  <a:lnTo>
                    <a:pt x="179" y="33"/>
                  </a:lnTo>
                  <a:lnTo>
                    <a:pt x="186" y="35"/>
                  </a:lnTo>
                  <a:lnTo>
                    <a:pt x="193" y="40"/>
                  </a:lnTo>
                  <a:lnTo>
                    <a:pt x="200" y="42"/>
                  </a:lnTo>
                  <a:lnTo>
                    <a:pt x="205" y="47"/>
                  </a:lnTo>
                  <a:lnTo>
                    <a:pt x="207" y="52"/>
                  </a:lnTo>
                  <a:lnTo>
                    <a:pt x="212" y="54"/>
                  </a:lnTo>
                  <a:lnTo>
                    <a:pt x="214" y="59"/>
                  </a:lnTo>
                  <a:lnTo>
                    <a:pt x="217" y="61"/>
                  </a:lnTo>
                  <a:lnTo>
                    <a:pt x="219" y="66"/>
                  </a:lnTo>
                  <a:lnTo>
                    <a:pt x="219" y="73"/>
                  </a:lnTo>
                  <a:lnTo>
                    <a:pt x="219" y="76"/>
                  </a:lnTo>
                  <a:lnTo>
                    <a:pt x="217" y="83"/>
                  </a:lnTo>
                  <a:lnTo>
                    <a:pt x="214" y="88"/>
                  </a:lnTo>
                  <a:lnTo>
                    <a:pt x="212" y="90"/>
                  </a:lnTo>
                  <a:lnTo>
                    <a:pt x="207" y="95"/>
                  </a:lnTo>
                  <a:lnTo>
                    <a:pt x="202" y="100"/>
                  </a:lnTo>
                  <a:lnTo>
                    <a:pt x="200" y="104"/>
                  </a:lnTo>
                  <a:lnTo>
                    <a:pt x="195" y="107"/>
                  </a:lnTo>
                  <a:lnTo>
                    <a:pt x="188" y="112"/>
                  </a:lnTo>
                  <a:lnTo>
                    <a:pt x="186" y="114"/>
                  </a:lnTo>
                  <a:lnTo>
                    <a:pt x="179" y="119"/>
                  </a:lnTo>
                  <a:lnTo>
                    <a:pt x="174" y="121"/>
                  </a:lnTo>
                  <a:lnTo>
                    <a:pt x="169" y="126"/>
                  </a:lnTo>
                  <a:lnTo>
                    <a:pt x="164" y="128"/>
                  </a:lnTo>
                  <a:lnTo>
                    <a:pt x="157" y="133"/>
                  </a:lnTo>
                  <a:lnTo>
                    <a:pt x="155" y="135"/>
                  </a:lnTo>
                  <a:lnTo>
                    <a:pt x="148" y="138"/>
                  </a:lnTo>
                  <a:lnTo>
                    <a:pt x="143" y="140"/>
                  </a:lnTo>
                  <a:lnTo>
                    <a:pt x="136" y="142"/>
                  </a:lnTo>
                  <a:lnTo>
                    <a:pt x="131" y="145"/>
                  </a:lnTo>
                  <a:lnTo>
                    <a:pt x="126" y="147"/>
                  </a:lnTo>
                  <a:lnTo>
                    <a:pt x="121" y="150"/>
                  </a:lnTo>
                  <a:lnTo>
                    <a:pt x="117" y="152"/>
                  </a:lnTo>
                  <a:lnTo>
                    <a:pt x="112" y="152"/>
                  </a:lnTo>
                  <a:lnTo>
                    <a:pt x="107" y="157"/>
                  </a:lnTo>
                  <a:lnTo>
                    <a:pt x="105" y="157"/>
                  </a:lnTo>
                  <a:lnTo>
                    <a:pt x="100" y="157"/>
                  </a:lnTo>
                  <a:lnTo>
                    <a:pt x="98" y="159"/>
                  </a:lnTo>
                  <a:lnTo>
                    <a:pt x="95" y="159"/>
                  </a:lnTo>
                  <a:lnTo>
                    <a:pt x="90" y="162"/>
                  </a:lnTo>
                  <a:lnTo>
                    <a:pt x="88" y="162"/>
                  </a:lnTo>
                  <a:lnTo>
                    <a:pt x="88" y="164"/>
                  </a:lnTo>
                  <a:lnTo>
                    <a:pt x="88" y="162"/>
                  </a:lnTo>
                  <a:lnTo>
                    <a:pt x="90" y="159"/>
                  </a:lnTo>
                  <a:lnTo>
                    <a:pt x="93" y="157"/>
                  </a:lnTo>
                  <a:lnTo>
                    <a:pt x="98" y="152"/>
                  </a:lnTo>
                  <a:lnTo>
                    <a:pt x="102" y="145"/>
                  </a:lnTo>
                  <a:lnTo>
                    <a:pt x="107" y="140"/>
                  </a:lnTo>
                  <a:lnTo>
                    <a:pt x="109" y="135"/>
                  </a:lnTo>
                  <a:lnTo>
                    <a:pt x="112" y="133"/>
                  </a:lnTo>
                  <a:lnTo>
                    <a:pt x="117" y="128"/>
                  </a:lnTo>
                  <a:lnTo>
                    <a:pt x="119" y="126"/>
                  </a:lnTo>
                  <a:lnTo>
                    <a:pt x="124" y="121"/>
                  </a:lnTo>
                  <a:lnTo>
                    <a:pt x="124" y="119"/>
                  </a:lnTo>
                  <a:lnTo>
                    <a:pt x="126" y="114"/>
                  </a:lnTo>
                  <a:lnTo>
                    <a:pt x="129" y="109"/>
                  </a:lnTo>
                  <a:lnTo>
                    <a:pt x="133" y="104"/>
                  </a:lnTo>
                  <a:lnTo>
                    <a:pt x="136" y="100"/>
                  </a:lnTo>
                  <a:lnTo>
                    <a:pt x="136" y="97"/>
                  </a:lnTo>
                  <a:lnTo>
                    <a:pt x="140" y="95"/>
                  </a:lnTo>
                  <a:lnTo>
                    <a:pt x="140" y="90"/>
                  </a:lnTo>
                  <a:lnTo>
                    <a:pt x="143" y="85"/>
                  </a:lnTo>
                  <a:lnTo>
                    <a:pt x="143" y="83"/>
                  </a:lnTo>
                  <a:lnTo>
                    <a:pt x="145" y="78"/>
                  </a:lnTo>
                  <a:lnTo>
                    <a:pt x="145" y="73"/>
                  </a:lnTo>
                  <a:lnTo>
                    <a:pt x="145" y="71"/>
                  </a:lnTo>
                  <a:lnTo>
                    <a:pt x="145" y="69"/>
                  </a:lnTo>
                  <a:lnTo>
                    <a:pt x="145" y="66"/>
                  </a:lnTo>
                  <a:lnTo>
                    <a:pt x="143" y="59"/>
                  </a:lnTo>
                  <a:lnTo>
                    <a:pt x="136" y="52"/>
                  </a:lnTo>
                  <a:lnTo>
                    <a:pt x="133" y="50"/>
                  </a:lnTo>
                  <a:lnTo>
                    <a:pt x="129" y="45"/>
                  </a:lnTo>
                  <a:lnTo>
                    <a:pt x="124" y="42"/>
                  </a:lnTo>
                  <a:lnTo>
                    <a:pt x="119" y="40"/>
                  </a:lnTo>
                  <a:lnTo>
                    <a:pt x="114" y="38"/>
                  </a:lnTo>
                  <a:lnTo>
                    <a:pt x="109" y="35"/>
                  </a:lnTo>
                  <a:lnTo>
                    <a:pt x="102" y="31"/>
                  </a:lnTo>
                  <a:lnTo>
                    <a:pt x="95" y="28"/>
                  </a:lnTo>
                  <a:lnTo>
                    <a:pt x="88" y="26"/>
                  </a:lnTo>
                  <a:lnTo>
                    <a:pt x="83" y="23"/>
                  </a:lnTo>
                  <a:lnTo>
                    <a:pt x="76" y="21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64" y="19"/>
                  </a:lnTo>
                  <a:lnTo>
                    <a:pt x="59" y="14"/>
                  </a:lnTo>
                  <a:lnTo>
                    <a:pt x="57" y="14"/>
                  </a:lnTo>
                  <a:lnTo>
                    <a:pt x="50" y="11"/>
                  </a:lnTo>
                  <a:lnTo>
                    <a:pt x="43" y="11"/>
                  </a:lnTo>
                  <a:lnTo>
                    <a:pt x="36" y="9"/>
                  </a:lnTo>
                  <a:lnTo>
                    <a:pt x="31" y="7"/>
                  </a:lnTo>
                  <a:lnTo>
                    <a:pt x="26" y="7"/>
                  </a:lnTo>
                  <a:lnTo>
                    <a:pt x="21" y="4"/>
                  </a:lnTo>
                  <a:lnTo>
                    <a:pt x="14" y="2"/>
                  </a:lnTo>
                  <a:lnTo>
                    <a:pt x="12" y="2"/>
                  </a:lnTo>
                  <a:lnTo>
                    <a:pt x="9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7" name="Freeform 33">
              <a:extLst>
                <a:ext uri="{FF2B5EF4-FFF2-40B4-BE49-F238E27FC236}">
                  <a16:creationId xmlns:a16="http://schemas.microsoft.com/office/drawing/2014/main" id="{F175C717-904A-480C-9974-7E80BC742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4" y="1773"/>
              <a:ext cx="217" cy="486"/>
            </a:xfrm>
            <a:custGeom>
              <a:avLst/>
              <a:gdLst>
                <a:gd name="T0" fmla="*/ 172 w 217"/>
                <a:gd name="T1" fmla="*/ 55 h 486"/>
                <a:gd name="T2" fmla="*/ 155 w 217"/>
                <a:gd name="T3" fmla="*/ 88 h 486"/>
                <a:gd name="T4" fmla="*/ 141 w 217"/>
                <a:gd name="T5" fmla="*/ 119 h 486"/>
                <a:gd name="T6" fmla="*/ 127 w 217"/>
                <a:gd name="T7" fmla="*/ 152 h 486"/>
                <a:gd name="T8" fmla="*/ 112 w 217"/>
                <a:gd name="T9" fmla="*/ 186 h 486"/>
                <a:gd name="T10" fmla="*/ 98 w 217"/>
                <a:gd name="T11" fmla="*/ 217 h 486"/>
                <a:gd name="T12" fmla="*/ 86 w 217"/>
                <a:gd name="T13" fmla="*/ 250 h 486"/>
                <a:gd name="T14" fmla="*/ 74 w 217"/>
                <a:gd name="T15" fmla="*/ 279 h 486"/>
                <a:gd name="T16" fmla="*/ 62 w 217"/>
                <a:gd name="T17" fmla="*/ 310 h 486"/>
                <a:gd name="T18" fmla="*/ 50 w 217"/>
                <a:gd name="T19" fmla="*/ 338 h 486"/>
                <a:gd name="T20" fmla="*/ 41 w 217"/>
                <a:gd name="T21" fmla="*/ 364 h 486"/>
                <a:gd name="T22" fmla="*/ 31 w 217"/>
                <a:gd name="T23" fmla="*/ 391 h 486"/>
                <a:gd name="T24" fmla="*/ 22 w 217"/>
                <a:gd name="T25" fmla="*/ 412 h 486"/>
                <a:gd name="T26" fmla="*/ 15 w 217"/>
                <a:gd name="T27" fmla="*/ 431 h 486"/>
                <a:gd name="T28" fmla="*/ 10 w 217"/>
                <a:gd name="T29" fmla="*/ 450 h 486"/>
                <a:gd name="T30" fmla="*/ 5 w 217"/>
                <a:gd name="T31" fmla="*/ 464 h 486"/>
                <a:gd name="T32" fmla="*/ 3 w 217"/>
                <a:gd name="T33" fmla="*/ 474 h 486"/>
                <a:gd name="T34" fmla="*/ 0 w 217"/>
                <a:gd name="T35" fmla="*/ 483 h 486"/>
                <a:gd name="T36" fmla="*/ 3 w 217"/>
                <a:gd name="T37" fmla="*/ 483 h 486"/>
                <a:gd name="T38" fmla="*/ 10 w 217"/>
                <a:gd name="T39" fmla="*/ 469 h 486"/>
                <a:gd name="T40" fmla="*/ 17 w 217"/>
                <a:gd name="T41" fmla="*/ 455 h 486"/>
                <a:gd name="T42" fmla="*/ 24 w 217"/>
                <a:gd name="T43" fmla="*/ 438 h 486"/>
                <a:gd name="T44" fmla="*/ 36 w 217"/>
                <a:gd name="T45" fmla="*/ 417 h 486"/>
                <a:gd name="T46" fmla="*/ 46 w 217"/>
                <a:gd name="T47" fmla="*/ 395 h 486"/>
                <a:gd name="T48" fmla="*/ 58 w 217"/>
                <a:gd name="T49" fmla="*/ 371 h 486"/>
                <a:gd name="T50" fmla="*/ 70 w 217"/>
                <a:gd name="T51" fmla="*/ 345 h 486"/>
                <a:gd name="T52" fmla="*/ 84 w 217"/>
                <a:gd name="T53" fmla="*/ 317 h 486"/>
                <a:gd name="T54" fmla="*/ 98 w 217"/>
                <a:gd name="T55" fmla="*/ 288 h 486"/>
                <a:gd name="T56" fmla="*/ 112 w 217"/>
                <a:gd name="T57" fmla="*/ 260 h 486"/>
                <a:gd name="T58" fmla="*/ 124 w 217"/>
                <a:gd name="T59" fmla="*/ 231 h 486"/>
                <a:gd name="T60" fmla="*/ 139 w 217"/>
                <a:gd name="T61" fmla="*/ 200 h 486"/>
                <a:gd name="T62" fmla="*/ 151 w 217"/>
                <a:gd name="T63" fmla="*/ 171 h 486"/>
                <a:gd name="T64" fmla="*/ 165 w 217"/>
                <a:gd name="T65" fmla="*/ 145 h 486"/>
                <a:gd name="T66" fmla="*/ 174 w 217"/>
                <a:gd name="T67" fmla="*/ 119 h 486"/>
                <a:gd name="T68" fmla="*/ 184 w 217"/>
                <a:gd name="T69" fmla="*/ 95 h 486"/>
                <a:gd name="T70" fmla="*/ 196 w 217"/>
                <a:gd name="T71" fmla="*/ 71 h 486"/>
                <a:gd name="T72" fmla="*/ 203 w 217"/>
                <a:gd name="T73" fmla="*/ 52 h 486"/>
                <a:gd name="T74" fmla="*/ 210 w 217"/>
                <a:gd name="T75" fmla="*/ 36 h 486"/>
                <a:gd name="T76" fmla="*/ 212 w 217"/>
                <a:gd name="T77" fmla="*/ 21 h 486"/>
                <a:gd name="T78" fmla="*/ 215 w 217"/>
                <a:gd name="T79" fmla="*/ 9 h 486"/>
                <a:gd name="T80" fmla="*/ 212 w 217"/>
                <a:gd name="T81" fmla="*/ 0 h 486"/>
                <a:gd name="T82" fmla="*/ 205 w 217"/>
                <a:gd name="T83" fmla="*/ 2 h 486"/>
                <a:gd name="T84" fmla="*/ 196 w 217"/>
                <a:gd name="T85" fmla="*/ 12 h 486"/>
                <a:gd name="T86" fmla="*/ 189 w 217"/>
                <a:gd name="T87" fmla="*/ 21 h 486"/>
                <a:gd name="T88" fmla="*/ 181 w 217"/>
                <a:gd name="T89" fmla="*/ 3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7" h="486">
                  <a:moveTo>
                    <a:pt x="181" y="36"/>
                  </a:moveTo>
                  <a:lnTo>
                    <a:pt x="174" y="45"/>
                  </a:lnTo>
                  <a:lnTo>
                    <a:pt x="172" y="55"/>
                  </a:lnTo>
                  <a:lnTo>
                    <a:pt x="165" y="64"/>
                  </a:lnTo>
                  <a:lnTo>
                    <a:pt x="160" y="76"/>
                  </a:lnTo>
                  <a:lnTo>
                    <a:pt x="155" y="88"/>
                  </a:lnTo>
                  <a:lnTo>
                    <a:pt x="151" y="98"/>
                  </a:lnTo>
                  <a:lnTo>
                    <a:pt x="146" y="109"/>
                  </a:lnTo>
                  <a:lnTo>
                    <a:pt x="141" y="119"/>
                  </a:lnTo>
                  <a:lnTo>
                    <a:pt x="136" y="131"/>
                  </a:lnTo>
                  <a:lnTo>
                    <a:pt x="131" y="140"/>
                  </a:lnTo>
                  <a:lnTo>
                    <a:pt x="127" y="152"/>
                  </a:lnTo>
                  <a:lnTo>
                    <a:pt x="122" y="164"/>
                  </a:lnTo>
                  <a:lnTo>
                    <a:pt x="117" y="174"/>
                  </a:lnTo>
                  <a:lnTo>
                    <a:pt x="112" y="186"/>
                  </a:lnTo>
                  <a:lnTo>
                    <a:pt x="108" y="195"/>
                  </a:lnTo>
                  <a:lnTo>
                    <a:pt x="103" y="207"/>
                  </a:lnTo>
                  <a:lnTo>
                    <a:pt x="98" y="217"/>
                  </a:lnTo>
                  <a:lnTo>
                    <a:pt x="96" y="229"/>
                  </a:lnTo>
                  <a:lnTo>
                    <a:pt x="91" y="238"/>
                  </a:lnTo>
                  <a:lnTo>
                    <a:pt x="86" y="250"/>
                  </a:lnTo>
                  <a:lnTo>
                    <a:pt x="81" y="260"/>
                  </a:lnTo>
                  <a:lnTo>
                    <a:pt x="77" y="269"/>
                  </a:lnTo>
                  <a:lnTo>
                    <a:pt x="74" y="279"/>
                  </a:lnTo>
                  <a:lnTo>
                    <a:pt x="70" y="291"/>
                  </a:lnTo>
                  <a:lnTo>
                    <a:pt x="65" y="300"/>
                  </a:lnTo>
                  <a:lnTo>
                    <a:pt x="62" y="310"/>
                  </a:lnTo>
                  <a:lnTo>
                    <a:pt x="58" y="319"/>
                  </a:lnTo>
                  <a:lnTo>
                    <a:pt x="53" y="329"/>
                  </a:lnTo>
                  <a:lnTo>
                    <a:pt x="50" y="338"/>
                  </a:lnTo>
                  <a:lnTo>
                    <a:pt x="46" y="348"/>
                  </a:lnTo>
                  <a:lnTo>
                    <a:pt x="43" y="355"/>
                  </a:lnTo>
                  <a:lnTo>
                    <a:pt x="41" y="364"/>
                  </a:lnTo>
                  <a:lnTo>
                    <a:pt x="36" y="374"/>
                  </a:lnTo>
                  <a:lnTo>
                    <a:pt x="34" y="381"/>
                  </a:lnTo>
                  <a:lnTo>
                    <a:pt x="31" y="391"/>
                  </a:lnTo>
                  <a:lnTo>
                    <a:pt x="29" y="398"/>
                  </a:lnTo>
                  <a:lnTo>
                    <a:pt x="24" y="402"/>
                  </a:lnTo>
                  <a:lnTo>
                    <a:pt x="22" y="412"/>
                  </a:lnTo>
                  <a:lnTo>
                    <a:pt x="20" y="419"/>
                  </a:lnTo>
                  <a:lnTo>
                    <a:pt x="20" y="426"/>
                  </a:lnTo>
                  <a:lnTo>
                    <a:pt x="15" y="431"/>
                  </a:lnTo>
                  <a:lnTo>
                    <a:pt x="15" y="438"/>
                  </a:lnTo>
                  <a:lnTo>
                    <a:pt x="12" y="443"/>
                  </a:lnTo>
                  <a:lnTo>
                    <a:pt x="10" y="450"/>
                  </a:lnTo>
                  <a:lnTo>
                    <a:pt x="8" y="455"/>
                  </a:lnTo>
                  <a:lnTo>
                    <a:pt x="8" y="460"/>
                  </a:lnTo>
                  <a:lnTo>
                    <a:pt x="5" y="464"/>
                  </a:lnTo>
                  <a:lnTo>
                    <a:pt x="5" y="469"/>
                  </a:lnTo>
                  <a:lnTo>
                    <a:pt x="3" y="472"/>
                  </a:lnTo>
                  <a:lnTo>
                    <a:pt x="3" y="474"/>
                  </a:lnTo>
                  <a:lnTo>
                    <a:pt x="0" y="476"/>
                  </a:lnTo>
                  <a:lnTo>
                    <a:pt x="0" y="479"/>
                  </a:lnTo>
                  <a:lnTo>
                    <a:pt x="0" y="483"/>
                  </a:lnTo>
                  <a:lnTo>
                    <a:pt x="0" y="486"/>
                  </a:lnTo>
                  <a:lnTo>
                    <a:pt x="0" y="483"/>
                  </a:lnTo>
                  <a:lnTo>
                    <a:pt x="3" y="483"/>
                  </a:lnTo>
                  <a:lnTo>
                    <a:pt x="5" y="479"/>
                  </a:lnTo>
                  <a:lnTo>
                    <a:pt x="8" y="474"/>
                  </a:lnTo>
                  <a:lnTo>
                    <a:pt x="10" y="469"/>
                  </a:lnTo>
                  <a:lnTo>
                    <a:pt x="12" y="464"/>
                  </a:lnTo>
                  <a:lnTo>
                    <a:pt x="15" y="460"/>
                  </a:lnTo>
                  <a:lnTo>
                    <a:pt x="17" y="455"/>
                  </a:lnTo>
                  <a:lnTo>
                    <a:pt x="20" y="448"/>
                  </a:lnTo>
                  <a:lnTo>
                    <a:pt x="22" y="443"/>
                  </a:lnTo>
                  <a:lnTo>
                    <a:pt x="24" y="438"/>
                  </a:lnTo>
                  <a:lnTo>
                    <a:pt x="29" y="431"/>
                  </a:lnTo>
                  <a:lnTo>
                    <a:pt x="31" y="424"/>
                  </a:lnTo>
                  <a:lnTo>
                    <a:pt x="36" y="417"/>
                  </a:lnTo>
                  <a:lnTo>
                    <a:pt x="39" y="410"/>
                  </a:lnTo>
                  <a:lnTo>
                    <a:pt x="43" y="402"/>
                  </a:lnTo>
                  <a:lnTo>
                    <a:pt x="46" y="395"/>
                  </a:lnTo>
                  <a:lnTo>
                    <a:pt x="50" y="386"/>
                  </a:lnTo>
                  <a:lnTo>
                    <a:pt x="53" y="379"/>
                  </a:lnTo>
                  <a:lnTo>
                    <a:pt x="58" y="371"/>
                  </a:lnTo>
                  <a:lnTo>
                    <a:pt x="62" y="362"/>
                  </a:lnTo>
                  <a:lnTo>
                    <a:pt x="67" y="352"/>
                  </a:lnTo>
                  <a:lnTo>
                    <a:pt x="70" y="345"/>
                  </a:lnTo>
                  <a:lnTo>
                    <a:pt x="74" y="336"/>
                  </a:lnTo>
                  <a:lnTo>
                    <a:pt x="79" y="326"/>
                  </a:lnTo>
                  <a:lnTo>
                    <a:pt x="84" y="317"/>
                  </a:lnTo>
                  <a:lnTo>
                    <a:pt x="89" y="307"/>
                  </a:lnTo>
                  <a:lnTo>
                    <a:pt x="93" y="298"/>
                  </a:lnTo>
                  <a:lnTo>
                    <a:pt x="98" y="288"/>
                  </a:lnTo>
                  <a:lnTo>
                    <a:pt x="101" y="279"/>
                  </a:lnTo>
                  <a:lnTo>
                    <a:pt x="105" y="269"/>
                  </a:lnTo>
                  <a:lnTo>
                    <a:pt x="112" y="260"/>
                  </a:lnTo>
                  <a:lnTo>
                    <a:pt x="115" y="250"/>
                  </a:lnTo>
                  <a:lnTo>
                    <a:pt x="120" y="240"/>
                  </a:lnTo>
                  <a:lnTo>
                    <a:pt x="124" y="231"/>
                  </a:lnTo>
                  <a:lnTo>
                    <a:pt x="129" y="219"/>
                  </a:lnTo>
                  <a:lnTo>
                    <a:pt x="134" y="210"/>
                  </a:lnTo>
                  <a:lnTo>
                    <a:pt x="139" y="200"/>
                  </a:lnTo>
                  <a:lnTo>
                    <a:pt x="143" y="190"/>
                  </a:lnTo>
                  <a:lnTo>
                    <a:pt x="146" y="181"/>
                  </a:lnTo>
                  <a:lnTo>
                    <a:pt x="151" y="171"/>
                  </a:lnTo>
                  <a:lnTo>
                    <a:pt x="155" y="162"/>
                  </a:lnTo>
                  <a:lnTo>
                    <a:pt x="160" y="155"/>
                  </a:lnTo>
                  <a:lnTo>
                    <a:pt x="165" y="145"/>
                  </a:lnTo>
                  <a:lnTo>
                    <a:pt x="167" y="136"/>
                  </a:lnTo>
                  <a:lnTo>
                    <a:pt x="172" y="126"/>
                  </a:lnTo>
                  <a:lnTo>
                    <a:pt x="174" y="119"/>
                  </a:lnTo>
                  <a:lnTo>
                    <a:pt x="177" y="109"/>
                  </a:lnTo>
                  <a:lnTo>
                    <a:pt x="181" y="102"/>
                  </a:lnTo>
                  <a:lnTo>
                    <a:pt x="184" y="95"/>
                  </a:lnTo>
                  <a:lnTo>
                    <a:pt x="189" y="86"/>
                  </a:lnTo>
                  <a:lnTo>
                    <a:pt x="191" y="79"/>
                  </a:lnTo>
                  <a:lnTo>
                    <a:pt x="196" y="71"/>
                  </a:lnTo>
                  <a:lnTo>
                    <a:pt x="198" y="64"/>
                  </a:lnTo>
                  <a:lnTo>
                    <a:pt x="201" y="57"/>
                  </a:lnTo>
                  <a:lnTo>
                    <a:pt x="203" y="52"/>
                  </a:lnTo>
                  <a:lnTo>
                    <a:pt x="205" y="48"/>
                  </a:lnTo>
                  <a:lnTo>
                    <a:pt x="205" y="40"/>
                  </a:lnTo>
                  <a:lnTo>
                    <a:pt x="210" y="36"/>
                  </a:lnTo>
                  <a:lnTo>
                    <a:pt x="212" y="31"/>
                  </a:lnTo>
                  <a:lnTo>
                    <a:pt x="212" y="26"/>
                  </a:lnTo>
                  <a:lnTo>
                    <a:pt x="212" y="21"/>
                  </a:lnTo>
                  <a:lnTo>
                    <a:pt x="215" y="19"/>
                  </a:lnTo>
                  <a:lnTo>
                    <a:pt x="215" y="17"/>
                  </a:lnTo>
                  <a:lnTo>
                    <a:pt x="215" y="9"/>
                  </a:lnTo>
                  <a:lnTo>
                    <a:pt x="217" y="7"/>
                  </a:lnTo>
                  <a:lnTo>
                    <a:pt x="215" y="2"/>
                  </a:lnTo>
                  <a:lnTo>
                    <a:pt x="212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05" y="2"/>
                  </a:lnTo>
                  <a:lnTo>
                    <a:pt x="203" y="5"/>
                  </a:lnTo>
                  <a:lnTo>
                    <a:pt x="198" y="7"/>
                  </a:lnTo>
                  <a:lnTo>
                    <a:pt x="196" y="12"/>
                  </a:lnTo>
                  <a:lnTo>
                    <a:pt x="193" y="17"/>
                  </a:lnTo>
                  <a:lnTo>
                    <a:pt x="191" y="19"/>
                  </a:lnTo>
                  <a:lnTo>
                    <a:pt x="189" y="21"/>
                  </a:lnTo>
                  <a:lnTo>
                    <a:pt x="184" y="26"/>
                  </a:lnTo>
                  <a:lnTo>
                    <a:pt x="181" y="33"/>
                  </a:lnTo>
                  <a:lnTo>
                    <a:pt x="181" y="36"/>
                  </a:lnTo>
                  <a:lnTo>
                    <a:pt x="181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8" name="Freeform 34">
              <a:extLst>
                <a:ext uri="{FF2B5EF4-FFF2-40B4-BE49-F238E27FC236}">
                  <a16:creationId xmlns:a16="http://schemas.microsoft.com/office/drawing/2014/main" id="{34F35262-FDA2-4937-8832-A97A849ED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8" y="2323"/>
              <a:ext cx="262" cy="610"/>
            </a:xfrm>
            <a:custGeom>
              <a:avLst/>
              <a:gdLst>
                <a:gd name="T0" fmla="*/ 203 w 262"/>
                <a:gd name="T1" fmla="*/ 72 h 610"/>
                <a:gd name="T2" fmla="*/ 186 w 262"/>
                <a:gd name="T3" fmla="*/ 103 h 610"/>
                <a:gd name="T4" fmla="*/ 172 w 262"/>
                <a:gd name="T5" fmla="*/ 134 h 610"/>
                <a:gd name="T6" fmla="*/ 155 w 262"/>
                <a:gd name="T7" fmla="*/ 167 h 610"/>
                <a:gd name="T8" fmla="*/ 143 w 262"/>
                <a:gd name="T9" fmla="*/ 200 h 610"/>
                <a:gd name="T10" fmla="*/ 126 w 262"/>
                <a:gd name="T11" fmla="*/ 234 h 610"/>
                <a:gd name="T12" fmla="*/ 115 w 262"/>
                <a:gd name="T13" fmla="*/ 269 h 610"/>
                <a:gd name="T14" fmla="*/ 100 w 262"/>
                <a:gd name="T15" fmla="*/ 300 h 610"/>
                <a:gd name="T16" fmla="*/ 86 w 262"/>
                <a:gd name="T17" fmla="*/ 334 h 610"/>
                <a:gd name="T18" fmla="*/ 76 w 262"/>
                <a:gd name="T19" fmla="*/ 367 h 610"/>
                <a:gd name="T20" fmla="*/ 65 w 262"/>
                <a:gd name="T21" fmla="*/ 398 h 610"/>
                <a:gd name="T22" fmla="*/ 53 w 262"/>
                <a:gd name="T23" fmla="*/ 426 h 610"/>
                <a:gd name="T24" fmla="*/ 45 w 262"/>
                <a:gd name="T25" fmla="*/ 455 h 610"/>
                <a:gd name="T26" fmla="*/ 36 w 262"/>
                <a:gd name="T27" fmla="*/ 481 h 610"/>
                <a:gd name="T28" fmla="*/ 29 w 262"/>
                <a:gd name="T29" fmla="*/ 507 h 610"/>
                <a:gd name="T30" fmla="*/ 22 w 262"/>
                <a:gd name="T31" fmla="*/ 529 h 610"/>
                <a:gd name="T32" fmla="*/ 15 w 262"/>
                <a:gd name="T33" fmla="*/ 550 h 610"/>
                <a:gd name="T34" fmla="*/ 10 w 262"/>
                <a:gd name="T35" fmla="*/ 567 h 610"/>
                <a:gd name="T36" fmla="*/ 7 w 262"/>
                <a:gd name="T37" fmla="*/ 581 h 610"/>
                <a:gd name="T38" fmla="*/ 3 w 262"/>
                <a:gd name="T39" fmla="*/ 593 h 610"/>
                <a:gd name="T40" fmla="*/ 3 w 262"/>
                <a:gd name="T41" fmla="*/ 608 h 610"/>
                <a:gd name="T42" fmla="*/ 3 w 262"/>
                <a:gd name="T43" fmla="*/ 605 h 610"/>
                <a:gd name="T44" fmla="*/ 7 w 262"/>
                <a:gd name="T45" fmla="*/ 598 h 610"/>
                <a:gd name="T46" fmla="*/ 15 w 262"/>
                <a:gd name="T47" fmla="*/ 588 h 610"/>
                <a:gd name="T48" fmla="*/ 19 w 262"/>
                <a:gd name="T49" fmla="*/ 574 h 610"/>
                <a:gd name="T50" fmla="*/ 24 w 262"/>
                <a:gd name="T51" fmla="*/ 560 h 610"/>
                <a:gd name="T52" fmla="*/ 34 w 262"/>
                <a:gd name="T53" fmla="*/ 541 h 610"/>
                <a:gd name="T54" fmla="*/ 41 w 262"/>
                <a:gd name="T55" fmla="*/ 522 h 610"/>
                <a:gd name="T56" fmla="*/ 53 w 262"/>
                <a:gd name="T57" fmla="*/ 500 h 610"/>
                <a:gd name="T58" fmla="*/ 62 w 262"/>
                <a:gd name="T59" fmla="*/ 479 h 610"/>
                <a:gd name="T60" fmla="*/ 69 w 262"/>
                <a:gd name="T61" fmla="*/ 457 h 610"/>
                <a:gd name="T62" fmla="*/ 79 w 262"/>
                <a:gd name="T63" fmla="*/ 431 h 610"/>
                <a:gd name="T64" fmla="*/ 91 w 262"/>
                <a:gd name="T65" fmla="*/ 410 h 610"/>
                <a:gd name="T66" fmla="*/ 98 w 262"/>
                <a:gd name="T67" fmla="*/ 386 h 610"/>
                <a:gd name="T68" fmla="*/ 107 w 262"/>
                <a:gd name="T69" fmla="*/ 365 h 610"/>
                <a:gd name="T70" fmla="*/ 117 w 262"/>
                <a:gd name="T71" fmla="*/ 343 h 610"/>
                <a:gd name="T72" fmla="*/ 124 w 262"/>
                <a:gd name="T73" fmla="*/ 324 h 610"/>
                <a:gd name="T74" fmla="*/ 134 w 262"/>
                <a:gd name="T75" fmla="*/ 307 h 610"/>
                <a:gd name="T76" fmla="*/ 138 w 262"/>
                <a:gd name="T77" fmla="*/ 293 h 610"/>
                <a:gd name="T78" fmla="*/ 145 w 262"/>
                <a:gd name="T79" fmla="*/ 279 h 610"/>
                <a:gd name="T80" fmla="*/ 150 w 262"/>
                <a:gd name="T81" fmla="*/ 272 h 610"/>
                <a:gd name="T82" fmla="*/ 153 w 262"/>
                <a:gd name="T83" fmla="*/ 262 h 610"/>
                <a:gd name="T84" fmla="*/ 160 w 262"/>
                <a:gd name="T85" fmla="*/ 250 h 610"/>
                <a:gd name="T86" fmla="*/ 165 w 262"/>
                <a:gd name="T87" fmla="*/ 238 h 610"/>
                <a:gd name="T88" fmla="*/ 169 w 262"/>
                <a:gd name="T89" fmla="*/ 224 h 610"/>
                <a:gd name="T90" fmla="*/ 176 w 262"/>
                <a:gd name="T91" fmla="*/ 210 h 610"/>
                <a:gd name="T92" fmla="*/ 184 w 262"/>
                <a:gd name="T93" fmla="*/ 193 h 610"/>
                <a:gd name="T94" fmla="*/ 191 w 262"/>
                <a:gd name="T95" fmla="*/ 176 h 610"/>
                <a:gd name="T96" fmla="*/ 198 w 262"/>
                <a:gd name="T97" fmla="*/ 160 h 610"/>
                <a:gd name="T98" fmla="*/ 205 w 262"/>
                <a:gd name="T99" fmla="*/ 141 h 610"/>
                <a:gd name="T100" fmla="*/ 212 w 262"/>
                <a:gd name="T101" fmla="*/ 124 h 610"/>
                <a:gd name="T102" fmla="*/ 219 w 262"/>
                <a:gd name="T103" fmla="*/ 107 h 610"/>
                <a:gd name="T104" fmla="*/ 224 w 262"/>
                <a:gd name="T105" fmla="*/ 91 h 610"/>
                <a:gd name="T106" fmla="*/ 231 w 262"/>
                <a:gd name="T107" fmla="*/ 74 h 610"/>
                <a:gd name="T108" fmla="*/ 236 w 262"/>
                <a:gd name="T109" fmla="*/ 57 h 610"/>
                <a:gd name="T110" fmla="*/ 243 w 262"/>
                <a:gd name="T111" fmla="*/ 45 h 610"/>
                <a:gd name="T112" fmla="*/ 248 w 262"/>
                <a:gd name="T113" fmla="*/ 33 h 610"/>
                <a:gd name="T114" fmla="*/ 250 w 262"/>
                <a:gd name="T115" fmla="*/ 22 h 610"/>
                <a:gd name="T116" fmla="*/ 257 w 262"/>
                <a:gd name="T117" fmla="*/ 7 h 610"/>
                <a:gd name="T118" fmla="*/ 215 w 262"/>
                <a:gd name="T119" fmla="*/ 5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2" h="610">
                  <a:moveTo>
                    <a:pt x="215" y="50"/>
                  </a:moveTo>
                  <a:lnTo>
                    <a:pt x="207" y="62"/>
                  </a:lnTo>
                  <a:lnTo>
                    <a:pt x="203" y="72"/>
                  </a:lnTo>
                  <a:lnTo>
                    <a:pt x="198" y="81"/>
                  </a:lnTo>
                  <a:lnTo>
                    <a:pt x="193" y="93"/>
                  </a:lnTo>
                  <a:lnTo>
                    <a:pt x="186" y="103"/>
                  </a:lnTo>
                  <a:lnTo>
                    <a:pt x="181" y="114"/>
                  </a:lnTo>
                  <a:lnTo>
                    <a:pt x="176" y="124"/>
                  </a:lnTo>
                  <a:lnTo>
                    <a:pt x="172" y="134"/>
                  </a:lnTo>
                  <a:lnTo>
                    <a:pt x="167" y="145"/>
                  </a:lnTo>
                  <a:lnTo>
                    <a:pt x="162" y="157"/>
                  </a:lnTo>
                  <a:lnTo>
                    <a:pt x="155" y="167"/>
                  </a:lnTo>
                  <a:lnTo>
                    <a:pt x="153" y="179"/>
                  </a:lnTo>
                  <a:lnTo>
                    <a:pt x="145" y="191"/>
                  </a:lnTo>
                  <a:lnTo>
                    <a:pt x="143" y="200"/>
                  </a:lnTo>
                  <a:lnTo>
                    <a:pt x="136" y="212"/>
                  </a:lnTo>
                  <a:lnTo>
                    <a:pt x="131" y="224"/>
                  </a:lnTo>
                  <a:lnTo>
                    <a:pt x="126" y="234"/>
                  </a:lnTo>
                  <a:lnTo>
                    <a:pt x="122" y="245"/>
                  </a:lnTo>
                  <a:lnTo>
                    <a:pt x="117" y="257"/>
                  </a:lnTo>
                  <a:lnTo>
                    <a:pt x="115" y="269"/>
                  </a:lnTo>
                  <a:lnTo>
                    <a:pt x="107" y="279"/>
                  </a:lnTo>
                  <a:lnTo>
                    <a:pt x="105" y="291"/>
                  </a:lnTo>
                  <a:lnTo>
                    <a:pt x="100" y="300"/>
                  </a:lnTo>
                  <a:lnTo>
                    <a:pt x="98" y="312"/>
                  </a:lnTo>
                  <a:lnTo>
                    <a:pt x="91" y="324"/>
                  </a:lnTo>
                  <a:lnTo>
                    <a:pt x="86" y="334"/>
                  </a:lnTo>
                  <a:lnTo>
                    <a:pt x="84" y="346"/>
                  </a:lnTo>
                  <a:lnTo>
                    <a:pt x="79" y="355"/>
                  </a:lnTo>
                  <a:lnTo>
                    <a:pt x="76" y="367"/>
                  </a:lnTo>
                  <a:lnTo>
                    <a:pt x="72" y="376"/>
                  </a:lnTo>
                  <a:lnTo>
                    <a:pt x="69" y="386"/>
                  </a:lnTo>
                  <a:lnTo>
                    <a:pt x="65" y="398"/>
                  </a:lnTo>
                  <a:lnTo>
                    <a:pt x="62" y="407"/>
                  </a:lnTo>
                  <a:lnTo>
                    <a:pt x="57" y="417"/>
                  </a:lnTo>
                  <a:lnTo>
                    <a:pt x="53" y="426"/>
                  </a:lnTo>
                  <a:lnTo>
                    <a:pt x="50" y="436"/>
                  </a:lnTo>
                  <a:lnTo>
                    <a:pt x="48" y="446"/>
                  </a:lnTo>
                  <a:lnTo>
                    <a:pt x="45" y="455"/>
                  </a:lnTo>
                  <a:lnTo>
                    <a:pt x="41" y="465"/>
                  </a:lnTo>
                  <a:lnTo>
                    <a:pt x="38" y="474"/>
                  </a:lnTo>
                  <a:lnTo>
                    <a:pt x="36" y="481"/>
                  </a:lnTo>
                  <a:lnTo>
                    <a:pt x="34" y="491"/>
                  </a:lnTo>
                  <a:lnTo>
                    <a:pt x="31" y="498"/>
                  </a:lnTo>
                  <a:lnTo>
                    <a:pt x="29" y="507"/>
                  </a:lnTo>
                  <a:lnTo>
                    <a:pt x="24" y="515"/>
                  </a:lnTo>
                  <a:lnTo>
                    <a:pt x="24" y="522"/>
                  </a:lnTo>
                  <a:lnTo>
                    <a:pt x="22" y="529"/>
                  </a:lnTo>
                  <a:lnTo>
                    <a:pt x="19" y="536"/>
                  </a:lnTo>
                  <a:lnTo>
                    <a:pt x="17" y="543"/>
                  </a:lnTo>
                  <a:lnTo>
                    <a:pt x="15" y="550"/>
                  </a:lnTo>
                  <a:lnTo>
                    <a:pt x="15" y="555"/>
                  </a:lnTo>
                  <a:lnTo>
                    <a:pt x="12" y="562"/>
                  </a:lnTo>
                  <a:lnTo>
                    <a:pt x="10" y="567"/>
                  </a:lnTo>
                  <a:lnTo>
                    <a:pt x="7" y="572"/>
                  </a:lnTo>
                  <a:lnTo>
                    <a:pt x="7" y="577"/>
                  </a:lnTo>
                  <a:lnTo>
                    <a:pt x="7" y="581"/>
                  </a:lnTo>
                  <a:lnTo>
                    <a:pt x="3" y="586"/>
                  </a:lnTo>
                  <a:lnTo>
                    <a:pt x="3" y="591"/>
                  </a:lnTo>
                  <a:lnTo>
                    <a:pt x="3" y="593"/>
                  </a:lnTo>
                  <a:lnTo>
                    <a:pt x="3" y="598"/>
                  </a:lnTo>
                  <a:lnTo>
                    <a:pt x="3" y="603"/>
                  </a:lnTo>
                  <a:lnTo>
                    <a:pt x="3" y="608"/>
                  </a:lnTo>
                  <a:lnTo>
                    <a:pt x="0" y="610"/>
                  </a:lnTo>
                  <a:lnTo>
                    <a:pt x="3" y="610"/>
                  </a:lnTo>
                  <a:lnTo>
                    <a:pt x="3" y="605"/>
                  </a:lnTo>
                  <a:lnTo>
                    <a:pt x="5" y="603"/>
                  </a:lnTo>
                  <a:lnTo>
                    <a:pt x="7" y="600"/>
                  </a:lnTo>
                  <a:lnTo>
                    <a:pt x="7" y="598"/>
                  </a:lnTo>
                  <a:lnTo>
                    <a:pt x="10" y="596"/>
                  </a:lnTo>
                  <a:lnTo>
                    <a:pt x="10" y="591"/>
                  </a:lnTo>
                  <a:lnTo>
                    <a:pt x="15" y="588"/>
                  </a:lnTo>
                  <a:lnTo>
                    <a:pt x="15" y="584"/>
                  </a:lnTo>
                  <a:lnTo>
                    <a:pt x="17" y="579"/>
                  </a:lnTo>
                  <a:lnTo>
                    <a:pt x="19" y="574"/>
                  </a:lnTo>
                  <a:lnTo>
                    <a:pt x="22" y="569"/>
                  </a:lnTo>
                  <a:lnTo>
                    <a:pt x="24" y="565"/>
                  </a:lnTo>
                  <a:lnTo>
                    <a:pt x="24" y="560"/>
                  </a:lnTo>
                  <a:lnTo>
                    <a:pt x="29" y="553"/>
                  </a:lnTo>
                  <a:lnTo>
                    <a:pt x="31" y="546"/>
                  </a:lnTo>
                  <a:lnTo>
                    <a:pt x="34" y="541"/>
                  </a:lnTo>
                  <a:lnTo>
                    <a:pt x="36" y="536"/>
                  </a:lnTo>
                  <a:lnTo>
                    <a:pt x="41" y="529"/>
                  </a:lnTo>
                  <a:lnTo>
                    <a:pt x="41" y="522"/>
                  </a:lnTo>
                  <a:lnTo>
                    <a:pt x="45" y="515"/>
                  </a:lnTo>
                  <a:lnTo>
                    <a:pt x="48" y="507"/>
                  </a:lnTo>
                  <a:lnTo>
                    <a:pt x="53" y="500"/>
                  </a:lnTo>
                  <a:lnTo>
                    <a:pt x="55" y="493"/>
                  </a:lnTo>
                  <a:lnTo>
                    <a:pt x="60" y="486"/>
                  </a:lnTo>
                  <a:lnTo>
                    <a:pt x="62" y="479"/>
                  </a:lnTo>
                  <a:lnTo>
                    <a:pt x="65" y="472"/>
                  </a:lnTo>
                  <a:lnTo>
                    <a:pt x="67" y="462"/>
                  </a:lnTo>
                  <a:lnTo>
                    <a:pt x="69" y="457"/>
                  </a:lnTo>
                  <a:lnTo>
                    <a:pt x="74" y="448"/>
                  </a:lnTo>
                  <a:lnTo>
                    <a:pt x="76" y="441"/>
                  </a:lnTo>
                  <a:lnTo>
                    <a:pt x="79" y="431"/>
                  </a:lnTo>
                  <a:lnTo>
                    <a:pt x="84" y="424"/>
                  </a:lnTo>
                  <a:lnTo>
                    <a:pt x="86" y="419"/>
                  </a:lnTo>
                  <a:lnTo>
                    <a:pt x="91" y="410"/>
                  </a:lnTo>
                  <a:lnTo>
                    <a:pt x="93" y="403"/>
                  </a:lnTo>
                  <a:lnTo>
                    <a:pt x="98" y="393"/>
                  </a:lnTo>
                  <a:lnTo>
                    <a:pt x="98" y="386"/>
                  </a:lnTo>
                  <a:lnTo>
                    <a:pt x="103" y="381"/>
                  </a:lnTo>
                  <a:lnTo>
                    <a:pt x="105" y="372"/>
                  </a:lnTo>
                  <a:lnTo>
                    <a:pt x="107" y="365"/>
                  </a:lnTo>
                  <a:lnTo>
                    <a:pt x="110" y="357"/>
                  </a:lnTo>
                  <a:lnTo>
                    <a:pt x="115" y="353"/>
                  </a:lnTo>
                  <a:lnTo>
                    <a:pt x="117" y="343"/>
                  </a:lnTo>
                  <a:lnTo>
                    <a:pt x="119" y="338"/>
                  </a:lnTo>
                  <a:lnTo>
                    <a:pt x="122" y="331"/>
                  </a:lnTo>
                  <a:lnTo>
                    <a:pt x="124" y="324"/>
                  </a:lnTo>
                  <a:lnTo>
                    <a:pt x="129" y="319"/>
                  </a:lnTo>
                  <a:lnTo>
                    <a:pt x="131" y="315"/>
                  </a:lnTo>
                  <a:lnTo>
                    <a:pt x="134" y="307"/>
                  </a:lnTo>
                  <a:lnTo>
                    <a:pt x="136" y="303"/>
                  </a:lnTo>
                  <a:lnTo>
                    <a:pt x="138" y="298"/>
                  </a:lnTo>
                  <a:lnTo>
                    <a:pt x="138" y="293"/>
                  </a:lnTo>
                  <a:lnTo>
                    <a:pt x="141" y="286"/>
                  </a:lnTo>
                  <a:lnTo>
                    <a:pt x="143" y="284"/>
                  </a:lnTo>
                  <a:lnTo>
                    <a:pt x="145" y="279"/>
                  </a:lnTo>
                  <a:lnTo>
                    <a:pt x="145" y="276"/>
                  </a:lnTo>
                  <a:lnTo>
                    <a:pt x="148" y="272"/>
                  </a:lnTo>
                  <a:lnTo>
                    <a:pt x="150" y="272"/>
                  </a:lnTo>
                  <a:lnTo>
                    <a:pt x="153" y="269"/>
                  </a:lnTo>
                  <a:lnTo>
                    <a:pt x="153" y="265"/>
                  </a:lnTo>
                  <a:lnTo>
                    <a:pt x="153" y="262"/>
                  </a:lnTo>
                  <a:lnTo>
                    <a:pt x="155" y="260"/>
                  </a:lnTo>
                  <a:lnTo>
                    <a:pt x="157" y="255"/>
                  </a:lnTo>
                  <a:lnTo>
                    <a:pt x="160" y="250"/>
                  </a:lnTo>
                  <a:lnTo>
                    <a:pt x="162" y="248"/>
                  </a:lnTo>
                  <a:lnTo>
                    <a:pt x="162" y="243"/>
                  </a:lnTo>
                  <a:lnTo>
                    <a:pt x="165" y="238"/>
                  </a:lnTo>
                  <a:lnTo>
                    <a:pt x="167" y="234"/>
                  </a:lnTo>
                  <a:lnTo>
                    <a:pt x="169" y="229"/>
                  </a:lnTo>
                  <a:lnTo>
                    <a:pt x="169" y="224"/>
                  </a:lnTo>
                  <a:lnTo>
                    <a:pt x="172" y="219"/>
                  </a:lnTo>
                  <a:lnTo>
                    <a:pt x="174" y="215"/>
                  </a:lnTo>
                  <a:lnTo>
                    <a:pt x="176" y="210"/>
                  </a:lnTo>
                  <a:lnTo>
                    <a:pt x="181" y="203"/>
                  </a:lnTo>
                  <a:lnTo>
                    <a:pt x="181" y="198"/>
                  </a:lnTo>
                  <a:lnTo>
                    <a:pt x="184" y="193"/>
                  </a:lnTo>
                  <a:lnTo>
                    <a:pt x="186" y="186"/>
                  </a:lnTo>
                  <a:lnTo>
                    <a:pt x="186" y="181"/>
                  </a:lnTo>
                  <a:lnTo>
                    <a:pt x="191" y="176"/>
                  </a:lnTo>
                  <a:lnTo>
                    <a:pt x="191" y="169"/>
                  </a:lnTo>
                  <a:lnTo>
                    <a:pt x="193" y="164"/>
                  </a:lnTo>
                  <a:lnTo>
                    <a:pt x="198" y="160"/>
                  </a:lnTo>
                  <a:lnTo>
                    <a:pt x="198" y="153"/>
                  </a:lnTo>
                  <a:lnTo>
                    <a:pt x="200" y="148"/>
                  </a:lnTo>
                  <a:lnTo>
                    <a:pt x="205" y="141"/>
                  </a:lnTo>
                  <a:lnTo>
                    <a:pt x="207" y="136"/>
                  </a:lnTo>
                  <a:lnTo>
                    <a:pt x="207" y="131"/>
                  </a:lnTo>
                  <a:lnTo>
                    <a:pt x="212" y="124"/>
                  </a:lnTo>
                  <a:lnTo>
                    <a:pt x="212" y="119"/>
                  </a:lnTo>
                  <a:lnTo>
                    <a:pt x="217" y="114"/>
                  </a:lnTo>
                  <a:lnTo>
                    <a:pt x="219" y="107"/>
                  </a:lnTo>
                  <a:lnTo>
                    <a:pt x="219" y="103"/>
                  </a:lnTo>
                  <a:lnTo>
                    <a:pt x="222" y="95"/>
                  </a:lnTo>
                  <a:lnTo>
                    <a:pt x="224" y="91"/>
                  </a:lnTo>
                  <a:lnTo>
                    <a:pt x="226" y="86"/>
                  </a:lnTo>
                  <a:lnTo>
                    <a:pt x="229" y="79"/>
                  </a:lnTo>
                  <a:lnTo>
                    <a:pt x="231" y="74"/>
                  </a:lnTo>
                  <a:lnTo>
                    <a:pt x="234" y="69"/>
                  </a:lnTo>
                  <a:lnTo>
                    <a:pt x="236" y="64"/>
                  </a:lnTo>
                  <a:lnTo>
                    <a:pt x="236" y="57"/>
                  </a:lnTo>
                  <a:lnTo>
                    <a:pt x="238" y="55"/>
                  </a:lnTo>
                  <a:lnTo>
                    <a:pt x="238" y="50"/>
                  </a:lnTo>
                  <a:lnTo>
                    <a:pt x="243" y="45"/>
                  </a:lnTo>
                  <a:lnTo>
                    <a:pt x="243" y="41"/>
                  </a:lnTo>
                  <a:lnTo>
                    <a:pt x="246" y="38"/>
                  </a:lnTo>
                  <a:lnTo>
                    <a:pt x="248" y="33"/>
                  </a:lnTo>
                  <a:lnTo>
                    <a:pt x="250" y="29"/>
                  </a:lnTo>
                  <a:lnTo>
                    <a:pt x="250" y="24"/>
                  </a:lnTo>
                  <a:lnTo>
                    <a:pt x="250" y="22"/>
                  </a:lnTo>
                  <a:lnTo>
                    <a:pt x="253" y="19"/>
                  </a:lnTo>
                  <a:lnTo>
                    <a:pt x="255" y="12"/>
                  </a:lnTo>
                  <a:lnTo>
                    <a:pt x="257" y="7"/>
                  </a:lnTo>
                  <a:lnTo>
                    <a:pt x="262" y="0"/>
                  </a:lnTo>
                  <a:lnTo>
                    <a:pt x="215" y="50"/>
                  </a:lnTo>
                  <a:lnTo>
                    <a:pt x="215" y="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79" name="Freeform 35">
              <a:extLst>
                <a:ext uri="{FF2B5EF4-FFF2-40B4-BE49-F238E27FC236}">
                  <a16:creationId xmlns:a16="http://schemas.microsoft.com/office/drawing/2014/main" id="{5690AD83-78F5-4810-A650-18912A93E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4" y="1123"/>
              <a:ext cx="238" cy="119"/>
            </a:xfrm>
            <a:custGeom>
              <a:avLst/>
              <a:gdLst>
                <a:gd name="T0" fmla="*/ 2 w 238"/>
                <a:gd name="T1" fmla="*/ 38 h 119"/>
                <a:gd name="T2" fmla="*/ 11 w 238"/>
                <a:gd name="T3" fmla="*/ 26 h 119"/>
                <a:gd name="T4" fmla="*/ 21 w 238"/>
                <a:gd name="T5" fmla="*/ 19 h 119"/>
                <a:gd name="T6" fmla="*/ 30 w 238"/>
                <a:gd name="T7" fmla="*/ 12 h 119"/>
                <a:gd name="T8" fmla="*/ 40 w 238"/>
                <a:gd name="T9" fmla="*/ 7 h 119"/>
                <a:gd name="T10" fmla="*/ 50 w 238"/>
                <a:gd name="T11" fmla="*/ 2 h 119"/>
                <a:gd name="T12" fmla="*/ 61 w 238"/>
                <a:gd name="T13" fmla="*/ 0 h 119"/>
                <a:gd name="T14" fmla="*/ 71 w 238"/>
                <a:gd name="T15" fmla="*/ 0 h 119"/>
                <a:gd name="T16" fmla="*/ 81 w 238"/>
                <a:gd name="T17" fmla="*/ 0 h 119"/>
                <a:gd name="T18" fmla="*/ 92 w 238"/>
                <a:gd name="T19" fmla="*/ 2 h 119"/>
                <a:gd name="T20" fmla="*/ 102 w 238"/>
                <a:gd name="T21" fmla="*/ 7 h 119"/>
                <a:gd name="T22" fmla="*/ 114 w 238"/>
                <a:gd name="T23" fmla="*/ 9 h 119"/>
                <a:gd name="T24" fmla="*/ 123 w 238"/>
                <a:gd name="T25" fmla="*/ 14 h 119"/>
                <a:gd name="T26" fmla="*/ 133 w 238"/>
                <a:gd name="T27" fmla="*/ 19 h 119"/>
                <a:gd name="T28" fmla="*/ 142 w 238"/>
                <a:gd name="T29" fmla="*/ 24 h 119"/>
                <a:gd name="T30" fmla="*/ 152 w 238"/>
                <a:gd name="T31" fmla="*/ 31 h 119"/>
                <a:gd name="T32" fmla="*/ 161 w 238"/>
                <a:gd name="T33" fmla="*/ 35 h 119"/>
                <a:gd name="T34" fmla="*/ 169 w 238"/>
                <a:gd name="T35" fmla="*/ 43 h 119"/>
                <a:gd name="T36" fmla="*/ 176 w 238"/>
                <a:gd name="T37" fmla="*/ 50 h 119"/>
                <a:gd name="T38" fmla="*/ 185 w 238"/>
                <a:gd name="T39" fmla="*/ 57 h 119"/>
                <a:gd name="T40" fmla="*/ 192 w 238"/>
                <a:gd name="T41" fmla="*/ 62 h 119"/>
                <a:gd name="T42" fmla="*/ 200 w 238"/>
                <a:gd name="T43" fmla="*/ 69 h 119"/>
                <a:gd name="T44" fmla="*/ 207 w 238"/>
                <a:gd name="T45" fmla="*/ 76 h 119"/>
                <a:gd name="T46" fmla="*/ 211 w 238"/>
                <a:gd name="T47" fmla="*/ 83 h 119"/>
                <a:gd name="T48" fmla="*/ 221 w 238"/>
                <a:gd name="T49" fmla="*/ 95 h 119"/>
                <a:gd name="T50" fmla="*/ 228 w 238"/>
                <a:gd name="T51" fmla="*/ 104 h 119"/>
                <a:gd name="T52" fmla="*/ 233 w 238"/>
                <a:gd name="T53" fmla="*/ 114 h 119"/>
                <a:gd name="T54" fmla="*/ 238 w 238"/>
                <a:gd name="T55" fmla="*/ 119 h 119"/>
                <a:gd name="T56" fmla="*/ 238 w 238"/>
                <a:gd name="T57" fmla="*/ 119 h 119"/>
                <a:gd name="T58" fmla="*/ 231 w 238"/>
                <a:gd name="T59" fmla="*/ 112 h 119"/>
                <a:gd name="T60" fmla="*/ 221 w 238"/>
                <a:gd name="T61" fmla="*/ 104 h 119"/>
                <a:gd name="T62" fmla="*/ 214 w 238"/>
                <a:gd name="T63" fmla="*/ 100 h 119"/>
                <a:gd name="T64" fmla="*/ 204 w 238"/>
                <a:gd name="T65" fmla="*/ 95 h 119"/>
                <a:gd name="T66" fmla="*/ 195 w 238"/>
                <a:gd name="T67" fmla="*/ 88 h 119"/>
                <a:gd name="T68" fmla="*/ 185 w 238"/>
                <a:gd name="T69" fmla="*/ 83 h 119"/>
                <a:gd name="T70" fmla="*/ 176 w 238"/>
                <a:gd name="T71" fmla="*/ 74 h 119"/>
                <a:gd name="T72" fmla="*/ 164 w 238"/>
                <a:gd name="T73" fmla="*/ 66 h 119"/>
                <a:gd name="T74" fmla="*/ 154 w 238"/>
                <a:gd name="T75" fmla="*/ 62 h 119"/>
                <a:gd name="T76" fmla="*/ 142 w 238"/>
                <a:gd name="T77" fmla="*/ 54 h 119"/>
                <a:gd name="T78" fmla="*/ 133 w 238"/>
                <a:gd name="T79" fmla="*/ 50 h 119"/>
                <a:gd name="T80" fmla="*/ 121 w 238"/>
                <a:gd name="T81" fmla="*/ 45 h 119"/>
                <a:gd name="T82" fmla="*/ 111 w 238"/>
                <a:gd name="T83" fmla="*/ 40 h 119"/>
                <a:gd name="T84" fmla="*/ 102 w 238"/>
                <a:gd name="T85" fmla="*/ 38 h 119"/>
                <a:gd name="T86" fmla="*/ 92 w 238"/>
                <a:gd name="T87" fmla="*/ 35 h 119"/>
                <a:gd name="T88" fmla="*/ 81 w 238"/>
                <a:gd name="T89" fmla="*/ 33 h 119"/>
                <a:gd name="T90" fmla="*/ 73 w 238"/>
                <a:gd name="T91" fmla="*/ 31 h 119"/>
                <a:gd name="T92" fmla="*/ 64 w 238"/>
                <a:gd name="T93" fmla="*/ 31 h 119"/>
                <a:gd name="T94" fmla="*/ 54 w 238"/>
                <a:gd name="T95" fmla="*/ 31 h 119"/>
                <a:gd name="T96" fmla="*/ 45 w 238"/>
                <a:gd name="T97" fmla="*/ 33 h 119"/>
                <a:gd name="T98" fmla="*/ 38 w 238"/>
                <a:gd name="T99" fmla="*/ 33 h 119"/>
                <a:gd name="T100" fmla="*/ 30 w 238"/>
                <a:gd name="T101" fmla="*/ 35 h 119"/>
                <a:gd name="T102" fmla="*/ 23 w 238"/>
                <a:gd name="T103" fmla="*/ 35 h 119"/>
                <a:gd name="T104" fmla="*/ 11 w 238"/>
                <a:gd name="T105" fmla="*/ 38 h 119"/>
                <a:gd name="T106" fmla="*/ 0 w 238"/>
                <a:gd name="T107" fmla="*/ 4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8" h="119">
                  <a:moveTo>
                    <a:pt x="0" y="45"/>
                  </a:moveTo>
                  <a:lnTo>
                    <a:pt x="2" y="38"/>
                  </a:lnTo>
                  <a:lnTo>
                    <a:pt x="7" y="31"/>
                  </a:lnTo>
                  <a:lnTo>
                    <a:pt x="11" y="26"/>
                  </a:lnTo>
                  <a:lnTo>
                    <a:pt x="16" y="21"/>
                  </a:lnTo>
                  <a:lnTo>
                    <a:pt x="21" y="19"/>
                  </a:lnTo>
                  <a:lnTo>
                    <a:pt x="26" y="14"/>
                  </a:lnTo>
                  <a:lnTo>
                    <a:pt x="30" y="12"/>
                  </a:lnTo>
                  <a:lnTo>
                    <a:pt x="38" y="9"/>
                  </a:lnTo>
                  <a:lnTo>
                    <a:pt x="40" y="7"/>
                  </a:lnTo>
                  <a:lnTo>
                    <a:pt x="45" y="4"/>
                  </a:lnTo>
                  <a:lnTo>
                    <a:pt x="50" y="2"/>
                  </a:lnTo>
                  <a:lnTo>
                    <a:pt x="57" y="2"/>
                  </a:lnTo>
                  <a:lnTo>
                    <a:pt x="61" y="0"/>
                  </a:lnTo>
                  <a:lnTo>
                    <a:pt x="66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1" y="0"/>
                  </a:lnTo>
                  <a:lnTo>
                    <a:pt x="88" y="2"/>
                  </a:lnTo>
                  <a:lnTo>
                    <a:pt x="92" y="2"/>
                  </a:lnTo>
                  <a:lnTo>
                    <a:pt x="97" y="4"/>
                  </a:lnTo>
                  <a:lnTo>
                    <a:pt x="102" y="7"/>
                  </a:lnTo>
                  <a:lnTo>
                    <a:pt x="107" y="7"/>
                  </a:lnTo>
                  <a:lnTo>
                    <a:pt x="114" y="9"/>
                  </a:lnTo>
                  <a:lnTo>
                    <a:pt x="119" y="12"/>
                  </a:lnTo>
                  <a:lnTo>
                    <a:pt x="123" y="14"/>
                  </a:lnTo>
                  <a:lnTo>
                    <a:pt x="128" y="16"/>
                  </a:lnTo>
                  <a:lnTo>
                    <a:pt x="133" y="19"/>
                  </a:lnTo>
                  <a:lnTo>
                    <a:pt x="138" y="21"/>
                  </a:lnTo>
                  <a:lnTo>
                    <a:pt x="142" y="24"/>
                  </a:lnTo>
                  <a:lnTo>
                    <a:pt x="147" y="28"/>
                  </a:lnTo>
                  <a:lnTo>
                    <a:pt x="152" y="31"/>
                  </a:lnTo>
                  <a:lnTo>
                    <a:pt x="157" y="33"/>
                  </a:lnTo>
                  <a:lnTo>
                    <a:pt x="161" y="35"/>
                  </a:lnTo>
                  <a:lnTo>
                    <a:pt x="164" y="38"/>
                  </a:lnTo>
                  <a:lnTo>
                    <a:pt x="169" y="43"/>
                  </a:lnTo>
                  <a:lnTo>
                    <a:pt x="173" y="45"/>
                  </a:lnTo>
                  <a:lnTo>
                    <a:pt x="176" y="50"/>
                  </a:lnTo>
                  <a:lnTo>
                    <a:pt x="181" y="52"/>
                  </a:lnTo>
                  <a:lnTo>
                    <a:pt x="185" y="57"/>
                  </a:lnTo>
                  <a:lnTo>
                    <a:pt x="190" y="59"/>
                  </a:lnTo>
                  <a:lnTo>
                    <a:pt x="192" y="62"/>
                  </a:lnTo>
                  <a:lnTo>
                    <a:pt x="195" y="66"/>
                  </a:lnTo>
                  <a:lnTo>
                    <a:pt x="200" y="69"/>
                  </a:lnTo>
                  <a:lnTo>
                    <a:pt x="202" y="74"/>
                  </a:lnTo>
                  <a:lnTo>
                    <a:pt x="207" y="76"/>
                  </a:lnTo>
                  <a:lnTo>
                    <a:pt x="209" y="81"/>
                  </a:lnTo>
                  <a:lnTo>
                    <a:pt x="211" y="83"/>
                  </a:lnTo>
                  <a:lnTo>
                    <a:pt x="214" y="88"/>
                  </a:lnTo>
                  <a:lnTo>
                    <a:pt x="221" y="95"/>
                  </a:lnTo>
                  <a:lnTo>
                    <a:pt x="223" y="100"/>
                  </a:lnTo>
                  <a:lnTo>
                    <a:pt x="228" y="104"/>
                  </a:lnTo>
                  <a:lnTo>
                    <a:pt x="231" y="112"/>
                  </a:lnTo>
                  <a:lnTo>
                    <a:pt x="233" y="114"/>
                  </a:lnTo>
                  <a:lnTo>
                    <a:pt x="238" y="116"/>
                  </a:lnTo>
                  <a:lnTo>
                    <a:pt x="238" y="119"/>
                  </a:lnTo>
                  <a:lnTo>
                    <a:pt x="238" y="119"/>
                  </a:lnTo>
                  <a:lnTo>
                    <a:pt x="238" y="119"/>
                  </a:lnTo>
                  <a:lnTo>
                    <a:pt x="233" y="116"/>
                  </a:lnTo>
                  <a:lnTo>
                    <a:pt x="231" y="112"/>
                  </a:lnTo>
                  <a:lnTo>
                    <a:pt x="223" y="109"/>
                  </a:lnTo>
                  <a:lnTo>
                    <a:pt x="221" y="104"/>
                  </a:lnTo>
                  <a:lnTo>
                    <a:pt x="216" y="104"/>
                  </a:lnTo>
                  <a:lnTo>
                    <a:pt x="214" y="100"/>
                  </a:lnTo>
                  <a:lnTo>
                    <a:pt x="209" y="97"/>
                  </a:lnTo>
                  <a:lnTo>
                    <a:pt x="204" y="95"/>
                  </a:lnTo>
                  <a:lnTo>
                    <a:pt x="200" y="93"/>
                  </a:lnTo>
                  <a:lnTo>
                    <a:pt x="195" y="88"/>
                  </a:lnTo>
                  <a:lnTo>
                    <a:pt x="192" y="85"/>
                  </a:lnTo>
                  <a:lnTo>
                    <a:pt x="185" y="83"/>
                  </a:lnTo>
                  <a:lnTo>
                    <a:pt x="181" y="78"/>
                  </a:lnTo>
                  <a:lnTo>
                    <a:pt x="176" y="74"/>
                  </a:lnTo>
                  <a:lnTo>
                    <a:pt x="171" y="71"/>
                  </a:lnTo>
                  <a:lnTo>
                    <a:pt x="164" y="66"/>
                  </a:lnTo>
                  <a:lnTo>
                    <a:pt x="159" y="64"/>
                  </a:lnTo>
                  <a:lnTo>
                    <a:pt x="154" y="62"/>
                  </a:lnTo>
                  <a:lnTo>
                    <a:pt x="147" y="59"/>
                  </a:lnTo>
                  <a:lnTo>
                    <a:pt x="142" y="54"/>
                  </a:lnTo>
                  <a:lnTo>
                    <a:pt x="138" y="52"/>
                  </a:lnTo>
                  <a:lnTo>
                    <a:pt x="133" y="50"/>
                  </a:lnTo>
                  <a:lnTo>
                    <a:pt x="126" y="47"/>
                  </a:lnTo>
                  <a:lnTo>
                    <a:pt x="121" y="45"/>
                  </a:lnTo>
                  <a:lnTo>
                    <a:pt x="116" y="43"/>
                  </a:lnTo>
                  <a:lnTo>
                    <a:pt x="111" y="40"/>
                  </a:lnTo>
                  <a:lnTo>
                    <a:pt x="107" y="38"/>
                  </a:lnTo>
                  <a:lnTo>
                    <a:pt x="102" y="38"/>
                  </a:lnTo>
                  <a:lnTo>
                    <a:pt x="97" y="35"/>
                  </a:lnTo>
                  <a:lnTo>
                    <a:pt x="92" y="35"/>
                  </a:lnTo>
                  <a:lnTo>
                    <a:pt x="88" y="33"/>
                  </a:lnTo>
                  <a:lnTo>
                    <a:pt x="81" y="33"/>
                  </a:lnTo>
                  <a:lnTo>
                    <a:pt x="78" y="31"/>
                  </a:lnTo>
                  <a:lnTo>
                    <a:pt x="73" y="31"/>
                  </a:lnTo>
                  <a:lnTo>
                    <a:pt x="69" y="31"/>
                  </a:lnTo>
                  <a:lnTo>
                    <a:pt x="64" y="31"/>
                  </a:lnTo>
                  <a:lnTo>
                    <a:pt x="59" y="31"/>
                  </a:lnTo>
                  <a:lnTo>
                    <a:pt x="54" y="31"/>
                  </a:lnTo>
                  <a:lnTo>
                    <a:pt x="50" y="33"/>
                  </a:lnTo>
                  <a:lnTo>
                    <a:pt x="45" y="33"/>
                  </a:lnTo>
                  <a:lnTo>
                    <a:pt x="40" y="33"/>
                  </a:lnTo>
                  <a:lnTo>
                    <a:pt x="38" y="33"/>
                  </a:lnTo>
                  <a:lnTo>
                    <a:pt x="33" y="35"/>
                  </a:lnTo>
                  <a:lnTo>
                    <a:pt x="30" y="35"/>
                  </a:lnTo>
                  <a:lnTo>
                    <a:pt x="26" y="35"/>
                  </a:lnTo>
                  <a:lnTo>
                    <a:pt x="23" y="35"/>
                  </a:lnTo>
                  <a:lnTo>
                    <a:pt x="19" y="38"/>
                  </a:lnTo>
                  <a:lnTo>
                    <a:pt x="11" y="38"/>
                  </a:lnTo>
                  <a:lnTo>
                    <a:pt x="9" y="40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80" name="Freeform 36">
              <a:extLst>
                <a:ext uri="{FF2B5EF4-FFF2-40B4-BE49-F238E27FC236}">
                  <a16:creationId xmlns:a16="http://schemas.microsoft.com/office/drawing/2014/main" id="{44BE0DBB-706F-4B03-AC83-1D3693B68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2" y="3445"/>
              <a:ext cx="236" cy="160"/>
            </a:xfrm>
            <a:custGeom>
              <a:avLst/>
              <a:gdLst>
                <a:gd name="T0" fmla="*/ 3 w 236"/>
                <a:gd name="T1" fmla="*/ 69 h 160"/>
                <a:gd name="T2" fmla="*/ 10 w 236"/>
                <a:gd name="T3" fmla="*/ 83 h 160"/>
                <a:gd name="T4" fmla="*/ 15 w 236"/>
                <a:gd name="T5" fmla="*/ 93 h 160"/>
                <a:gd name="T6" fmla="*/ 19 w 236"/>
                <a:gd name="T7" fmla="*/ 102 h 160"/>
                <a:gd name="T8" fmla="*/ 27 w 236"/>
                <a:gd name="T9" fmla="*/ 110 h 160"/>
                <a:gd name="T10" fmla="*/ 34 w 236"/>
                <a:gd name="T11" fmla="*/ 117 h 160"/>
                <a:gd name="T12" fmla="*/ 41 w 236"/>
                <a:gd name="T13" fmla="*/ 124 h 160"/>
                <a:gd name="T14" fmla="*/ 46 w 236"/>
                <a:gd name="T15" fmla="*/ 129 h 160"/>
                <a:gd name="T16" fmla="*/ 53 w 236"/>
                <a:gd name="T17" fmla="*/ 133 h 160"/>
                <a:gd name="T18" fmla="*/ 60 w 236"/>
                <a:gd name="T19" fmla="*/ 136 h 160"/>
                <a:gd name="T20" fmla="*/ 67 w 236"/>
                <a:gd name="T21" fmla="*/ 138 h 160"/>
                <a:gd name="T22" fmla="*/ 79 w 236"/>
                <a:gd name="T23" fmla="*/ 141 h 160"/>
                <a:gd name="T24" fmla="*/ 86 w 236"/>
                <a:gd name="T25" fmla="*/ 143 h 160"/>
                <a:gd name="T26" fmla="*/ 98 w 236"/>
                <a:gd name="T27" fmla="*/ 145 h 160"/>
                <a:gd name="T28" fmla="*/ 110 w 236"/>
                <a:gd name="T29" fmla="*/ 145 h 160"/>
                <a:gd name="T30" fmla="*/ 117 w 236"/>
                <a:gd name="T31" fmla="*/ 148 h 160"/>
                <a:gd name="T32" fmla="*/ 124 w 236"/>
                <a:gd name="T33" fmla="*/ 148 h 160"/>
                <a:gd name="T34" fmla="*/ 134 w 236"/>
                <a:gd name="T35" fmla="*/ 148 h 160"/>
                <a:gd name="T36" fmla="*/ 146 w 236"/>
                <a:gd name="T37" fmla="*/ 150 h 160"/>
                <a:gd name="T38" fmla="*/ 158 w 236"/>
                <a:gd name="T39" fmla="*/ 152 h 160"/>
                <a:gd name="T40" fmla="*/ 169 w 236"/>
                <a:gd name="T41" fmla="*/ 152 h 160"/>
                <a:gd name="T42" fmla="*/ 179 w 236"/>
                <a:gd name="T43" fmla="*/ 155 h 160"/>
                <a:gd name="T44" fmla="*/ 188 w 236"/>
                <a:gd name="T45" fmla="*/ 155 h 160"/>
                <a:gd name="T46" fmla="*/ 200 w 236"/>
                <a:gd name="T47" fmla="*/ 155 h 160"/>
                <a:gd name="T48" fmla="*/ 208 w 236"/>
                <a:gd name="T49" fmla="*/ 157 h 160"/>
                <a:gd name="T50" fmla="*/ 217 w 236"/>
                <a:gd name="T51" fmla="*/ 157 h 160"/>
                <a:gd name="T52" fmla="*/ 227 w 236"/>
                <a:gd name="T53" fmla="*/ 160 h 160"/>
                <a:gd name="T54" fmla="*/ 236 w 236"/>
                <a:gd name="T55" fmla="*/ 160 h 160"/>
                <a:gd name="T56" fmla="*/ 231 w 236"/>
                <a:gd name="T57" fmla="*/ 155 h 160"/>
                <a:gd name="T58" fmla="*/ 224 w 236"/>
                <a:gd name="T59" fmla="*/ 152 h 160"/>
                <a:gd name="T60" fmla="*/ 217 w 236"/>
                <a:gd name="T61" fmla="*/ 150 h 160"/>
                <a:gd name="T62" fmla="*/ 210 w 236"/>
                <a:gd name="T63" fmla="*/ 148 h 160"/>
                <a:gd name="T64" fmla="*/ 200 w 236"/>
                <a:gd name="T65" fmla="*/ 145 h 160"/>
                <a:gd name="T66" fmla="*/ 188 w 236"/>
                <a:gd name="T67" fmla="*/ 143 h 160"/>
                <a:gd name="T68" fmla="*/ 177 w 236"/>
                <a:gd name="T69" fmla="*/ 141 h 160"/>
                <a:gd name="T70" fmla="*/ 165 w 236"/>
                <a:gd name="T71" fmla="*/ 138 h 160"/>
                <a:gd name="T72" fmla="*/ 153 w 236"/>
                <a:gd name="T73" fmla="*/ 133 h 160"/>
                <a:gd name="T74" fmla="*/ 141 w 236"/>
                <a:gd name="T75" fmla="*/ 129 h 160"/>
                <a:gd name="T76" fmla="*/ 127 w 236"/>
                <a:gd name="T77" fmla="*/ 126 h 160"/>
                <a:gd name="T78" fmla="*/ 117 w 236"/>
                <a:gd name="T79" fmla="*/ 121 h 160"/>
                <a:gd name="T80" fmla="*/ 105 w 236"/>
                <a:gd name="T81" fmla="*/ 117 h 160"/>
                <a:gd name="T82" fmla="*/ 93 w 236"/>
                <a:gd name="T83" fmla="*/ 112 h 160"/>
                <a:gd name="T84" fmla="*/ 84 w 236"/>
                <a:gd name="T85" fmla="*/ 107 h 160"/>
                <a:gd name="T86" fmla="*/ 74 w 236"/>
                <a:gd name="T87" fmla="*/ 102 h 160"/>
                <a:gd name="T88" fmla="*/ 67 w 236"/>
                <a:gd name="T89" fmla="*/ 98 h 160"/>
                <a:gd name="T90" fmla="*/ 60 w 236"/>
                <a:gd name="T91" fmla="*/ 90 h 160"/>
                <a:gd name="T92" fmla="*/ 50 w 236"/>
                <a:gd name="T93" fmla="*/ 83 h 160"/>
                <a:gd name="T94" fmla="*/ 46 w 236"/>
                <a:gd name="T95" fmla="*/ 74 h 160"/>
                <a:gd name="T96" fmla="*/ 41 w 236"/>
                <a:gd name="T97" fmla="*/ 64 h 160"/>
                <a:gd name="T98" fmla="*/ 34 w 236"/>
                <a:gd name="T99" fmla="*/ 55 h 160"/>
                <a:gd name="T100" fmla="*/ 29 w 236"/>
                <a:gd name="T101" fmla="*/ 48 h 160"/>
                <a:gd name="T102" fmla="*/ 27 w 236"/>
                <a:gd name="T103" fmla="*/ 38 h 160"/>
                <a:gd name="T104" fmla="*/ 22 w 236"/>
                <a:gd name="T105" fmla="*/ 31 h 160"/>
                <a:gd name="T106" fmla="*/ 19 w 236"/>
                <a:gd name="T107" fmla="*/ 24 h 160"/>
                <a:gd name="T108" fmla="*/ 17 w 236"/>
                <a:gd name="T109" fmla="*/ 17 h 160"/>
                <a:gd name="T110" fmla="*/ 12 w 236"/>
                <a:gd name="T111" fmla="*/ 7 h 160"/>
                <a:gd name="T112" fmla="*/ 12 w 236"/>
                <a:gd name="T113" fmla="*/ 2 h 160"/>
                <a:gd name="T114" fmla="*/ 0 w 236"/>
                <a:gd name="T115" fmla="*/ 6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6" h="160">
                  <a:moveTo>
                    <a:pt x="0" y="64"/>
                  </a:moveTo>
                  <a:lnTo>
                    <a:pt x="3" y="69"/>
                  </a:lnTo>
                  <a:lnTo>
                    <a:pt x="5" y="76"/>
                  </a:lnTo>
                  <a:lnTo>
                    <a:pt x="10" y="83"/>
                  </a:lnTo>
                  <a:lnTo>
                    <a:pt x="12" y="88"/>
                  </a:lnTo>
                  <a:lnTo>
                    <a:pt x="15" y="93"/>
                  </a:lnTo>
                  <a:lnTo>
                    <a:pt x="17" y="98"/>
                  </a:lnTo>
                  <a:lnTo>
                    <a:pt x="19" y="102"/>
                  </a:lnTo>
                  <a:lnTo>
                    <a:pt x="22" y="107"/>
                  </a:lnTo>
                  <a:lnTo>
                    <a:pt x="27" y="110"/>
                  </a:lnTo>
                  <a:lnTo>
                    <a:pt x="29" y="114"/>
                  </a:lnTo>
                  <a:lnTo>
                    <a:pt x="34" y="117"/>
                  </a:lnTo>
                  <a:lnTo>
                    <a:pt x="36" y="121"/>
                  </a:lnTo>
                  <a:lnTo>
                    <a:pt x="41" y="124"/>
                  </a:lnTo>
                  <a:lnTo>
                    <a:pt x="43" y="126"/>
                  </a:lnTo>
                  <a:lnTo>
                    <a:pt x="46" y="129"/>
                  </a:lnTo>
                  <a:lnTo>
                    <a:pt x="50" y="131"/>
                  </a:lnTo>
                  <a:lnTo>
                    <a:pt x="53" y="133"/>
                  </a:lnTo>
                  <a:lnTo>
                    <a:pt x="58" y="136"/>
                  </a:lnTo>
                  <a:lnTo>
                    <a:pt x="60" y="136"/>
                  </a:lnTo>
                  <a:lnTo>
                    <a:pt x="65" y="138"/>
                  </a:lnTo>
                  <a:lnTo>
                    <a:pt x="67" y="138"/>
                  </a:lnTo>
                  <a:lnTo>
                    <a:pt x="72" y="141"/>
                  </a:lnTo>
                  <a:lnTo>
                    <a:pt x="79" y="141"/>
                  </a:lnTo>
                  <a:lnTo>
                    <a:pt x="81" y="143"/>
                  </a:lnTo>
                  <a:lnTo>
                    <a:pt x="86" y="143"/>
                  </a:lnTo>
                  <a:lnTo>
                    <a:pt x="93" y="145"/>
                  </a:lnTo>
                  <a:lnTo>
                    <a:pt x="98" y="145"/>
                  </a:lnTo>
                  <a:lnTo>
                    <a:pt x="103" y="145"/>
                  </a:lnTo>
                  <a:lnTo>
                    <a:pt x="110" y="145"/>
                  </a:lnTo>
                  <a:lnTo>
                    <a:pt x="115" y="148"/>
                  </a:lnTo>
                  <a:lnTo>
                    <a:pt x="117" y="148"/>
                  </a:lnTo>
                  <a:lnTo>
                    <a:pt x="119" y="148"/>
                  </a:lnTo>
                  <a:lnTo>
                    <a:pt x="124" y="148"/>
                  </a:lnTo>
                  <a:lnTo>
                    <a:pt x="127" y="148"/>
                  </a:lnTo>
                  <a:lnTo>
                    <a:pt x="134" y="148"/>
                  </a:lnTo>
                  <a:lnTo>
                    <a:pt x="141" y="150"/>
                  </a:lnTo>
                  <a:lnTo>
                    <a:pt x="146" y="150"/>
                  </a:lnTo>
                  <a:lnTo>
                    <a:pt x="153" y="152"/>
                  </a:lnTo>
                  <a:lnTo>
                    <a:pt x="158" y="152"/>
                  </a:lnTo>
                  <a:lnTo>
                    <a:pt x="165" y="152"/>
                  </a:lnTo>
                  <a:lnTo>
                    <a:pt x="169" y="152"/>
                  </a:lnTo>
                  <a:lnTo>
                    <a:pt x="174" y="155"/>
                  </a:lnTo>
                  <a:lnTo>
                    <a:pt x="179" y="155"/>
                  </a:lnTo>
                  <a:lnTo>
                    <a:pt x="186" y="155"/>
                  </a:lnTo>
                  <a:lnTo>
                    <a:pt x="188" y="155"/>
                  </a:lnTo>
                  <a:lnTo>
                    <a:pt x="196" y="155"/>
                  </a:lnTo>
                  <a:lnTo>
                    <a:pt x="200" y="155"/>
                  </a:lnTo>
                  <a:lnTo>
                    <a:pt x="203" y="155"/>
                  </a:lnTo>
                  <a:lnTo>
                    <a:pt x="208" y="157"/>
                  </a:lnTo>
                  <a:lnTo>
                    <a:pt x="210" y="157"/>
                  </a:lnTo>
                  <a:lnTo>
                    <a:pt x="217" y="157"/>
                  </a:lnTo>
                  <a:lnTo>
                    <a:pt x="224" y="160"/>
                  </a:lnTo>
                  <a:lnTo>
                    <a:pt x="227" y="160"/>
                  </a:lnTo>
                  <a:lnTo>
                    <a:pt x="231" y="160"/>
                  </a:lnTo>
                  <a:lnTo>
                    <a:pt x="236" y="160"/>
                  </a:lnTo>
                  <a:lnTo>
                    <a:pt x="236" y="157"/>
                  </a:lnTo>
                  <a:lnTo>
                    <a:pt x="231" y="155"/>
                  </a:lnTo>
                  <a:lnTo>
                    <a:pt x="227" y="155"/>
                  </a:lnTo>
                  <a:lnTo>
                    <a:pt x="224" y="152"/>
                  </a:lnTo>
                  <a:lnTo>
                    <a:pt x="219" y="152"/>
                  </a:lnTo>
                  <a:lnTo>
                    <a:pt x="217" y="150"/>
                  </a:lnTo>
                  <a:lnTo>
                    <a:pt x="212" y="150"/>
                  </a:lnTo>
                  <a:lnTo>
                    <a:pt x="210" y="148"/>
                  </a:lnTo>
                  <a:lnTo>
                    <a:pt x="205" y="148"/>
                  </a:lnTo>
                  <a:lnTo>
                    <a:pt x="200" y="145"/>
                  </a:lnTo>
                  <a:lnTo>
                    <a:pt x="193" y="145"/>
                  </a:lnTo>
                  <a:lnTo>
                    <a:pt x="188" y="143"/>
                  </a:lnTo>
                  <a:lnTo>
                    <a:pt x="181" y="141"/>
                  </a:lnTo>
                  <a:lnTo>
                    <a:pt x="177" y="141"/>
                  </a:lnTo>
                  <a:lnTo>
                    <a:pt x="172" y="138"/>
                  </a:lnTo>
                  <a:lnTo>
                    <a:pt x="165" y="138"/>
                  </a:lnTo>
                  <a:lnTo>
                    <a:pt x="160" y="136"/>
                  </a:lnTo>
                  <a:lnTo>
                    <a:pt x="153" y="133"/>
                  </a:lnTo>
                  <a:lnTo>
                    <a:pt x="148" y="131"/>
                  </a:lnTo>
                  <a:lnTo>
                    <a:pt x="141" y="129"/>
                  </a:lnTo>
                  <a:lnTo>
                    <a:pt x="134" y="129"/>
                  </a:lnTo>
                  <a:lnTo>
                    <a:pt x="127" y="126"/>
                  </a:lnTo>
                  <a:lnTo>
                    <a:pt x="122" y="124"/>
                  </a:lnTo>
                  <a:lnTo>
                    <a:pt x="117" y="121"/>
                  </a:lnTo>
                  <a:lnTo>
                    <a:pt x="110" y="119"/>
                  </a:lnTo>
                  <a:lnTo>
                    <a:pt x="105" y="117"/>
                  </a:lnTo>
                  <a:lnTo>
                    <a:pt x="98" y="114"/>
                  </a:lnTo>
                  <a:lnTo>
                    <a:pt x="93" y="112"/>
                  </a:lnTo>
                  <a:lnTo>
                    <a:pt x="88" y="110"/>
                  </a:lnTo>
                  <a:lnTo>
                    <a:pt x="84" y="107"/>
                  </a:lnTo>
                  <a:lnTo>
                    <a:pt x="79" y="107"/>
                  </a:lnTo>
                  <a:lnTo>
                    <a:pt x="74" y="102"/>
                  </a:lnTo>
                  <a:lnTo>
                    <a:pt x="72" y="100"/>
                  </a:lnTo>
                  <a:lnTo>
                    <a:pt x="67" y="98"/>
                  </a:lnTo>
                  <a:lnTo>
                    <a:pt x="62" y="93"/>
                  </a:lnTo>
                  <a:lnTo>
                    <a:pt x="60" y="90"/>
                  </a:lnTo>
                  <a:lnTo>
                    <a:pt x="55" y="86"/>
                  </a:lnTo>
                  <a:lnTo>
                    <a:pt x="50" y="83"/>
                  </a:lnTo>
                  <a:lnTo>
                    <a:pt x="50" y="79"/>
                  </a:lnTo>
                  <a:lnTo>
                    <a:pt x="46" y="74"/>
                  </a:lnTo>
                  <a:lnTo>
                    <a:pt x="43" y="69"/>
                  </a:lnTo>
                  <a:lnTo>
                    <a:pt x="41" y="64"/>
                  </a:lnTo>
                  <a:lnTo>
                    <a:pt x="36" y="62"/>
                  </a:lnTo>
                  <a:lnTo>
                    <a:pt x="34" y="55"/>
                  </a:lnTo>
                  <a:lnTo>
                    <a:pt x="31" y="52"/>
                  </a:lnTo>
                  <a:lnTo>
                    <a:pt x="29" y="48"/>
                  </a:lnTo>
                  <a:lnTo>
                    <a:pt x="29" y="45"/>
                  </a:lnTo>
                  <a:lnTo>
                    <a:pt x="27" y="38"/>
                  </a:lnTo>
                  <a:lnTo>
                    <a:pt x="22" y="33"/>
                  </a:lnTo>
                  <a:lnTo>
                    <a:pt x="22" y="31"/>
                  </a:lnTo>
                  <a:lnTo>
                    <a:pt x="19" y="26"/>
                  </a:lnTo>
                  <a:lnTo>
                    <a:pt x="19" y="24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81" name="Freeform 37">
              <a:extLst>
                <a:ext uri="{FF2B5EF4-FFF2-40B4-BE49-F238E27FC236}">
                  <a16:creationId xmlns:a16="http://schemas.microsoft.com/office/drawing/2014/main" id="{88AD7BDA-E905-46F5-80B3-BB7761E18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7" y="1325"/>
              <a:ext cx="248" cy="114"/>
            </a:xfrm>
            <a:custGeom>
              <a:avLst/>
              <a:gdLst>
                <a:gd name="T0" fmla="*/ 72 w 248"/>
                <a:gd name="T1" fmla="*/ 0 h 114"/>
                <a:gd name="T2" fmla="*/ 77 w 248"/>
                <a:gd name="T3" fmla="*/ 0 h 114"/>
                <a:gd name="T4" fmla="*/ 84 w 248"/>
                <a:gd name="T5" fmla="*/ 0 h 114"/>
                <a:gd name="T6" fmla="*/ 93 w 248"/>
                <a:gd name="T7" fmla="*/ 0 h 114"/>
                <a:gd name="T8" fmla="*/ 100 w 248"/>
                <a:gd name="T9" fmla="*/ 0 h 114"/>
                <a:gd name="T10" fmla="*/ 110 w 248"/>
                <a:gd name="T11" fmla="*/ 0 h 114"/>
                <a:gd name="T12" fmla="*/ 117 w 248"/>
                <a:gd name="T13" fmla="*/ 0 h 114"/>
                <a:gd name="T14" fmla="*/ 127 w 248"/>
                <a:gd name="T15" fmla="*/ 3 h 114"/>
                <a:gd name="T16" fmla="*/ 134 w 248"/>
                <a:gd name="T17" fmla="*/ 5 h 114"/>
                <a:gd name="T18" fmla="*/ 143 w 248"/>
                <a:gd name="T19" fmla="*/ 10 h 114"/>
                <a:gd name="T20" fmla="*/ 153 w 248"/>
                <a:gd name="T21" fmla="*/ 12 h 114"/>
                <a:gd name="T22" fmla="*/ 162 w 248"/>
                <a:gd name="T23" fmla="*/ 17 h 114"/>
                <a:gd name="T24" fmla="*/ 172 w 248"/>
                <a:gd name="T25" fmla="*/ 19 h 114"/>
                <a:gd name="T26" fmla="*/ 181 w 248"/>
                <a:gd name="T27" fmla="*/ 26 h 114"/>
                <a:gd name="T28" fmla="*/ 189 w 248"/>
                <a:gd name="T29" fmla="*/ 31 h 114"/>
                <a:gd name="T30" fmla="*/ 198 w 248"/>
                <a:gd name="T31" fmla="*/ 41 h 114"/>
                <a:gd name="T32" fmla="*/ 208 w 248"/>
                <a:gd name="T33" fmla="*/ 48 h 114"/>
                <a:gd name="T34" fmla="*/ 215 w 248"/>
                <a:gd name="T35" fmla="*/ 55 h 114"/>
                <a:gd name="T36" fmla="*/ 224 w 248"/>
                <a:gd name="T37" fmla="*/ 64 h 114"/>
                <a:gd name="T38" fmla="*/ 234 w 248"/>
                <a:gd name="T39" fmla="*/ 76 h 114"/>
                <a:gd name="T40" fmla="*/ 241 w 248"/>
                <a:gd name="T41" fmla="*/ 88 h 114"/>
                <a:gd name="T42" fmla="*/ 243 w 248"/>
                <a:gd name="T43" fmla="*/ 98 h 114"/>
                <a:gd name="T44" fmla="*/ 248 w 248"/>
                <a:gd name="T45" fmla="*/ 105 h 114"/>
                <a:gd name="T46" fmla="*/ 248 w 248"/>
                <a:gd name="T47" fmla="*/ 112 h 114"/>
                <a:gd name="T48" fmla="*/ 248 w 248"/>
                <a:gd name="T49" fmla="*/ 112 h 114"/>
                <a:gd name="T50" fmla="*/ 241 w 248"/>
                <a:gd name="T51" fmla="*/ 107 h 114"/>
                <a:gd name="T52" fmla="*/ 234 w 248"/>
                <a:gd name="T53" fmla="*/ 103 h 114"/>
                <a:gd name="T54" fmla="*/ 227 w 248"/>
                <a:gd name="T55" fmla="*/ 98 h 114"/>
                <a:gd name="T56" fmla="*/ 220 w 248"/>
                <a:gd name="T57" fmla="*/ 93 h 114"/>
                <a:gd name="T58" fmla="*/ 210 w 248"/>
                <a:gd name="T59" fmla="*/ 86 h 114"/>
                <a:gd name="T60" fmla="*/ 200 w 248"/>
                <a:gd name="T61" fmla="*/ 79 h 114"/>
                <a:gd name="T62" fmla="*/ 189 w 248"/>
                <a:gd name="T63" fmla="*/ 74 h 114"/>
                <a:gd name="T64" fmla="*/ 179 w 248"/>
                <a:gd name="T65" fmla="*/ 67 h 114"/>
                <a:gd name="T66" fmla="*/ 167 w 248"/>
                <a:gd name="T67" fmla="*/ 60 h 114"/>
                <a:gd name="T68" fmla="*/ 155 w 248"/>
                <a:gd name="T69" fmla="*/ 55 h 114"/>
                <a:gd name="T70" fmla="*/ 143 w 248"/>
                <a:gd name="T71" fmla="*/ 48 h 114"/>
                <a:gd name="T72" fmla="*/ 129 w 248"/>
                <a:gd name="T73" fmla="*/ 43 h 114"/>
                <a:gd name="T74" fmla="*/ 115 w 248"/>
                <a:gd name="T75" fmla="*/ 38 h 114"/>
                <a:gd name="T76" fmla="*/ 105 w 248"/>
                <a:gd name="T77" fmla="*/ 33 h 114"/>
                <a:gd name="T78" fmla="*/ 98 w 248"/>
                <a:gd name="T79" fmla="*/ 31 h 114"/>
                <a:gd name="T80" fmla="*/ 89 w 248"/>
                <a:gd name="T81" fmla="*/ 29 h 114"/>
                <a:gd name="T82" fmla="*/ 77 w 248"/>
                <a:gd name="T83" fmla="*/ 26 h 114"/>
                <a:gd name="T84" fmla="*/ 67 w 248"/>
                <a:gd name="T85" fmla="*/ 22 h 114"/>
                <a:gd name="T86" fmla="*/ 55 w 248"/>
                <a:gd name="T87" fmla="*/ 19 h 114"/>
                <a:gd name="T88" fmla="*/ 46 w 248"/>
                <a:gd name="T89" fmla="*/ 17 h 114"/>
                <a:gd name="T90" fmla="*/ 36 w 248"/>
                <a:gd name="T91" fmla="*/ 17 h 114"/>
                <a:gd name="T92" fmla="*/ 29 w 248"/>
                <a:gd name="T93" fmla="*/ 14 h 114"/>
                <a:gd name="T94" fmla="*/ 22 w 248"/>
                <a:gd name="T95" fmla="*/ 12 h 114"/>
                <a:gd name="T96" fmla="*/ 15 w 248"/>
                <a:gd name="T97" fmla="*/ 12 h 114"/>
                <a:gd name="T98" fmla="*/ 8 w 248"/>
                <a:gd name="T99" fmla="*/ 12 h 114"/>
                <a:gd name="T100" fmla="*/ 0 w 248"/>
                <a:gd name="T101" fmla="*/ 10 h 114"/>
                <a:gd name="T102" fmla="*/ 5 w 248"/>
                <a:gd name="T103" fmla="*/ 10 h 114"/>
                <a:gd name="T104" fmla="*/ 12 w 248"/>
                <a:gd name="T105" fmla="*/ 7 h 114"/>
                <a:gd name="T106" fmla="*/ 22 w 248"/>
                <a:gd name="T107" fmla="*/ 7 h 114"/>
                <a:gd name="T108" fmla="*/ 34 w 248"/>
                <a:gd name="T109" fmla="*/ 3 h 114"/>
                <a:gd name="T110" fmla="*/ 43 w 248"/>
                <a:gd name="T111" fmla="*/ 3 h 114"/>
                <a:gd name="T112" fmla="*/ 55 w 248"/>
                <a:gd name="T113" fmla="*/ 0 h 114"/>
                <a:gd name="T114" fmla="*/ 62 w 248"/>
                <a:gd name="T115" fmla="*/ 0 h 114"/>
                <a:gd name="T116" fmla="*/ 67 w 248"/>
                <a:gd name="T117" fmla="*/ 0 h 114"/>
                <a:gd name="T118" fmla="*/ 70 w 248"/>
                <a:gd name="T11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8" h="114">
                  <a:moveTo>
                    <a:pt x="70" y="0"/>
                  </a:moveTo>
                  <a:lnTo>
                    <a:pt x="72" y="0"/>
                  </a:lnTo>
                  <a:lnTo>
                    <a:pt x="74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4" y="0"/>
                  </a:lnTo>
                  <a:lnTo>
                    <a:pt x="89" y="0"/>
                  </a:lnTo>
                  <a:lnTo>
                    <a:pt x="93" y="0"/>
                  </a:lnTo>
                  <a:lnTo>
                    <a:pt x="98" y="0"/>
                  </a:lnTo>
                  <a:lnTo>
                    <a:pt x="100" y="0"/>
                  </a:lnTo>
                  <a:lnTo>
                    <a:pt x="105" y="0"/>
                  </a:lnTo>
                  <a:lnTo>
                    <a:pt x="110" y="0"/>
                  </a:lnTo>
                  <a:lnTo>
                    <a:pt x="112" y="0"/>
                  </a:lnTo>
                  <a:lnTo>
                    <a:pt x="117" y="0"/>
                  </a:lnTo>
                  <a:lnTo>
                    <a:pt x="122" y="3"/>
                  </a:lnTo>
                  <a:lnTo>
                    <a:pt x="127" y="3"/>
                  </a:lnTo>
                  <a:lnTo>
                    <a:pt x="131" y="5"/>
                  </a:lnTo>
                  <a:lnTo>
                    <a:pt x="134" y="5"/>
                  </a:lnTo>
                  <a:lnTo>
                    <a:pt x="141" y="7"/>
                  </a:lnTo>
                  <a:lnTo>
                    <a:pt x="143" y="10"/>
                  </a:lnTo>
                  <a:lnTo>
                    <a:pt x="148" y="10"/>
                  </a:lnTo>
                  <a:lnTo>
                    <a:pt x="153" y="12"/>
                  </a:lnTo>
                  <a:lnTo>
                    <a:pt x="158" y="12"/>
                  </a:lnTo>
                  <a:lnTo>
                    <a:pt x="162" y="17"/>
                  </a:lnTo>
                  <a:lnTo>
                    <a:pt x="167" y="19"/>
                  </a:lnTo>
                  <a:lnTo>
                    <a:pt x="172" y="19"/>
                  </a:lnTo>
                  <a:lnTo>
                    <a:pt x="177" y="24"/>
                  </a:lnTo>
                  <a:lnTo>
                    <a:pt x="181" y="26"/>
                  </a:lnTo>
                  <a:lnTo>
                    <a:pt x="186" y="29"/>
                  </a:lnTo>
                  <a:lnTo>
                    <a:pt x="189" y="31"/>
                  </a:lnTo>
                  <a:lnTo>
                    <a:pt x="193" y="36"/>
                  </a:lnTo>
                  <a:lnTo>
                    <a:pt x="198" y="41"/>
                  </a:lnTo>
                  <a:lnTo>
                    <a:pt x="203" y="45"/>
                  </a:lnTo>
                  <a:lnTo>
                    <a:pt x="208" y="48"/>
                  </a:lnTo>
                  <a:lnTo>
                    <a:pt x="210" y="50"/>
                  </a:lnTo>
                  <a:lnTo>
                    <a:pt x="215" y="55"/>
                  </a:lnTo>
                  <a:lnTo>
                    <a:pt x="220" y="57"/>
                  </a:lnTo>
                  <a:lnTo>
                    <a:pt x="224" y="64"/>
                  </a:lnTo>
                  <a:lnTo>
                    <a:pt x="229" y="72"/>
                  </a:lnTo>
                  <a:lnTo>
                    <a:pt x="234" y="76"/>
                  </a:lnTo>
                  <a:lnTo>
                    <a:pt x="236" y="84"/>
                  </a:lnTo>
                  <a:lnTo>
                    <a:pt x="241" y="88"/>
                  </a:lnTo>
                  <a:lnTo>
                    <a:pt x="243" y="93"/>
                  </a:lnTo>
                  <a:lnTo>
                    <a:pt x="243" y="98"/>
                  </a:lnTo>
                  <a:lnTo>
                    <a:pt x="246" y="103"/>
                  </a:lnTo>
                  <a:lnTo>
                    <a:pt x="248" y="105"/>
                  </a:lnTo>
                  <a:lnTo>
                    <a:pt x="248" y="107"/>
                  </a:lnTo>
                  <a:lnTo>
                    <a:pt x="248" y="112"/>
                  </a:lnTo>
                  <a:lnTo>
                    <a:pt x="248" y="114"/>
                  </a:lnTo>
                  <a:lnTo>
                    <a:pt x="248" y="112"/>
                  </a:lnTo>
                  <a:lnTo>
                    <a:pt x="246" y="110"/>
                  </a:lnTo>
                  <a:lnTo>
                    <a:pt x="241" y="107"/>
                  </a:lnTo>
                  <a:lnTo>
                    <a:pt x="236" y="105"/>
                  </a:lnTo>
                  <a:lnTo>
                    <a:pt x="234" y="103"/>
                  </a:lnTo>
                  <a:lnTo>
                    <a:pt x="229" y="100"/>
                  </a:lnTo>
                  <a:lnTo>
                    <a:pt x="227" y="98"/>
                  </a:lnTo>
                  <a:lnTo>
                    <a:pt x="224" y="95"/>
                  </a:lnTo>
                  <a:lnTo>
                    <a:pt x="220" y="93"/>
                  </a:lnTo>
                  <a:lnTo>
                    <a:pt x="215" y="88"/>
                  </a:lnTo>
                  <a:lnTo>
                    <a:pt x="210" y="86"/>
                  </a:lnTo>
                  <a:lnTo>
                    <a:pt x="205" y="84"/>
                  </a:lnTo>
                  <a:lnTo>
                    <a:pt x="200" y="79"/>
                  </a:lnTo>
                  <a:lnTo>
                    <a:pt x="196" y="76"/>
                  </a:lnTo>
                  <a:lnTo>
                    <a:pt x="189" y="74"/>
                  </a:lnTo>
                  <a:lnTo>
                    <a:pt x="186" y="72"/>
                  </a:lnTo>
                  <a:lnTo>
                    <a:pt x="179" y="67"/>
                  </a:lnTo>
                  <a:lnTo>
                    <a:pt x="172" y="64"/>
                  </a:lnTo>
                  <a:lnTo>
                    <a:pt x="167" y="60"/>
                  </a:lnTo>
                  <a:lnTo>
                    <a:pt x="160" y="57"/>
                  </a:lnTo>
                  <a:lnTo>
                    <a:pt x="155" y="55"/>
                  </a:lnTo>
                  <a:lnTo>
                    <a:pt x="148" y="50"/>
                  </a:lnTo>
                  <a:lnTo>
                    <a:pt x="143" y="48"/>
                  </a:lnTo>
                  <a:lnTo>
                    <a:pt x="136" y="45"/>
                  </a:lnTo>
                  <a:lnTo>
                    <a:pt x="129" y="43"/>
                  </a:lnTo>
                  <a:lnTo>
                    <a:pt x="122" y="41"/>
                  </a:lnTo>
                  <a:lnTo>
                    <a:pt x="115" y="38"/>
                  </a:lnTo>
                  <a:lnTo>
                    <a:pt x="110" y="36"/>
                  </a:lnTo>
                  <a:lnTo>
                    <a:pt x="105" y="33"/>
                  </a:lnTo>
                  <a:lnTo>
                    <a:pt x="103" y="33"/>
                  </a:lnTo>
                  <a:lnTo>
                    <a:pt x="98" y="31"/>
                  </a:lnTo>
                  <a:lnTo>
                    <a:pt x="96" y="31"/>
                  </a:lnTo>
                  <a:lnTo>
                    <a:pt x="89" y="29"/>
                  </a:lnTo>
                  <a:lnTo>
                    <a:pt x="84" y="26"/>
                  </a:lnTo>
                  <a:lnTo>
                    <a:pt x="77" y="26"/>
                  </a:lnTo>
                  <a:lnTo>
                    <a:pt x="72" y="24"/>
                  </a:lnTo>
                  <a:lnTo>
                    <a:pt x="67" y="22"/>
                  </a:lnTo>
                  <a:lnTo>
                    <a:pt x="60" y="22"/>
                  </a:lnTo>
                  <a:lnTo>
                    <a:pt x="55" y="19"/>
                  </a:lnTo>
                  <a:lnTo>
                    <a:pt x="50" y="19"/>
                  </a:lnTo>
                  <a:lnTo>
                    <a:pt x="46" y="17"/>
                  </a:lnTo>
                  <a:lnTo>
                    <a:pt x="41" y="17"/>
                  </a:lnTo>
                  <a:lnTo>
                    <a:pt x="36" y="17"/>
                  </a:lnTo>
                  <a:lnTo>
                    <a:pt x="34" y="14"/>
                  </a:lnTo>
                  <a:lnTo>
                    <a:pt x="29" y="14"/>
                  </a:lnTo>
                  <a:lnTo>
                    <a:pt x="27" y="14"/>
                  </a:lnTo>
                  <a:lnTo>
                    <a:pt x="22" y="12"/>
                  </a:lnTo>
                  <a:lnTo>
                    <a:pt x="17" y="12"/>
                  </a:lnTo>
                  <a:lnTo>
                    <a:pt x="15" y="12"/>
                  </a:lnTo>
                  <a:lnTo>
                    <a:pt x="12" y="12"/>
                  </a:lnTo>
                  <a:lnTo>
                    <a:pt x="8" y="12"/>
                  </a:lnTo>
                  <a:lnTo>
                    <a:pt x="5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5" y="10"/>
                  </a:lnTo>
                  <a:lnTo>
                    <a:pt x="8" y="10"/>
                  </a:lnTo>
                  <a:lnTo>
                    <a:pt x="12" y="7"/>
                  </a:lnTo>
                  <a:lnTo>
                    <a:pt x="17" y="7"/>
                  </a:lnTo>
                  <a:lnTo>
                    <a:pt x="22" y="7"/>
                  </a:lnTo>
                  <a:lnTo>
                    <a:pt x="27" y="5"/>
                  </a:lnTo>
                  <a:lnTo>
                    <a:pt x="34" y="3"/>
                  </a:lnTo>
                  <a:lnTo>
                    <a:pt x="39" y="3"/>
                  </a:lnTo>
                  <a:lnTo>
                    <a:pt x="43" y="3"/>
                  </a:lnTo>
                  <a:lnTo>
                    <a:pt x="50" y="3"/>
                  </a:lnTo>
                  <a:lnTo>
                    <a:pt x="55" y="0"/>
                  </a:lnTo>
                  <a:lnTo>
                    <a:pt x="60" y="0"/>
                  </a:lnTo>
                  <a:lnTo>
                    <a:pt x="62" y="0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82" name="Freeform 38">
              <a:extLst>
                <a:ext uri="{FF2B5EF4-FFF2-40B4-BE49-F238E27FC236}">
                  <a16:creationId xmlns:a16="http://schemas.microsoft.com/office/drawing/2014/main" id="{950915FB-AAD8-4762-9847-9B9CD64A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1" y="3705"/>
              <a:ext cx="226" cy="100"/>
            </a:xfrm>
            <a:custGeom>
              <a:avLst/>
              <a:gdLst>
                <a:gd name="T0" fmla="*/ 64 w 226"/>
                <a:gd name="T1" fmla="*/ 62 h 100"/>
                <a:gd name="T2" fmla="*/ 73 w 226"/>
                <a:gd name="T3" fmla="*/ 69 h 100"/>
                <a:gd name="T4" fmla="*/ 81 w 226"/>
                <a:gd name="T5" fmla="*/ 73 h 100"/>
                <a:gd name="T6" fmla="*/ 90 w 226"/>
                <a:gd name="T7" fmla="*/ 78 h 100"/>
                <a:gd name="T8" fmla="*/ 97 w 226"/>
                <a:gd name="T9" fmla="*/ 83 h 100"/>
                <a:gd name="T10" fmla="*/ 104 w 226"/>
                <a:gd name="T11" fmla="*/ 85 h 100"/>
                <a:gd name="T12" fmla="*/ 111 w 226"/>
                <a:gd name="T13" fmla="*/ 90 h 100"/>
                <a:gd name="T14" fmla="*/ 119 w 226"/>
                <a:gd name="T15" fmla="*/ 92 h 100"/>
                <a:gd name="T16" fmla="*/ 128 w 226"/>
                <a:gd name="T17" fmla="*/ 97 h 100"/>
                <a:gd name="T18" fmla="*/ 138 w 226"/>
                <a:gd name="T19" fmla="*/ 97 h 100"/>
                <a:gd name="T20" fmla="*/ 145 w 226"/>
                <a:gd name="T21" fmla="*/ 97 h 100"/>
                <a:gd name="T22" fmla="*/ 157 w 226"/>
                <a:gd name="T23" fmla="*/ 97 h 100"/>
                <a:gd name="T24" fmla="*/ 169 w 226"/>
                <a:gd name="T25" fmla="*/ 97 h 100"/>
                <a:gd name="T26" fmla="*/ 181 w 226"/>
                <a:gd name="T27" fmla="*/ 90 h 100"/>
                <a:gd name="T28" fmla="*/ 190 w 226"/>
                <a:gd name="T29" fmla="*/ 83 h 100"/>
                <a:gd name="T30" fmla="*/ 200 w 226"/>
                <a:gd name="T31" fmla="*/ 71 h 100"/>
                <a:gd name="T32" fmla="*/ 207 w 226"/>
                <a:gd name="T33" fmla="*/ 59 h 100"/>
                <a:gd name="T34" fmla="*/ 214 w 226"/>
                <a:gd name="T35" fmla="*/ 45 h 100"/>
                <a:gd name="T36" fmla="*/ 219 w 226"/>
                <a:gd name="T37" fmla="*/ 33 h 100"/>
                <a:gd name="T38" fmla="*/ 223 w 226"/>
                <a:gd name="T39" fmla="*/ 26 h 100"/>
                <a:gd name="T40" fmla="*/ 226 w 226"/>
                <a:gd name="T41" fmla="*/ 21 h 100"/>
                <a:gd name="T42" fmla="*/ 226 w 226"/>
                <a:gd name="T43" fmla="*/ 21 h 100"/>
                <a:gd name="T44" fmla="*/ 219 w 226"/>
                <a:gd name="T45" fmla="*/ 23 h 100"/>
                <a:gd name="T46" fmla="*/ 207 w 226"/>
                <a:gd name="T47" fmla="*/ 31 h 100"/>
                <a:gd name="T48" fmla="*/ 197 w 226"/>
                <a:gd name="T49" fmla="*/ 38 h 100"/>
                <a:gd name="T50" fmla="*/ 190 w 226"/>
                <a:gd name="T51" fmla="*/ 42 h 100"/>
                <a:gd name="T52" fmla="*/ 183 w 226"/>
                <a:gd name="T53" fmla="*/ 47 h 100"/>
                <a:gd name="T54" fmla="*/ 173 w 226"/>
                <a:gd name="T55" fmla="*/ 52 h 100"/>
                <a:gd name="T56" fmla="*/ 164 w 226"/>
                <a:gd name="T57" fmla="*/ 54 h 100"/>
                <a:gd name="T58" fmla="*/ 154 w 226"/>
                <a:gd name="T59" fmla="*/ 59 h 100"/>
                <a:gd name="T60" fmla="*/ 145 w 226"/>
                <a:gd name="T61" fmla="*/ 62 h 100"/>
                <a:gd name="T62" fmla="*/ 138 w 226"/>
                <a:gd name="T63" fmla="*/ 62 h 100"/>
                <a:gd name="T64" fmla="*/ 128 w 226"/>
                <a:gd name="T65" fmla="*/ 62 h 100"/>
                <a:gd name="T66" fmla="*/ 121 w 226"/>
                <a:gd name="T67" fmla="*/ 62 h 100"/>
                <a:gd name="T68" fmla="*/ 111 w 226"/>
                <a:gd name="T69" fmla="*/ 62 h 100"/>
                <a:gd name="T70" fmla="*/ 104 w 226"/>
                <a:gd name="T71" fmla="*/ 57 h 100"/>
                <a:gd name="T72" fmla="*/ 92 w 226"/>
                <a:gd name="T73" fmla="*/ 52 h 100"/>
                <a:gd name="T74" fmla="*/ 83 w 226"/>
                <a:gd name="T75" fmla="*/ 47 h 100"/>
                <a:gd name="T76" fmla="*/ 73 w 226"/>
                <a:gd name="T77" fmla="*/ 42 h 100"/>
                <a:gd name="T78" fmla="*/ 64 w 226"/>
                <a:gd name="T79" fmla="*/ 38 h 100"/>
                <a:gd name="T80" fmla="*/ 52 w 226"/>
                <a:gd name="T81" fmla="*/ 31 h 100"/>
                <a:gd name="T82" fmla="*/ 45 w 226"/>
                <a:gd name="T83" fmla="*/ 26 h 100"/>
                <a:gd name="T84" fmla="*/ 35 w 226"/>
                <a:gd name="T85" fmla="*/ 21 h 100"/>
                <a:gd name="T86" fmla="*/ 26 w 226"/>
                <a:gd name="T87" fmla="*/ 16 h 100"/>
                <a:gd name="T88" fmla="*/ 19 w 226"/>
                <a:gd name="T89" fmla="*/ 12 h 100"/>
                <a:gd name="T90" fmla="*/ 11 w 226"/>
                <a:gd name="T91" fmla="*/ 7 h 100"/>
                <a:gd name="T92" fmla="*/ 2 w 226"/>
                <a:gd name="T93" fmla="*/ 2 h 100"/>
                <a:gd name="T94" fmla="*/ 0 w 226"/>
                <a:gd name="T95" fmla="*/ 0 h 100"/>
                <a:gd name="T96" fmla="*/ 2 w 226"/>
                <a:gd name="T97" fmla="*/ 2 h 100"/>
                <a:gd name="T98" fmla="*/ 7 w 226"/>
                <a:gd name="T99" fmla="*/ 9 h 100"/>
                <a:gd name="T100" fmla="*/ 16 w 226"/>
                <a:gd name="T101" fmla="*/ 19 h 100"/>
                <a:gd name="T102" fmla="*/ 28 w 226"/>
                <a:gd name="T103" fmla="*/ 28 h 100"/>
                <a:gd name="T104" fmla="*/ 38 w 226"/>
                <a:gd name="T105" fmla="*/ 38 h 100"/>
                <a:gd name="T106" fmla="*/ 47 w 226"/>
                <a:gd name="T107" fmla="*/ 47 h 100"/>
                <a:gd name="T108" fmla="*/ 54 w 226"/>
                <a:gd name="T109" fmla="*/ 54 h 100"/>
                <a:gd name="T110" fmla="*/ 59 w 226"/>
                <a:gd name="T111" fmla="*/ 59 h 100"/>
                <a:gd name="T112" fmla="*/ 61 w 226"/>
                <a:gd name="T113" fmla="*/ 5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6" h="100">
                  <a:moveTo>
                    <a:pt x="61" y="59"/>
                  </a:moveTo>
                  <a:lnTo>
                    <a:pt x="64" y="62"/>
                  </a:lnTo>
                  <a:lnTo>
                    <a:pt x="69" y="66"/>
                  </a:lnTo>
                  <a:lnTo>
                    <a:pt x="73" y="69"/>
                  </a:lnTo>
                  <a:lnTo>
                    <a:pt x="76" y="71"/>
                  </a:lnTo>
                  <a:lnTo>
                    <a:pt x="81" y="73"/>
                  </a:lnTo>
                  <a:lnTo>
                    <a:pt x="85" y="76"/>
                  </a:lnTo>
                  <a:lnTo>
                    <a:pt x="90" y="78"/>
                  </a:lnTo>
                  <a:lnTo>
                    <a:pt x="92" y="81"/>
                  </a:lnTo>
                  <a:lnTo>
                    <a:pt x="97" y="83"/>
                  </a:lnTo>
                  <a:lnTo>
                    <a:pt x="100" y="85"/>
                  </a:lnTo>
                  <a:lnTo>
                    <a:pt x="104" y="85"/>
                  </a:lnTo>
                  <a:lnTo>
                    <a:pt x="107" y="90"/>
                  </a:lnTo>
                  <a:lnTo>
                    <a:pt x="111" y="90"/>
                  </a:lnTo>
                  <a:lnTo>
                    <a:pt x="116" y="90"/>
                  </a:lnTo>
                  <a:lnTo>
                    <a:pt x="119" y="92"/>
                  </a:lnTo>
                  <a:lnTo>
                    <a:pt x="123" y="95"/>
                  </a:lnTo>
                  <a:lnTo>
                    <a:pt x="128" y="97"/>
                  </a:lnTo>
                  <a:lnTo>
                    <a:pt x="135" y="97"/>
                  </a:lnTo>
                  <a:lnTo>
                    <a:pt x="138" y="97"/>
                  </a:lnTo>
                  <a:lnTo>
                    <a:pt x="142" y="97"/>
                  </a:lnTo>
                  <a:lnTo>
                    <a:pt x="145" y="97"/>
                  </a:lnTo>
                  <a:lnTo>
                    <a:pt x="150" y="100"/>
                  </a:lnTo>
                  <a:lnTo>
                    <a:pt x="157" y="97"/>
                  </a:lnTo>
                  <a:lnTo>
                    <a:pt x="161" y="97"/>
                  </a:lnTo>
                  <a:lnTo>
                    <a:pt x="169" y="97"/>
                  </a:lnTo>
                  <a:lnTo>
                    <a:pt x="176" y="95"/>
                  </a:lnTo>
                  <a:lnTo>
                    <a:pt x="181" y="90"/>
                  </a:lnTo>
                  <a:lnTo>
                    <a:pt x="188" y="88"/>
                  </a:lnTo>
                  <a:lnTo>
                    <a:pt x="190" y="83"/>
                  </a:lnTo>
                  <a:lnTo>
                    <a:pt x="197" y="78"/>
                  </a:lnTo>
                  <a:lnTo>
                    <a:pt x="200" y="71"/>
                  </a:lnTo>
                  <a:lnTo>
                    <a:pt x="204" y="66"/>
                  </a:lnTo>
                  <a:lnTo>
                    <a:pt x="207" y="59"/>
                  </a:lnTo>
                  <a:lnTo>
                    <a:pt x="212" y="52"/>
                  </a:lnTo>
                  <a:lnTo>
                    <a:pt x="214" y="45"/>
                  </a:lnTo>
                  <a:lnTo>
                    <a:pt x="219" y="40"/>
                  </a:lnTo>
                  <a:lnTo>
                    <a:pt x="219" y="33"/>
                  </a:lnTo>
                  <a:lnTo>
                    <a:pt x="221" y="31"/>
                  </a:lnTo>
                  <a:lnTo>
                    <a:pt x="223" y="26"/>
                  </a:lnTo>
                  <a:lnTo>
                    <a:pt x="226" y="23"/>
                  </a:lnTo>
                  <a:lnTo>
                    <a:pt x="226" y="21"/>
                  </a:lnTo>
                  <a:lnTo>
                    <a:pt x="226" y="21"/>
                  </a:lnTo>
                  <a:lnTo>
                    <a:pt x="226" y="21"/>
                  </a:lnTo>
                  <a:lnTo>
                    <a:pt x="221" y="21"/>
                  </a:lnTo>
                  <a:lnTo>
                    <a:pt x="219" y="23"/>
                  </a:lnTo>
                  <a:lnTo>
                    <a:pt x="214" y="28"/>
                  </a:lnTo>
                  <a:lnTo>
                    <a:pt x="207" y="31"/>
                  </a:lnTo>
                  <a:lnTo>
                    <a:pt x="202" y="35"/>
                  </a:lnTo>
                  <a:lnTo>
                    <a:pt x="197" y="38"/>
                  </a:lnTo>
                  <a:lnTo>
                    <a:pt x="195" y="40"/>
                  </a:lnTo>
                  <a:lnTo>
                    <a:pt x="190" y="42"/>
                  </a:lnTo>
                  <a:lnTo>
                    <a:pt x="188" y="45"/>
                  </a:lnTo>
                  <a:lnTo>
                    <a:pt x="183" y="47"/>
                  </a:lnTo>
                  <a:lnTo>
                    <a:pt x="178" y="47"/>
                  </a:lnTo>
                  <a:lnTo>
                    <a:pt x="173" y="52"/>
                  </a:lnTo>
                  <a:lnTo>
                    <a:pt x="169" y="52"/>
                  </a:lnTo>
                  <a:lnTo>
                    <a:pt x="164" y="54"/>
                  </a:lnTo>
                  <a:lnTo>
                    <a:pt x="159" y="57"/>
                  </a:lnTo>
                  <a:lnTo>
                    <a:pt x="154" y="59"/>
                  </a:lnTo>
                  <a:lnTo>
                    <a:pt x="152" y="59"/>
                  </a:lnTo>
                  <a:lnTo>
                    <a:pt x="145" y="62"/>
                  </a:lnTo>
                  <a:lnTo>
                    <a:pt x="142" y="62"/>
                  </a:lnTo>
                  <a:lnTo>
                    <a:pt x="138" y="62"/>
                  </a:lnTo>
                  <a:lnTo>
                    <a:pt x="133" y="62"/>
                  </a:lnTo>
                  <a:lnTo>
                    <a:pt x="128" y="62"/>
                  </a:lnTo>
                  <a:lnTo>
                    <a:pt x="123" y="62"/>
                  </a:lnTo>
                  <a:lnTo>
                    <a:pt x="121" y="62"/>
                  </a:lnTo>
                  <a:lnTo>
                    <a:pt x="116" y="62"/>
                  </a:lnTo>
                  <a:lnTo>
                    <a:pt x="111" y="62"/>
                  </a:lnTo>
                  <a:lnTo>
                    <a:pt x="107" y="59"/>
                  </a:lnTo>
                  <a:lnTo>
                    <a:pt x="104" y="57"/>
                  </a:lnTo>
                  <a:lnTo>
                    <a:pt x="100" y="54"/>
                  </a:lnTo>
                  <a:lnTo>
                    <a:pt x="92" y="52"/>
                  </a:lnTo>
                  <a:lnTo>
                    <a:pt x="90" y="52"/>
                  </a:lnTo>
                  <a:lnTo>
                    <a:pt x="83" y="47"/>
                  </a:lnTo>
                  <a:lnTo>
                    <a:pt x="78" y="45"/>
                  </a:lnTo>
                  <a:lnTo>
                    <a:pt x="73" y="42"/>
                  </a:lnTo>
                  <a:lnTo>
                    <a:pt x="69" y="40"/>
                  </a:lnTo>
                  <a:lnTo>
                    <a:pt x="64" y="38"/>
                  </a:lnTo>
                  <a:lnTo>
                    <a:pt x="59" y="35"/>
                  </a:lnTo>
                  <a:lnTo>
                    <a:pt x="52" y="31"/>
                  </a:lnTo>
                  <a:lnTo>
                    <a:pt x="47" y="31"/>
                  </a:lnTo>
                  <a:lnTo>
                    <a:pt x="45" y="26"/>
                  </a:lnTo>
                  <a:lnTo>
                    <a:pt x="40" y="23"/>
                  </a:lnTo>
                  <a:lnTo>
                    <a:pt x="35" y="21"/>
                  </a:lnTo>
                  <a:lnTo>
                    <a:pt x="31" y="19"/>
                  </a:lnTo>
                  <a:lnTo>
                    <a:pt x="26" y="16"/>
                  </a:lnTo>
                  <a:lnTo>
                    <a:pt x="21" y="14"/>
                  </a:lnTo>
                  <a:lnTo>
                    <a:pt x="19" y="12"/>
                  </a:lnTo>
                  <a:lnTo>
                    <a:pt x="14" y="9"/>
                  </a:lnTo>
                  <a:lnTo>
                    <a:pt x="11" y="7"/>
                  </a:lnTo>
                  <a:lnTo>
                    <a:pt x="9" y="7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7"/>
                  </a:lnTo>
                  <a:lnTo>
                    <a:pt x="7" y="9"/>
                  </a:lnTo>
                  <a:lnTo>
                    <a:pt x="11" y="14"/>
                  </a:lnTo>
                  <a:lnTo>
                    <a:pt x="16" y="19"/>
                  </a:lnTo>
                  <a:lnTo>
                    <a:pt x="21" y="23"/>
                  </a:lnTo>
                  <a:lnTo>
                    <a:pt x="28" y="28"/>
                  </a:lnTo>
                  <a:lnTo>
                    <a:pt x="33" y="33"/>
                  </a:lnTo>
                  <a:lnTo>
                    <a:pt x="38" y="38"/>
                  </a:lnTo>
                  <a:lnTo>
                    <a:pt x="42" y="42"/>
                  </a:lnTo>
                  <a:lnTo>
                    <a:pt x="47" y="47"/>
                  </a:lnTo>
                  <a:lnTo>
                    <a:pt x="52" y="52"/>
                  </a:lnTo>
                  <a:lnTo>
                    <a:pt x="54" y="54"/>
                  </a:lnTo>
                  <a:lnTo>
                    <a:pt x="59" y="57"/>
                  </a:lnTo>
                  <a:lnTo>
                    <a:pt x="59" y="59"/>
                  </a:lnTo>
                  <a:lnTo>
                    <a:pt x="61" y="59"/>
                  </a:lnTo>
                  <a:lnTo>
                    <a:pt x="61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185" name="AutoShape 41">
            <a:extLst>
              <a:ext uri="{FF2B5EF4-FFF2-40B4-BE49-F238E27FC236}">
                <a16:creationId xmlns:a16="http://schemas.microsoft.com/office/drawing/2014/main" id="{48113F0E-B3B4-4B5C-AC1D-E80151CA9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3163" y="3505200"/>
            <a:ext cx="990600" cy="457200"/>
          </a:xfrm>
          <a:prstGeom prst="rightArrow">
            <a:avLst>
              <a:gd name="adj1" fmla="val 50000"/>
              <a:gd name="adj2" fmla="val 541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86" name="Text Box 42">
            <a:extLst>
              <a:ext uri="{FF2B5EF4-FFF2-40B4-BE49-F238E27FC236}">
                <a16:creationId xmlns:a16="http://schemas.microsoft.com/office/drawing/2014/main" id="{732FB227-55EE-449B-933B-F58C8DE057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91125" y="5881688"/>
            <a:ext cx="75723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2800" b="1"/>
              <a:t>1 </a:t>
            </a:r>
            <a:r>
              <a:rPr lang="en-US" altLang="en-US" sz="2800" b="1" i="1"/>
              <a:t>G</a:t>
            </a:r>
          </a:p>
        </p:txBody>
      </p:sp>
      <p:sp>
        <p:nvSpPr>
          <p:cNvPr id="6187" name="Text Box 43">
            <a:extLst>
              <a:ext uri="{FF2B5EF4-FFF2-40B4-BE49-F238E27FC236}">
                <a16:creationId xmlns:a16="http://schemas.microsoft.com/office/drawing/2014/main" id="{1CC40C32-2D16-473B-B70D-78BBEE5E93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7013" y="5876925"/>
            <a:ext cx="7635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2800" b="1">
                <a:latin typeface="Symbol" panose="05050102010706020507" pitchFamily="18" charset="2"/>
              </a:rPr>
              <a:t>m</a:t>
            </a:r>
            <a:r>
              <a:rPr lang="en-US" altLang="en-US" sz="2800" b="1"/>
              <a:t> </a:t>
            </a:r>
            <a:r>
              <a:rPr lang="en-US" altLang="en-US" sz="2800" b="1" i="1"/>
              <a:t>G</a:t>
            </a:r>
          </a:p>
        </p:txBody>
      </p:sp>
      <p:grpSp>
        <p:nvGrpSpPr>
          <p:cNvPr id="6195" name="Group 51">
            <a:extLst>
              <a:ext uri="{FF2B5EF4-FFF2-40B4-BE49-F238E27FC236}">
                <a16:creationId xmlns:a16="http://schemas.microsoft.com/office/drawing/2014/main" id="{6485C70A-E64E-4741-8A8E-A9EF3F768EBC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1371600"/>
            <a:ext cx="990600" cy="914400"/>
            <a:chOff x="3360" y="864"/>
            <a:chExt cx="624" cy="576"/>
          </a:xfrm>
        </p:grpSpPr>
        <p:sp>
          <p:nvSpPr>
            <p:cNvPr id="6190" name="Oval 46">
              <a:extLst>
                <a:ext uri="{FF2B5EF4-FFF2-40B4-BE49-F238E27FC236}">
                  <a16:creationId xmlns:a16="http://schemas.microsoft.com/office/drawing/2014/main" id="{C6C44942-6ED5-4633-8126-73DFD5233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0" y="864"/>
              <a:ext cx="624" cy="57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1" name="Oval 47">
              <a:extLst>
                <a:ext uri="{FF2B5EF4-FFF2-40B4-BE49-F238E27FC236}">
                  <a16:creationId xmlns:a16="http://schemas.microsoft.com/office/drawing/2014/main" id="{5B1991DC-5E89-4AED-9459-58B8845EC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0" y="1008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2" name="Oval 48">
              <a:extLst>
                <a:ext uri="{FF2B5EF4-FFF2-40B4-BE49-F238E27FC236}">
                  <a16:creationId xmlns:a16="http://schemas.microsoft.com/office/drawing/2014/main" id="{3963C19E-7230-41F7-8428-A75581AE02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1104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3" name="Oval 49">
              <a:extLst>
                <a:ext uri="{FF2B5EF4-FFF2-40B4-BE49-F238E27FC236}">
                  <a16:creationId xmlns:a16="http://schemas.microsoft.com/office/drawing/2014/main" id="{49BF05D5-C547-4C37-B719-051B2DC5F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1104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96" name="Group 52">
            <a:extLst>
              <a:ext uri="{FF2B5EF4-FFF2-40B4-BE49-F238E27FC236}">
                <a16:creationId xmlns:a16="http://schemas.microsoft.com/office/drawing/2014/main" id="{43EB5CAF-AA99-4215-A53C-C3B9C72835A2}"/>
              </a:ext>
            </a:extLst>
          </p:cNvPr>
          <p:cNvGrpSpPr>
            <a:grpSpLocks/>
          </p:cNvGrpSpPr>
          <p:nvPr/>
        </p:nvGrpSpPr>
        <p:grpSpPr bwMode="auto">
          <a:xfrm>
            <a:off x="7620000" y="990600"/>
            <a:ext cx="990600" cy="914400"/>
            <a:chOff x="3360" y="864"/>
            <a:chExt cx="624" cy="576"/>
          </a:xfrm>
        </p:grpSpPr>
        <p:sp>
          <p:nvSpPr>
            <p:cNvPr id="6197" name="Oval 53">
              <a:extLst>
                <a:ext uri="{FF2B5EF4-FFF2-40B4-BE49-F238E27FC236}">
                  <a16:creationId xmlns:a16="http://schemas.microsoft.com/office/drawing/2014/main" id="{3D2FDEC6-D895-4087-B752-305B711531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0" y="864"/>
              <a:ext cx="624" cy="57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8" name="Oval 54">
              <a:extLst>
                <a:ext uri="{FF2B5EF4-FFF2-40B4-BE49-F238E27FC236}">
                  <a16:creationId xmlns:a16="http://schemas.microsoft.com/office/drawing/2014/main" id="{E1EC3170-D463-4FD0-93E2-EBD36189AB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0" y="1008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99" name="Oval 55">
              <a:extLst>
                <a:ext uri="{FF2B5EF4-FFF2-40B4-BE49-F238E27FC236}">
                  <a16:creationId xmlns:a16="http://schemas.microsoft.com/office/drawing/2014/main" id="{CEDCCF04-D058-4A03-82D2-F1C3BD535B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1104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00" name="Oval 56">
              <a:extLst>
                <a:ext uri="{FF2B5EF4-FFF2-40B4-BE49-F238E27FC236}">
                  <a16:creationId xmlns:a16="http://schemas.microsoft.com/office/drawing/2014/main" id="{73D6A000-5445-4F44-8C1D-5308F72C5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1104"/>
              <a:ext cx="96" cy="9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209" name="Group 65">
            <a:extLst>
              <a:ext uri="{FF2B5EF4-FFF2-40B4-BE49-F238E27FC236}">
                <a16:creationId xmlns:a16="http://schemas.microsoft.com/office/drawing/2014/main" id="{1FF9D016-6569-460E-ACC9-7CFC697E2F3E}"/>
              </a:ext>
            </a:extLst>
          </p:cNvPr>
          <p:cNvGrpSpPr>
            <a:grpSpLocks/>
          </p:cNvGrpSpPr>
          <p:nvPr/>
        </p:nvGrpSpPr>
        <p:grpSpPr bwMode="auto">
          <a:xfrm rot="502597">
            <a:off x="4724400" y="3200400"/>
            <a:ext cx="512763" cy="1676400"/>
            <a:chOff x="3024" y="1872"/>
            <a:chExt cx="323" cy="816"/>
          </a:xfrm>
        </p:grpSpPr>
        <p:grpSp>
          <p:nvGrpSpPr>
            <p:cNvPr id="6204" name="Group 60">
              <a:extLst>
                <a:ext uri="{FF2B5EF4-FFF2-40B4-BE49-F238E27FC236}">
                  <a16:creationId xmlns:a16="http://schemas.microsoft.com/office/drawing/2014/main" id="{568CDA97-0D18-41EE-A4DE-DAE480F6F3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24" y="1872"/>
              <a:ext cx="179" cy="816"/>
              <a:chOff x="3024" y="1872"/>
              <a:chExt cx="179" cy="816"/>
            </a:xfrm>
          </p:grpSpPr>
          <p:sp>
            <p:nvSpPr>
              <p:cNvPr id="6201" name="Arc 57">
                <a:extLst>
                  <a:ext uri="{FF2B5EF4-FFF2-40B4-BE49-F238E27FC236}">
                    <a16:creationId xmlns:a16="http://schemas.microsoft.com/office/drawing/2014/main" id="{079727F6-75BD-4EFD-B8FD-59D25EBA7B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24" y="1872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shade val="46275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202" name="Arc 58">
                <a:extLst>
                  <a:ext uri="{FF2B5EF4-FFF2-40B4-BE49-F238E27FC236}">
                    <a16:creationId xmlns:a16="http://schemas.microsoft.com/office/drawing/2014/main" id="{A8A5C2C9-21F6-4842-ABE9-9B21187C07B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024" y="2064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shade val="46275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205" name="Group 61">
              <a:extLst>
                <a:ext uri="{FF2B5EF4-FFF2-40B4-BE49-F238E27FC236}">
                  <a16:creationId xmlns:a16="http://schemas.microsoft.com/office/drawing/2014/main" id="{80C18E93-00D7-447E-95C9-D6E1FA230D8F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3168" y="1872"/>
              <a:ext cx="179" cy="816"/>
              <a:chOff x="3024" y="1872"/>
              <a:chExt cx="179" cy="816"/>
            </a:xfrm>
          </p:grpSpPr>
          <p:sp>
            <p:nvSpPr>
              <p:cNvPr id="6206" name="Arc 62">
                <a:extLst>
                  <a:ext uri="{FF2B5EF4-FFF2-40B4-BE49-F238E27FC236}">
                    <a16:creationId xmlns:a16="http://schemas.microsoft.com/office/drawing/2014/main" id="{EB3CFE76-8A8F-448F-B467-CCBC741E285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24" y="1872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shade val="46275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207" name="Arc 63">
                <a:extLst>
                  <a:ext uri="{FF2B5EF4-FFF2-40B4-BE49-F238E27FC236}">
                    <a16:creationId xmlns:a16="http://schemas.microsoft.com/office/drawing/2014/main" id="{D70B9F15-F5AB-4236-AF16-B16C1528589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024" y="2064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shade val="46275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210" name="Group 66">
            <a:extLst>
              <a:ext uri="{FF2B5EF4-FFF2-40B4-BE49-F238E27FC236}">
                <a16:creationId xmlns:a16="http://schemas.microsoft.com/office/drawing/2014/main" id="{157FD2E7-3275-4103-B8E7-307705A37780}"/>
              </a:ext>
            </a:extLst>
          </p:cNvPr>
          <p:cNvGrpSpPr>
            <a:grpSpLocks/>
          </p:cNvGrpSpPr>
          <p:nvPr/>
        </p:nvGrpSpPr>
        <p:grpSpPr bwMode="auto">
          <a:xfrm rot="502597">
            <a:off x="7467600" y="3294063"/>
            <a:ext cx="244475" cy="993775"/>
            <a:chOff x="3024" y="1872"/>
            <a:chExt cx="323" cy="816"/>
          </a:xfrm>
        </p:grpSpPr>
        <p:grpSp>
          <p:nvGrpSpPr>
            <p:cNvPr id="6211" name="Group 67">
              <a:extLst>
                <a:ext uri="{FF2B5EF4-FFF2-40B4-BE49-F238E27FC236}">
                  <a16:creationId xmlns:a16="http://schemas.microsoft.com/office/drawing/2014/main" id="{44FC49AC-A9ED-4C4E-A4B4-012C3CAC98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24" y="1872"/>
              <a:ext cx="179" cy="816"/>
              <a:chOff x="3024" y="1872"/>
              <a:chExt cx="179" cy="816"/>
            </a:xfrm>
          </p:grpSpPr>
          <p:sp>
            <p:nvSpPr>
              <p:cNvPr id="6212" name="Arc 68">
                <a:extLst>
                  <a:ext uri="{FF2B5EF4-FFF2-40B4-BE49-F238E27FC236}">
                    <a16:creationId xmlns:a16="http://schemas.microsoft.com/office/drawing/2014/main" id="{EB8DA394-EAA2-4182-903C-4E67591A455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24" y="1872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tint val="90196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213" name="Arc 69">
                <a:extLst>
                  <a:ext uri="{FF2B5EF4-FFF2-40B4-BE49-F238E27FC236}">
                    <a16:creationId xmlns:a16="http://schemas.microsoft.com/office/drawing/2014/main" id="{B09B55BD-D3D7-40D8-9B00-24ED1F242B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024" y="2064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tint val="90196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214" name="Group 70">
              <a:extLst>
                <a:ext uri="{FF2B5EF4-FFF2-40B4-BE49-F238E27FC236}">
                  <a16:creationId xmlns:a16="http://schemas.microsoft.com/office/drawing/2014/main" id="{0D0CAA97-BE7D-40F5-A98F-36FBCE58FEC1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3168" y="1872"/>
              <a:ext cx="179" cy="816"/>
              <a:chOff x="3024" y="1872"/>
              <a:chExt cx="179" cy="816"/>
            </a:xfrm>
          </p:grpSpPr>
          <p:sp>
            <p:nvSpPr>
              <p:cNvPr id="6215" name="Arc 71">
                <a:extLst>
                  <a:ext uri="{FF2B5EF4-FFF2-40B4-BE49-F238E27FC236}">
                    <a16:creationId xmlns:a16="http://schemas.microsoft.com/office/drawing/2014/main" id="{6E158EF7-26F7-4B20-B089-48133D19D69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024" y="1872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tint val="90196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216" name="Arc 72">
                <a:extLst>
                  <a:ext uri="{FF2B5EF4-FFF2-40B4-BE49-F238E27FC236}">
                    <a16:creationId xmlns:a16="http://schemas.microsoft.com/office/drawing/2014/main" id="{3E5EEAF3-66EA-4707-81E6-36201431A69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024" y="2064"/>
                <a:ext cx="179" cy="624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0134"/>
                  <a:gd name="T1" fmla="*/ 0 h 21600"/>
                  <a:gd name="T2" fmla="*/ 20134 w 20134"/>
                  <a:gd name="T3" fmla="*/ 13779 h 21600"/>
                  <a:gd name="T4" fmla="*/ 0 w 2013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134" h="21600" fill="none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</a:path>
                  <a:path w="20134" h="21600" stroke="0" extrusionOk="0">
                    <a:moveTo>
                      <a:pt x="0" y="0"/>
                    </a:moveTo>
                    <a:cubicBezTo>
                      <a:pt x="8911" y="0"/>
                      <a:pt x="16907" y="5472"/>
                      <a:pt x="20134" y="13778"/>
                    </a:cubicBezTo>
                    <a:lnTo>
                      <a:pt x="0" y="216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99FF"/>
                  </a:gs>
                  <a:gs pos="50000">
                    <a:srgbClr val="FF99FF">
                      <a:gamma/>
                      <a:tint val="90196"/>
                      <a:invGamma/>
                    </a:srgbClr>
                  </a:gs>
                  <a:gs pos="100000">
                    <a:srgbClr val="FF99FF"/>
                  </a:gs>
                </a:gsLst>
                <a:lin ang="0" scaled="1"/>
              </a:gradFill>
              <a:ln w="9525">
                <a:solidFill>
                  <a:srgbClr val="FF99FF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6217" name="AutoShape 73">
            <a:extLst>
              <a:ext uri="{FF2B5EF4-FFF2-40B4-BE49-F238E27FC236}">
                <a16:creationId xmlns:a16="http://schemas.microsoft.com/office/drawing/2014/main" id="{7E1732DE-5FE1-4497-A231-337CF965F04D}"/>
              </a:ext>
            </a:extLst>
          </p:cNvPr>
          <p:cNvSpPr>
            <a:spLocks noChangeArrowheads="1"/>
          </p:cNvSpPr>
          <p:nvPr/>
        </p:nvSpPr>
        <p:spPr bwMode="auto">
          <a:xfrm rot="548116">
            <a:off x="4724400" y="4800600"/>
            <a:ext cx="76200" cy="1295400"/>
          </a:xfrm>
          <a:prstGeom prst="homePlate">
            <a:avLst>
              <a:gd name="adj" fmla="val 0"/>
            </a:avLst>
          </a:prstGeom>
          <a:solidFill>
            <a:srgbClr val="FF99FF"/>
          </a:solidFill>
          <a:ln w="9525">
            <a:solidFill>
              <a:srgbClr val="FF99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218" name="AutoShape 74">
            <a:extLst>
              <a:ext uri="{FF2B5EF4-FFF2-40B4-BE49-F238E27FC236}">
                <a16:creationId xmlns:a16="http://schemas.microsoft.com/office/drawing/2014/main" id="{3C620044-CB64-4C05-84D4-1811ADC52B2B}"/>
              </a:ext>
            </a:extLst>
          </p:cNvPr>
          <p:cNvSpPr>
            <a:spLocks noChangeArrowheads="1"/>
          </p:cNvSpPr>
          <p:nvPr/>
        </p:nvSpPr>
        <p:spPr bwMode="auto">
          <a:xfrm rot="514017">
            <a:off x="5138738" y="2439988"/>
            <a:ext cx="76200" cy="838200"/>
          </a:xfrm>
          <a:prstGeom prst="homePlate">
            <a:avLst>
              <a:gd name="adj" fmla="val 0"/>
            </a:avLst>
          </a:prstGeom>
          <a:solidFill>
            <a:srgbClr val="FF99FF"/>
          </a:solidFill>
          <a:ln w="9525">
            <a:solidFill>
              <a:srgbClr val="FF99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219" name="AutoShape 75">
            <a:extLst>
              <a:ext uri="{FF2B5EF4-FFF2-40B4-BE49-F238E27FC236}">
                <a16:creationId xmlns:a16="http://schemas.microsoft.com/office/drawing/2014/main" id="{960AE575-8F57-4AF0-AB86-24482252F1C2}"/>
              </a:ext>
            </a:extLst>
          </p:cNvPr>
          <p:cNvSpPr>
            <a:spLocks noChangeArrowheads="1"/>
          </p:cNvSpPr>
          <p:nvPr/>
        </p:nvSpPr>
        <p:spPr bwMode="auto">
          <a:xfrm rot="-4557826">
            <a:off x="5891213" y="5461000"/>
            <a:ext cx="2667000" cy="76200"/>
          </a:xfrm>
          <a:prstGeom prst="wave">
            <a:avLst>
              <a:gd name="adj1" fmla="val 13005"/>
              <a:gd name="adj2" fmla="val 0"/>
            </a:avLst>
          </a:prstGeom>
          <a:solidFill>
            <a:srgbClr val="FF99FF"/>
          </a:solidFill>
          <a:ln w="9525">
            <a:solidFill>
              <a:srgbClr val="FF99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220" name="AutoShape 76">
            <a:extLst>
              <a:ext uri="{FF2B5EF4-FFF2-40B4-BE49-F238E27FC236}">
                <a16:creationId xmlns:a16="http://schemas.microsoft.com/office/drawing/2014/main" id="{862E8C74-D5D9-420C-9520-9A193D588013}"/>
              </a:ext>
            </a:extLst>
          </p:cNvPr>
          <p:cNvSpPr>
            <a:spLocks noChangeArrowheads="1"/>
          </p:cNvSpPr>
          <p:nvPr/>
        </p:nvSpPr>
        <p:spPr bwMode="auto">
          <a:xfrm rot="6135886">
            <a:off x="7429500" y="3009900"/>
            <a:ext cx="609600" cy="76200"/>
          </a:xfrm>
          <a:prstGeom prst="wave">
            <a:avLst>
              <a:gd name="adj1" fmla="val 13005"/>
              <a:gd name="adj2" fmla="val 0"/>
            </a:avLst>
          </a:prstGeom>
          <a:solidFill>
            <a:srgbClr val="FF99FF"/>
          </a:solidFill>
          <a:ln w="9525">
            <a:solidFill>
              <a:srgbClr val="FF99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D5652009-A5DA-4908-B791-99FB6CEB75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b="1">
                <a:solidFill>
                  <a:srgbClr val="FFFF00"/>
                </a:solidFill>
              </a:rPr>
              <a:t>Countermeasures for bone loss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F8B1CE5C-773B-45CC-9830-5BAAF6BD50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133600" y="1828800"/>
            <a:ext cx="4572000" cy="2971800"/>
          </a:xfrm>
        </p:spPr>
        <p:txBody>
          <a:bodyPr/>
          <a:lstStyle/>
          <a:p>
            <a:r>
              <a:rPr lang="en-US" altLang="en-US"/>
              <a:t>Resistive Exercise</a:t>
            </a:r>
          </a:p>
          <a:p>
            <a:r>
              <a:rPr lang="en-US" altLang="en-US"/>
              <a:t>Loading</a:t>
            </a:r>
          </a:p>
          <a:p>
            <a:r>
              <a:rPr lang="en-US" altLang="en-US"/>
              <a:t>Nutrition</a:t>
            </a:r>
          </a:p>
          <a:p>
            <a:r>
              <a:rPr lang="en-US" altLang="en-US"/>
              <a:t>Bisphosphonates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25C77C9C-DEB9-4848-8D14-978AB0331C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>
                <a:solidFill>
                  <a:srgbClr val="FFFF00"/>
                </a:solidFill>
              </a:rPr>
              <a:t>Muscle</a:t>
            </a:r>
          </a:p>
        </p:txBody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16FC9F3B-5A41-4328-B25D-79B2DE9F6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8600" y="1219200"/>
            <a:ext cx="8686800" cy="4495800"/>
          </a:xfrm>
        </p:spPr>
        <p:txBody>
          <a:bodyPr/>
          <a:lstStyle/>
          <a:p>
            <a:r>
              <a:rPr lang="en-US" altLang="en-US" sz="2800"/>
              <a:t>Disuse Atrophy</a:t>
            </a:r>
          </a:p>
          <a:p>
            <a:pPr lvl="1"/>
            <a:r>
              <a:rPr lang="en-US" altLang="en-US" sz="2400"/>
              <a:t>Most locomotion achieved with the upper body</a:t>
            </a:r>
          </a:p>
          <a:p>
            <a:pPr lvl="1"/>
            <a:r>
              <a:rPr lang="en-US" altLang="en-US" sz="2400"/>
              <a:t>No load</a:t>
            </a:r>
          </a:p>
          <a:p>
            <a:pPr lvl="1"/>
            <a:r>
              <a:rPr lang="en-US" altLang="en-US" sz="2400"/>
              <a:t>No position based use and deployment of muscle activity akin to 1G environment</a:t>
            </a:r>
          </a:p>
          <a:p>
            <a:pPr lvl="1"/>
            <a:r>
              <a:rPr lang="en-US" altLang="en-US" sz="2400"/>
              <a:t>Unusual uses of selected muscle groups</a:t>
            </a:r>
          </a:p>
          <a:p>
            <a:pPr lvl="1"/>
            <a:endParaRPr lang="en-US" altLang="en-US" sz="2400"/>
          </a:p>
          <a:p>
            <a:r>
              <a:rPr lang="en-US" altLang="en-US" sz="2800"/>
              <a:t>Countermeasures</a:t>
            </a:r>
          </a:p>
          <a:p>
            <a:pPr lvl="1"/>
            <a:r>
              <a:rPr lang="en-US" altLang="en-US" sz="2400"/>
              <a:t>Exercise, exercise, exercise</a:t>
            </a:r>
          </a:p>
          <a:p>
            <a:pPr lvl="1"/>
            <a:r>
              <a:rPr lang="en-US" altLang="en-US" sz="2400"/>
              <a:t>Before, during, and after the mission</a:t>
            </a:r>
          </a:p>
          <a:p>
            <a:pPr lvl="1"/>
            <a:endParaRPr lang="en-US" altLang="en-US"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>
            <a:extLst>
              <a:ext uri="{FF2B5EF4-FFF2-40B4-BE49-F238E27FC236}">
                <a16:creationId xmlns:a16="http://schemas.microsoft.com/office/drawing/2014/main" id="{8E212E3D-7DC5-4A03-9191-F2E24A9CA4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0" y="3452813"/>
            <a:ext cx="16192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endParaRPr lang="en-US" altLang="en-US" sz="2400"/>
          </a:p>
        </p:txBody>
      </p:sp>
      <p:sp>
        <p:nvSpPr>
          <p:cNvPr id="44035" name="AutoShape 3">
            <a:extLst>
              <a:ext uri="{FF2B5EF4-FFF2-40B4-BE49-F238E27FC236}">
                <a16:creationId xmlns:a16="http://schemas.microsoft.com/office/drawing/2014/main" id="{7ABBA3DD-8156-4BD7-85A9-A0F833FEA80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04800" y="990600"/>
            <a:ext cx="4398963" cy="5319713"/>
          </a:xfrm>
          <a:prstGeom prst="roundRect">
            <a:avLst>
              <a:gd name="adj" fmla="val 5370"/>
            </a:avLst>
          </a:prstGeom>
          <a:gradFill rotWithShape="0">
            <a:gsLst>
              <a:gs pos="0">
                <a:schemeClr val="accent1"/>
              </a:gs>
              <a:gs pos="50000">
                <a:srgbClr val="2D66B3"/>
              </a:gs>
              <a:gs pos="100000">
                <a:schemeClr val="accent1"/>
              </a:gs>
            </a:gsLst>
            <a:lin ang="5400000" scaled="1"/>
          </a:gradFill>
          <a:ln w="12700">
            <a:solidFill>
              <a:srgbClr val="C0534E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C0534E"/>
                  </a:outerShdw>
                </a:effectLst>
              </a14:hiddenEffects>
            </a:ext>
          </a:extLst>
        </p:spPr>
        <p:txBody>
          <a:bodyPr lIns="92075" tIns="46038" rIns="92075" bIns="46038" anchor="ctr" anchorCtr="1"/>
          <a:lstStyle>
            <a:lvl1pPr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7663" indent="-233363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C0534E"/>
              </a:buClr>
              <a:buFont typeface="Monotype Sorts" pitchFamily="2" charset="2"/>
              <a:buNone/>
            </a:pPr>
            <a:r>
              <a:rPr lang="en-US" altLang="en-US" sz="2000" b="1"/>
              <a:t>Bone Loss </a:t>
            </a:r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fractures, renal stones, osteoporosis, drug reactions</a:t>
            </a:r>
            <a:endParaRPr lang="en-US" altLang="en-US" sz="1400" b="1"/>
          </a:p>
          <a:p>
            <a:pPr eaLnBrk="1" hangingPunct="1">
              <a:buClr>
                <a:srgbClr val="C0534E"/>
              </a:buClr>
              <a:buFont typeface="Monotype Sorts" pitchFamily="2" charset="2"/>
              <a:buNone/>
            </a:pPr>
            <a:r>
              <a:rPr lang="en-US" altLang="en-US" sz="2000" b="1"/>
              <a:t>Cardiovascular Alterations </a:t>
            </a:r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dysrhythmias, orthostatic intolerance, exercise capacity</a:t>
            </a:r>
            <a:endParaRPr lang="en-US" altLang="en-US" sz="1800" b="1"/>
          </a:p>
          <a:p>
            <a:pPr eaLnBrk="1" hangingPunct="1">
              <a:buClr>
                <a:srgbClr val="C0534E"/>
              </a:buClr>
              <a:buFont typeface="Monotype Sorts" pitchFamily="2" charset="2"/>
              <a:buNone/>
            </a:pPr>
            <a:r>
              <a:rPr lang="en-US" altLang="en-US" sz="2000" b="1"/>
              <a:t>Food and Nutrition </a:t>
            </a:r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malnutrition, food spoilage</a:t>
            </a:r>
            <a:endParaRPr lang="en-US" altLang="en-US" sz="1800" b="1"/>
          </a:p>
          <a:p>
            <a:pPr eaLnBrk="1" hangingPunct="1">
              <a:buClr>
                <a:srgbClr val="C0534E"/>
              </a:buClr>
              <a:buFont typeface="Monotype Sorts" pitchFamily="2" charset="2"/>
              <a:buNone/>
            </a:pPr>
            <a:r>
              <a:rPr lang="en-US" altLang="en-US" sz="2000" b="1"/>
              <a:t>Immunology &amp; Hematology</a:t>
            </a:r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infection, carcinogenesis, wound healing, allergens, hemodynamics</a:t>
            </a:r>
            <a:endParaRPr lang="en-US" altLang="en-US" sz="1800" b="1"/>
          </a:p>
          <a:p>
            <a:pPr eaLnBrk="1" hangingPunct="1">
              <a:buClr>
                <a:schemeClr val="bg2"/>
              </a:buClr>
              <a:buFontTx/>
              <a:buNone/>
            </a:pPr>
            <a:r>
              <a:rPr lang="en-US" altLang="en-US" sz="2000" b="1"/>
              <a:t>Muscle Alteration</a:t>
            </a:r>
            <a:endParaRPr lang="en-US" altLang="en-US" sz="2000"/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mass, strength, endurance, and atrophy</a:t>
            </a:r>
            <a:endParaRPr lang="en-US" altLang="en-US" sz="1800" b="1"/>
          </a:p>
          <a:p>
            <a:pPr eaLnBrk="1" hangingPunct="1">
              <a:buClr>
                <a:schemeClr val="bg2"/>
              </a:buClr>
              <a:buFontTx/>
              <a:buNone/>
            </a:pPr>
            <a:r>
              <a:rPr lang="en-US" altLang="en-US" sz="2000" b="1"/>
              <a:t>Neurovestibular Adaptations</a:t>
            </a:r>
            <a:endParaRPr lang="en-US" altLang="en-US" sz="2000"/>
          </a:p>
          <a:p>
            <a:pPr lvl="1" eaLnBrk="1" hangingPunct="1">
              <a:lnSpc>
                <a:spcPct val="80000"/>
              </a:lnSpc>
              <a:spcBef>
                <a:spcPct val="10000"/>
              </a:spcBef>
              <a:spcAft>
                <a:spcPct val="10000"/>
              </a:spcAft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1800"/>
              <a:t>monitoring and perception errors, postural instability, gaze deficits, fatigue, loss of motivation and concentration</a:t>
            </a:r>
            <a:endParaRPr lang="en-US" altLang="en-US" sz="1800" b="1"/>
          </a:p>
        </p:txBody>
      </p:sp>
      <p:grpSp>
        <p:nvGrpSpPr>
          <p:cNvPr id="44036" name="Group 4">
            <a:extLst>
              <a:ext uri="{FF2B5EF4-FFF2-40B4-BE49-F238E27FC236}">
                <a16:creationId xmlns:a16="http://schemas.microsoft.com/office/drawing/2014/main" id="{DCB1A6CB-AFF1-456D-95AC-BEB05415A1AC}"/>
              </a:ext>
            </a:extLst>
          </p:cNvPr>
          <p:cNvGrpSpPr>
            <a:grpSpLocks/>
          </p:cNvGrpSpPr>
          <p:nvPr/>
        </p:nvGrpSpPr>
        <p:grpSpPr bwMode="auto">
          <a:xfrm>
            <a:off x="6202363" y="2630488"/>
            <a:ext cx="2846387" cy="2582862"/>
            <a:chOff x="3884" y="1505"/>
            <a:chExt cx="1780" cy="1627"/>
          </a:xfrm>
        </p:grpSpPr>
        <p:sp>
          <p:nvSpPr>
            <p:cNvPr id="44037" name="AutoShape 5">
              <a:extLst>
                <a:ext uri="{FF2B5EF4-FFF2-40B4-BE49-F238E27FC236}">
                  <a16:creationId xmlns:a16="http://schemas.microsoft.com/office/drawing/2014/main" id="{3FFA7DF3-7CD9-46F3-9B12-B648AD653CB3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5400000" flipH="1" flipV="1">
              <a:off x="3960" y="1429"/>
              <a:ext cx="1627" cy="1780"/>
            </a:xfrm>
            <a:prstGeom prst="can">
              <a:avLst>
                <a:gd name="adj" fmla="val 27351"/>
              </a:avLst>
            </a:prstGeom>
            <a:gradFill rotWithShape="0">
              <a:gsLst>
                <a:gs pos="0">
                  <a:schemeClr val="tx2"/>
                </a:gs>
                <a:gs pos="50000">
                  <a:schemeClr val="bg2"/>
                </a:gs>
                <a:gs pos="100000">
                  <a:schemeClr val="tx2"/>
                </a:gs>
              </a:gsLst>
              <a:lin ang="5400000" scaled="1"/>
            </a:gradFill>
            <a:ln w="9525">
              <a:solidFill>
                <a:srgbClr val="FFDC45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38" name="Oval 6">
              <a:extLst>
                <a:ext uri="{FF2B5EF4-FFF2-40B4-BE49-F238E27FC236}">
                  <a16:creationId xmlns:a16="http://schemas.microsoft.com/office/drawing/2014/main" id="{CEBEE701-7A91-46A6-B7BA-9BD99A8A8669}"/>
                </a:ext>
              </a:extLst>
            </p:cNvPr>
            <p:cNvSpPr>
              <a:spLocks noChangeAspect="1" noChangeArrowheads="1"/>
            </p:cNvSpPr>
            <p:nvPr/>
          </p:nvSpPr>
          <p:spPr bwMode="gray">
            <a:xfrm flipH="1" flipV="1">
              <a:off x="3945" y="1667"/>
              <a:ext cx="312" cy="1299"/>
            </a:xfrm>
            <a:prstGeom prst="ellipse">
              <a:avLst/>
            </a:prstGeom>
            <a:gradFill rotWithShape="0">
              <a:gsLst>
                <a:gs pos="0">
                  <a:schemeClr val="bg2"/>
                </a:gs>
                <a:gs pos="100000">
                  <a:srgbClr val="FFF8D9"/>
                </a:gs>
              </a:gsLst>
              <a:lin ang="0" scaled="1"/>
            </a:gradFill>
            <a:ln w="9525">
              <a:solidFill>
                <a:srgbClr val="FFDC45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44039" name="AutoShape 7">
            <a:extLst>
              <a:ext uri="{FF2B5EF4-FFF2-40B4-BE49-F238E27FC236}">
                <a16:creationId xmlns:a16="http://schemas.microsoft.com/office/drawing/2014/main" id="{CC9ACB1E-68C8-4452-8FE7-24FBC740427F}"/>
              </a:ext>
            </a:extLst>
          </p:cNvPr>
          <p:cNvCxnSpPr>
            <a:cxnSpLocks noChangeShapeType="1"/>
          </p:cNvCxnSpPr>
          <p:nvPr/>
        </p:nvCxnSpPr>
        <p:spPr bwMode="ltGray">
          <a:xfrm flipV="1">
            <a:off x="4552950" y="3844925"/>
            <a:ext cx="2132013" cy="88900"/>
          </a:xfrm>
          <a:prstGeom prst="curvedConnector3">
            <a:avLst>
              <a:gd name="adj1" fmla="val 49963"/>
            </a:avLst>
          </a:prstGeom>
          <a:noFill/>
          <a:ln w="101600">
            <a:solidFill>
              <a:srgbClr val="C0534E"/>
            </a:solidFill>
            <a:round/>
            <a:headEnd type="oval" w="sm" len="med"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63500" dir="3187806" algn="ctr" rotWithShape="0">
                    <a:srgbClr val="8C3632"/>
                  </a:outerShdw>
                </a:effectLst>
              </a14:hiddenEffects>
            </a:ext>
          </a:extLst>
        </p:spPr>
      </p:cxnSp>
      <p:sp>
        <p:nvSpPr>
          <p:cNvPr id="44040" name="Rectangle 8">
            <a:extLst>
              <a:ext uri="{FF2B5EF4-FFF2-40B4-BE49-F238E27FC236}">
                <a16:creationId xmlns:a16="http://schemas.microsoft.com/office/drawing/2014/main" id="{5DBEDF70-8C83-4AA1-86B5-3C57DBD94D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5738" y="3651250"/>
            <a:ext cx="74612" cy="20161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8D9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  <p:sp>
        <p:nvSpPr>
          <p:cNvPr id="44041" name="AutoShape 9">
            <a:extLst>
              <a:ext uri="{FF2B5EF4-FFF2-40B4-BE49-F238E27FC236}">
                <a16:creationId xmlns:a16="http://schemas.microsoft.com/office/drawing/2014/main" id="{5F940543-941B-41A1-BDAB-45B1AE05AD9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800600" y="3486150"/>
            <a:ext cx="1293813" cy="917575"/>
          </a:xfrm>
          <a:prstGeom prst="roundRect">
            <a:avLst>
              <a:gd name="adj" fmla="val 6574"/>
            </a:avLst>
          </a:prstGeom>
          <a:solidFill>
            <a:srgbClr val="C0534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C3632"/>
                  </a:outerShdw>
                </a:effectLst>
              </a14:hiddenEffects>
            </a:ext>
          </a:extLst>
        </p:spPr>
        <p:txBody>
          <a:bodyPr lIns="0" tIns="0" rIns="0" bIns="0" anchor="ctr" anchorCtr="1"/>
          <a:lstStyle/>
          <a:p>
            <a:pPr algn="ctr">
              <a:lnSpc>
                <a:spcPct val="80000"/>
              </a:lnSpc>
            </a:pPr>
            <a:r>
              <a:rPr lang="en-US" altLang="en-US" sz="2000">
                <a:solidFill>
                  <a:srgbClr val="C6D8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Impact" panose="020B0806030902050204" pitchFamily="34" charset="0"/>
              </a:rPr>
              <a:t>Human Health/</a:t>
            </a:r>
          </a:p>
          <a:p>
            <a:pPr algn="ctr">
              <a:lnSpc>
                <a:spcPct val="80000"/>
              </a:lnSpc>
            </a:pPr>
            <a:r>
              <a:rPr lang="en-US" altLang="en-US" sz="2000">
                <a:solidFill>
                  <a:srgbClr val="C6D8F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Impact" panose="020B0806030902050204" pitchFamily="34" charset="0"/>
              </a:rPr>
              <a:t>Physiology</a:t>
            </a:r>
            <a:endParaRPr lang="en-US" altLang="en-US" sz="2400">
              <a:solidFill>
                <a:srgbClr val="8FB3E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44042" name="Rectangle 10">
            <a:extLst>
              <a:ext uri="{FF2B5EF4-FFF2-40B4-BE49-F238E27FC236}">
                <a16:creationId xmlns:a16="http://schemas.microsoft.com/office/drawing/2014/main" id="{D3E71E9D-CA42-4498-8B1D-122B9EBB2D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6363" y="3165475"/>
            <a:ext cx="111125" cy="1319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8D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45720" anchor="ctr"/>
          <a:lstStyle/>
          <a:p>
            <a:endParaRPr lang="en-US"/>
          </a:p>
        </p:txBody>
      </p:sp>
      <p:sp>
        <p:nvSpPr>
          <p:cNvPr id="44043" name="Rectangle 11">
            <a:extLst>
              <a:ext uri="{FF2B5EF4-FFF2-40B4-BE49-F238E27FC236}">
                <a16:creationId xmlns:a16="http://schemas.microsoft.com/office/drawing/2014/main" id="{E571A3DC-BD3C-4242-AD42-3B9F6BBE81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11238" y="0"/>
            <a:ext cx="7772400" cy="8001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45720" rIns="45720" anchorCtr="1"/>
          <a:lstStyle/>
          <a:p>
            <a:r>
              <a:rPr lang="en-US" altLang="en-US" sz="4800">
                <a:solidFill>
                  <a:srgbClr val="FFFF00"/>
                </a:solidFill>
                <a:effectLst/>
              </a:rPr>
              <a:t>Risk Elements &amp; Categories</a:t>
            </a:r>
          </a:p>
        </p:txBody>
      </p:sp>
      <p:grpSp>
        <p:nvGrpSpPr>
          <p:cNvPr id="44044" name="Group 12">
            <a:extLst>
              <a:ext uri="{FF2B5EF4-FFF2-40B4-BE49-F238E27FC236}">
                <a16:creationId xmlns:a16="http://schemas.microsoft.com/office/drawing/2014/main" id="{96CFE4BE-9F6D-4EFA-825C-A27934556E33}"/>
              </a:ext>
            </a:extLst>
          </p:cNvPr>
          <p:cNvGrpSpPr>
            <a:grpSpLocks/>
          </p:cNvGrpSpPr>
          <p:nvPr/>
        </p:nvGrpSpPr>
        <p:grpSpPr bwMode="auto">
          <a:xfrm>
            <a:off x="6745288" y="2760663"/>
            <a:ext cx="2398712" cy="2093912"/>
            <a:chOff x="4284" y="1905"/>
            <a:chExt cx="1511" cy="1319"/>
          </a:xfrm>
        </p:grpSpPr>
        <p:sp>
          <p:nvSpPr>
            <p:cNvPr id="44045" name="Text Box 13">
              <a:extLst>
                <a:ext uri="{FF2B5EF4-FFF2-40B4-BE49-F238E27FC236}">
                  <a16:creationId xmlns:a16="http://schemas.microsoft.com/office/drawing/2014/main" id="{1B862A93-519B-4BD3-9925-5D73277DC7A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295" y="2327"/>
              <a:ext cx="294" cy="514"/>
            </a:xfrm>
            <a:prstGeom prst="rect">
              <a:avLst/>
            </a:prstGeom>
            <a:noFill/>
            <a:ln>
              <a:noFill/>
            </a:ln>
            <a:effectLst>
              <a:outerShdw dist="53882" dir="2700000" algn="ctr" rotWithShape="0">
                <a:schemeClr val="accent1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5720" rIns="45720" anchor="ctr" anchorCtr="1">
              <a:spAutoFit/>
            </a:bodyPr>
            <a:lstStyle/>
            <a:p>
              <a:pPr algn="ctr"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5000">
                  <a:solidFill>
                    <a:srgbClr val="8FB3E3"/>
                  </a:solidFill>
                  <a:latin typeface="Impact" panose="020B0806030902050204" pitchFamily="34" charset="0"/>
                </a:rPr>
                <a:t>H</a:t>
              </a:r>
              <a:endParaRPr lang="en-US" altLang="en-US" sz="500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4046" name="Text Box 14">
              <a:extLst>
                <a:ext uri="{FF2B5EF4-FFF2-40B4-BE49-F238E27FC236}">
                  <a16:creationId xmlns:a16="http://schemas.microsoft.com/office/drawing/2014/main" id="{5E97C805-9224-4797-AF85-E61AF29E2B2E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295" y="1905"/>
              <a:ext cx="294" cy="514"/>
            </a:xfrm>
            <a:prstGeom prst="rect">
              <a:avLst/>
            </a:prstGeom>
            <a:noFill/>
            <a:ln>
              <a:noFill/>
            </a:ln>
            <a:effectLst>
              <a:outerShdw dist="53882" dir="2700000" algn="ctr" rotWithShape="0">
                <a:schemeClr val="accent1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5720" rIns="45720" anchor="ctr" anchorCtr="1">
              <a:spAutoFit/>
            </a:bodyPr>
            <a:lstStyle/>
            <a:p>
              <a:pPr algn="ctr"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5000">
                  <a:solidFill>
                    <a:srgbClr val="8FB3E3"/>
                  </a:solidFill>
                  <a:latin typeface="Impact" panose="020B0806030902050204" pitchFamily="34" charset="0"/>
                </a:rPr>
                <a:t>H</a:t>
              </a:r>
              <a:endParaRPr lang="en-US" altLang="en-US" sz="500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4047" name="Text Box 15">
              <a:extLst>
                <a:ext uri="{FF2B5EF4-FFF2-40B4-BE49-F238E27FC236}">
                  <a16:creationId xmlns:a16="http://schemas.microsoft.com/office/drawing/2014/main" id="{7AAF707C-4465-49D8-B95F-0C37E1EF6859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284" y="2710"/>
              <a:ext cx="294" cy="514"/>
            </a:xfrm>
            <a:prstGeom prst="rect">
              <a:avLst/>
            </a:prstGeom>
            <a:noFill/>
            <a:ln>
              <a:noFill/>
            </a:ln>
            <a:effectLst>
              <a:outerShdw dist="53882" dir="2700000" algn="ctr" rotWithShape="0">
                <a:schemeClr val="accent1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5720" rIns="45720" anchor="ctr" anchorCtr="1">
              <a:spAutoFit/>
            </a:bodyPr>
            <a:lstStyle/>
            <a:p>
              <a:pPr algn="ctr"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5000">
                  <a:solidFill>
                    <a:srgbClr val="8FB3E3"/>
                  </a:solidFill>
                  <a:latin typeface="Impact" panose="020B0806030902050204" pitchFamily="34" charset="0"/>
                </a:rPr>
                <a:t>P</a:t>
              </a:r>
              <a:endParaRPr lang="en-US" altLang="en-US" sz="500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4048" name="Text Box 16">
              <a:extLst>
                <a:ext uri="{FF2B5EF4-FFF2-40B4-BE49-F238E27FC236}">
                  <a16:creationId xmlns:a16="http://schemas.microsoft.com/office/drawing/2014/main" id="{70BC64C5-9433-4A65-9085-526E9338071A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529" y="2074"/>
              <a:ext cx="1266" cy="3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45720" rIns="45720" anchor="ctr">
              <a:spAutoFit/>
            </a:bodyPr>
            <a:lstStyle/>
            <a:p>
              <a:pPr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2800">
                  <a:solidFill>
                    <a:srgbClr val="8FB3E3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Impact" panose="020B0806030902050204" pitchFamily="34" charset="0"/>
                </a:rPr>
                <a:t>uman</a:t>
              </a:r>
            </a:p>
          </p:txBody>
        </p:sp>
        <p:sp>
          <p:nvSpPr>
            <p:cNvPr id="44049" name="Text Box 17">
              <a:extLst>
                <a:ext uri="{FF2B5EF4-FFF2-40B4-BE49-F238E27FC236}">
                  <a16:creationId xmlns:a16="http://schemas.microsoft.com/office/drawing/2014/main" id="{01607D05-3D58-4863-AC36-ADB07DBB588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529" y="2496"/>
              <a:ext cx="1266" cy="3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45720" rIns="45720" anchor="ctr">
              <a:spAutoFit/>
            </a:bodyPr>
            <a:lstStyle/>
            <a:p>
              <a:pPr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2800">
                  <a:solidFill>
                    <a:srgbClr val="8FB3E3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Impact" panose="020B0806030902050204" pitchFamily="34" charset="0"/>
                </a:rPr>
                <a:t>ealth &amp;</a:t>
              </a:r>
            </a:p>
          </p:txBody>
        </p:sp>
        <p:sp>
          <p:nvSpPr>
            <p:cNvPr id="44050" name="Text Box 18">
              <a:extLst>
                <a:ext uri="{FF2B5EF4-FFF2-40B4-BE49-F238E27FC236}">
                  <a16:creationId xmlns:a16="http://schemas.microsoft.com/office/drawing/2014/main" id="{8AA6EBCE-1DB5-49F0-97DD-7116C4A6B990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529" y="2898"/>
              <a:ext cx="1266" cy="3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45720" rIns="45720" anchor="ctr">
              <a:spAutoFit/>
            </a:bodyPr>
            <a:lstStyle/>
            <a:p>
              <a:pPr>
                <a:lnSpc>
                  <a:spcPct val="95000"/>
                </a:lnSpc>
                <a:spcBef>
                  <a:spcPct val="50000"/>
                </a:spcBef>
              </a:pPr>
              <a:r>
                <a:rPr lang="en-US" altLang="en-US" sz="2800">
                  <a:solidFill>
                    <a:srgbClr val="8FB3E3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Impact" panose="020B0806030902050204" pitchFamily="34" charset="0"/>
                </a:rPr>
                <a:t>erformance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8" name="Picture 4">
            <a:extLst>
              <a:ext uri="{FF2B5EF4-FFF2-40B4-BE49-F238E27FC236}">
                <a16:creationId xmlns:a16="http://schemas.microsoft.com/office/drawing/2014/main" id="{D44F7B2C-1FD7-495C-80FA-15B1F47A8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075" y="3776932"/>
            <a:ext cx="4116238" cy="3076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FC6B21-C46E-455D-B5D3-F5B0A7A3BA5B}"/>
              </a:ext>
            </a:extLst>
          </p:cNvPr>
          <p:cNvSpPr txBox="1"/>
          <p:nvPr/>
        </p:nvSpPr>
        <p:spPr>
          <a:xfrm>
            <a:off x="856890" y="554967"/>
            <a:ext cx="53455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solidFill>
                  <a:srgbClr val="E3E3FF"/>
                </a:solidFill>
                <a:latin typeface="Arial"/>
                <a:cs typeface="Arial"/>
              </a:rPr>
              <a:t>Contributors</a:t>
            </a:r>
            <a:r>
              <a:rPr lang="en-US" sz="3200" b="1" dirty="0">
                <a:latin typeface="Arial"/>
                <a:cs typeface="Arial"/>
              </a:rPr>
              <a:t>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01A42-447F-4300-A373-A5ED77911103}"/>
              </a:ext>
            </a:extLst>
          </p:cNvPr>
          <p:cNvSpPr txBox="1"/>
          <p:nvPr/>
        </p:nvSpPr>
        <p:spPr>
          <a:xfrm>
            <a:off x="856890" y="1245079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b="1" dirty="0">
                <a:solidFill>
                  <a:srgbClr val="FFFF00"/>
                </a:solidFill>
                <a:latin typeface="Arial"/>
                <a:cs typeface="Arial"/>
              </a:rPr>
              <a:t>K Sai Varun</a:t>
            </a:r>
            <a:r>
              <a:rPr lang="en-US" dirty="0">
                <a:solidFill>
                  <a:srgbClr val="FFFF00"/>
                </a:solidFill>
                <a:latin typeface="Arial"/>
                <a:cs typeface="Arial"/>
              </a:rPr>
              <a:t>​</a:t>
            </a:r>
          </a:p>
          <a:p>
            <a:pPr>
              <a:buChar char="•"/>
            </a:pPr>
            <a:r>
              <a:rPr lang="en-US" b="1" dirty="0">
                <a:solidFill>
                  <a:srgbClr val="FFFF00"/>
                </a:solidFill>
                <a:latin typeface="Arial"/>
                <a:cs typeface="Arial"/>
              </a:rPr>
              <a:t>Keerthanchand</a:t>
            </a:r>
            <a:r>
              <a:rPr lang="en-US" dirty="0">
                <a:solidFill>
                  <a:srgbClr val="FFFF00"/>
                </a:solidFill>
                <a:latin typeface="Arial"/>
                <a:cs typeface="Arial"/>
              </a:rPr>
              <a:t>​</a:t>
            </a:r>
          </a:p>
          <a:p>
            <a:pPr>
              <a:buChar char="•"/>
            </a:pPr>
            <a:r>
              <a:rPr lang="en-US" b="1" dirty="0">
                <a:solidFill>
                  <a:srgbClr val="FFFF00"/>
                </a:solidFill>
                <a:latin typeface="Arial"/>
                <a:cs typeface="Arial"/>
              </a:rPr>
              <a:t>Sai Tarrun</a:t>
            </a:r>
            <a:r>
              <a:rPr lang="en-US" dirty="0">
                <a:solidFill>
                  <a:srgbClr val="FFFF00"/>
                </a:solidFill>
                <a:latin typeface="Arial"/>
                <a:cs typeface="Arial"/>
              </a:rPr>
              <a:t>​</a:t>
            </a:r>
          </a:p>
          <a:p>
            <a:pPr>
              <a:buChar char="•"/>
            </a:pPr>
            <a:r>
              <a:rPr lang="en-US" b="1" dirty="0">
                <a:solidFill>
                  <a:srgbClr val="FFFF00"/>
                </a:solidFill>
                <a:latin typeface="Arial"/>
                <a:cs typeface="Arial"/>
              </a:rPr>
              <a:t>Sushantha Reddy</a:t>
            </a:r>
            <a:r>
              <a:rPr lang="en-US" dirty="0">
                <a:solidFill>
                  <a:srgbClr val="FFFF00"/>
                </a:solidFill>
                <a:latin typeface="Arial"/>
                <a:cs typeface="Arial"/>
              </a:rPr>
              <a:t>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004BB-CA0D-4E3D-BA72-74F812BBBA5E}"/>
              </a:ext>
            </a:extLst>
          </p:cNvPr>
          <p:cNvSpPr txBox="1"/>
          <p:nvPr/>
        </p:nvSpPr>
        <p:spPr>
          <a:xfrm>
            <a:off x="986287" y="2898475"/>
            <a:ext cx="41234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Arial"/>
                <a:cs typeface="Arial"/>
              </a:rPr>
              <a:t>Additional Resources</a:t>
            </a:r>
            <a:endParaRPr lang="en-US" sz="3200" dirty="0"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A64C0814-73F3-4F86-86A9-B534A6564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cs typeface="Arial"/>
              </a:rPr>
              <a:t>Motivation &amp; Resources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F1E26D5-CAD0-4D29-A154-6536388EF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24056" y="1364501"/>
            <a:ext cx="3889074" cy="4964501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endParaRPr lang="en-US" altLang="en-US" sz="2000" b="1" dirty="0">
              <a:cs typeface="Arial"/>
            </a:endParaRPr>
          </a:p>
          <a:p>
            <a:pPr>
              <a:lnSpc>
                <a:spcPct val="80000"/>
              </a:lnSpc>
            </a:pPr>
            <a:r>
              <a:rPr lang="en-US" altLang="en-US" sz="2400" b="1" dirty="0">
                <a:cs typeface="Arial"/>
              </a:rPr>
              <a:t>Our Team has decided to work on this problem statement after reading about Scott Kelly who spent nearly a year on the International Space Station. </a:t>
            </a:r>
            <a:endParaRPr lang="en-US" altLang="en-US" sz="2400" b="1">
              <a:ea typeface="+mn-lt"/>
              <a:cs typeface="+mn-lt"/>
            </a:endParaRPr>
          </a:p>
          <a:p>
            <a:pPr>
              <a:lnSpc>
                <a:spcPct val="80000"/>
              </a:lnSpc>
            </a:pPr>
            <a:r>
              <a:rPr lang="en-US" sz="2400" b="1" dirty="0">
                <a:ea typeface="+mn-lt"/>
                <a:cs typeface="+mn-lt"/>
              </a:rPr>
              <a:t>Scott Kelly's one-year mission was to better understand how the human body adapts to lengthy periods in space.</a:t>
            </a:r>
            <a:endParaRPr lang="en-US" sz="2400" b="1" dirty="0"/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F0E37437-B9C8-478F-8864-EBA2C9635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1676400"/>
            <a:ext cx="4343400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2000" b="1" dirty="0">
              <a:cs typeface="Arial"/>
            </a:endParaRPr>
          </a:p>
        </p:txBody>
      </p:sp>
      <p:pic>
        <p:nvPicPr>
          <p:cNvPr id="2" name="Picture 2" descr="A person wearing a costume&#10;&#10;Description automatically generated">
            <a:extLst>
              <a:ext uri="{FF2B5EF4-FFF2-40B4-BE49-F238E27FC236}">
                <a16:creationId xmlns:a16="http://schemas.microsoft.com/office/drawing/2014/main" id="{789DCD3A-DFDF-4873-9032-18F8F7026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438" y="1498840"/>
            <a:ext cx="2743200" cy="342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80267D-6AC7-4D1D-95FB-E302F62B8662}"/>
              </a:ext>
            </a:extLst>
          </p:cNvPr>
          <p:cNvSpPr txBox="1"/>
          <p:nvPr/>
        </p:nvSpPr>
        <p:spPr>
          <a:xfrm>
            <a:off x="5643652" y="5068558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https://www.nasa.gov/sites/default/files/atoms/files/kellysj.pdf</a:t>
            </a:r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3937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43C4B650-164E-4878-86C4-8F6F9ED1F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9144000" cy="3733800"/>
          </a:xfrm>
          <a:prstGeom prst="rect">
            <a:avLst/>
          </a:pr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47D3FF2C-5B60-4609-AE2E-4D8D02F24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rgbClr val="003399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64" name="Text Box 4">
            <a:extLst>
              <a:ext uri="{FF2B5EF4-FFF2-40B4-BE49-F238E27FC236}">
                <a16:creationId xmlns:a16="http://schemas.microsoft.com/office/drawing/2014/main" id="{61A0BB5B-7E11-4F20-AE53-F19E55683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325"/>
            <a:ext cx="91440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endParaRPr lang="en-US" altLang="en-US" sz="20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6565" name="Text Box 5">
            <a:extLst>
              <a:ext uri="{FF2B5EF4-FFF2-40B4-BE49-F238E27FC236}">
                <a16:creationId xmlns:a16="http://schemas.microsoft.com/office/drawing/2014/main" id="{CCED371C-53F0-4544-A909-10A664638C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849" y="316302"/>
            <a:ext cx="3962400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 anchor="t">
            <a:spAutoFit/>
          </a:bodyPr>
          <a:lstStyle/>
          <a:p>
            <a:pPr eaLnBrk="1" hangingPunct="1"/>
            <a:endParaRPr lang="en-US" altLang="en-US" sz="1200" b="1" i="1"/>
          </a:p>
          <a:p>
            <a:pPr eaLnBrk="1" hangingPunct="1">
              <a:spcBef>
                <a:spcPct val="50000"/>
              </a:spcBef>
            </a:pPr>
            <a:r>
              <a:rPr lang="en-US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"/>
                <a:cs typeface="Arial"/>
              </a:rPr>
              <a:t>Space exploration imposes new challenges on human health</a:t>
            </a:r>
          </a:p>
          <a:p>
            <a:pPr lvl="1" eaLnBrk="1" hangingPunct="1"/>
            <a:endParaRPr lang="en-US" altLang="en-US" sz="2000"/>
          </a:p>
        </p:txBody>
      </p:sp>
      <p:pic>
        <p:nvPicPr>
          <p:cNvPr id="66566" name="Picture 6">
            <a:extLst>
              <a:ext uri="{FF2B5EF4-FFF2-40B4-BE49-F238E27FC236}">
                <a16:creationId xmlns:a16="http://schemas.microsoft.com/office/drawing/2014/main" id="{488F7282-6364-4B79-A7BB-D67351394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19325"/>
            <a:ext cx="9144000" cy="441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567" name="Rectangle 7">
            <a:extLst>
              <a:ext uri="{FF2B5EF4-FFF2-40B4-BE49-F238E27FC236}">
                <a16:creationId xmlns:a16="http://schemas.microsoft.com/office/drawing/2014/main" id="{640F1FF5-3578-4DC2-97DA-1493BC99A598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0" y="6400800"/>
            <a:ext cx="9144000" cy="4572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rgbClr val="003399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6568" name="Picture 8">
            <a:extLst>
              <a:ext uri="{FF2B5EF4-FFF2-40B4-BE49-F238E27FC236}">
                <a16:creationId xmlns:a16="http://schemas.microsoft.com/office/drawing/2014/main" id="{E94F83B3-FEF0-4942-92CF-F7BBFB014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3810000" cy="25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A64C0814-73F3-4F86-86A9-B534A6564A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5917" y="401128"/>
            <a:ext cx="8229600" cy="1143000"/>
          </a:xfrm>
        </p:spPr>
        <p:txBody>
          <a:bodyPr/>
          <a:lstStyle/>
          <a:p>
            <a:r>
              <a:rPr lang="en-US" altLang="en-US" dirty="0">
                <a:cs typeface="Arial"/>
              </a:rPr>
              <a:t>What is our Goal?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AF1E26D5-CAD0-4D29-A154-6536388EFA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78751" y="1719272"/>
            <a:ext cx="7127087" cy="4055037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endParaRPr lang="en-US" altLang="en-US" sz="2000" b="1" dirty="0">
              <a:cs typeface="Arial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altLang="en-US" b="1">
                <a:cs typeface="Arial"/>
              </a:rPr>
              <a:t>To present report &amp; analysis for :</a:t>
            </a:r>
          </a:p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Effects on Psychological &amp; Behavioral health</a:t>
            </a:r>
          </a:p>
          <a:p>
            <a:pPr>
              <a:lnSpc>
                <a:spcPct val="80000"/>
              </a:lnSpc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Effects on Physical Health</a:t>
            </a: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F0E37437-B9C8-478F-8864-EBA2C9635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1676400"/>
            <a:ext cx="4343400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2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4650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201F004-3C7F-4149-9A78-2586E75354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Challenges</a:t>
            </a:r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4740150B-2F4D-47AF-8C7B-F1EC804B7AE1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1600200"/>
            <a:ext cx="8308675" cy="4495800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altLang="en-US" sz="2800" b="1" dirty="0">
                <a:solidFill>
                  <a:srgbClr val="FFFF00"/>
                </a:solidFill>
              </a:rPr>
              <a:t>Effects on Psychological &amp; Behavioral health </a:t>
            </a:r>
            <a:endParaRPr lang="en-US" altLang="en-US" sz="2800" b="1" dirty="0">
              <a:solidFill>
                <a:srgbClr val="FFFF00"/>
              </a:solidFill>
              <a:cs typeface="Arial"/>
            </a:endParaRPr>
          </a:p>
          <a:p>
            <a:pPr marL="914400" lvl="2" indent="0">
              <a:lnSpc>
                <a:spcPct val="80000"/>
              </a:lnSpc>
              <a:buNone/>
            </a:pPr>
            <a:endParaRPr lang="en-US" altLang="en-US" b="1" dirty="0">
              <a:cs typeface="Arial"/>
            </a:endParaRPr>
          </a:p>
          <a:p>
            <a:pPr lvl="2">
              <a:lnSpc>
                <a:spcPct val="80000"/>
              </a:lnSpc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Psychosocial stressors</a:t>
            </a:r>
            <a:endParaRPr lang="en-US" dirty="0">
              <a:ea typeface="+mn-lt"/>
              <a:cs typeface="+mn-lt"/>
            </a:endParaRPr>
          </a:p>
          <a:p>
            <a:pPr marL="914400" lvl="2" indent="0">
              <a:lnSpc>
                <a:spcPct val="80000"/>
              </a:lnSpc>
              <a:buNone/>
            </a:pPr>
            <a:r>
              <a:rPr lang="en-US" b="1" dirty="0">
                <a:ea typeface="+mn-lt"/>
                <a:cs typeface="+mn-lt"/>
              </a:rPr>
              <a:t>   </a:t>
            </a:r>
          </a:p>
          <a:p>
            <a:pPr lvl="2">
              <a:lnSpc>
                <a:spcPct val="80000"/>
              </a:lnSpc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Insomnia &amp; Sleep</a:t>
            </a:r>
            <a:endParaRPr lang="en-US" dirty="0">
              <a:ea typeface="+mn-lt"/>
              <a:cs typeface="+mn-lt"/>
            </a:endParaRPr>
          </a:p>
          <a:p>
            <a:pPr lvl="2">
              <a:lnSpc>
                <a:spcPct val="80000"/>
              </a:lnSpc>
              <a:buFont typeface="Arial"/>
              <a:buChar char="•"/>
            </a:pPr>
            <a:endParaRPr lang="en-US" b="1" dirty="0">
              <a:ea typeface="+mn-lt"/>
              <a:cs typeface="+mn-lt"/>
            </a:endParaRPr>
          </a:p>
          <a:p>
            <a:pPr lvl="2">
              <a:lnSpc>
                <a:spcPct val="80000"/>
              </a:lnSpc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Circadian Rhythm</a:t>
            </a:r>
            <a:endParaRPr lang="en-US" dirty="0">
              <a:ea typeface="+mn-lt"/>
              <a:cs typeface="+mn-lt"/>
            </a:endParaRPr>
          </a:p>
          <a:p>
            <a:pPr lvl="2">
              <a:lnSpc>
                <a:spcPct val="80000"/>
              </a:lnSpc>
              <a:buFont typeface="Arial"/>
              <a:buChar char="•"/>
            </a:pPr>
            <a:endParaRPr lang="en-US" b="1" dirty="0">
              <a:ea typeface="+mn-lt"/>
              <a:cs typeface="+mn-lt"/>
            </a:endParaRPr>
          </a:p>
          <a:p>
            <a:pPr lvl="2">
              <a:lnSpc>
                <a:spcPct val="80000"/>
              </a:lnSpc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Duration of space travel</a:t>
            </a:r>
            <a:endParaRPr lang="en-US" dirty="0">
              <a:ea typeface="+mn-lt"/>
              <a:cs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A306C27D-A892-4570-A5F6-EABF37BE91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458200" cy="914400"/>
          </a:xfrm>
        </p:spPr>
        <p:txBody>
          <a:bodyPr/>
          <a:lstStyle/>
          <a:p>
            <a:r>
              <a:rPr lang="en-US" altLang="en-US" sz="3600" b="1">
                <a:solidFill>
                  <a:srgbClr val="00FF00"/>
                </a:solidFill>
              </a:rPr>
              <a:t>Physical factors that influence nature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BE40287C-EBCB-48CE-84EF-69EC4B0DF6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8839200" cy="5334000"/>
          </a:xfrm>
        </p:spPr>
        <p:txBody>
          <a:bodyPr/>
          <a:lstStyle/>
          <a:p>
            <a:r>
              <a:rPr lang="en-US" altLang="en-US" sz="2400" b="1">
                <a:solidFill>
                  <a:srgbClr val="FFFF00"/>
                </a:solidFill>
              </a:rPr>
              <a:t>Life evolved on earth while the force of gravity has been </a:t>
            </a:r>
            <a:r>
              <a:rPr lang="en-US" altLang="en-US" sz="2400" b="1"/>
              <a:t>constant for 4.8 billion years</a:t>
            </a:r>
            <a:r>
              <a:rPr lang="en-US" altLang="en-US" sz="2400" b="1">
                <a:solidFill>
                  <a:srgbClr val="FFFF00"/>
                </a:solidFill>
              </a:rPr>
              <a:t>. </a:t>
            </a:r>
          </a:p>
          <a:p>
            <a:pPr>
              <a:buFontTx/>
              <a:buNone/>
            </a:pPr>
            <a:r>
              <a:rPr lang="en-US" altLang="en-US" sz="2400" b="1">
                <a:solidFill>
                  <a:srgbClr val="FFFF00"/>
                </a:solidFill>
              </a:rPr>
              <a:t> </a:t>
            </a:r>
          </a:p>
          <a:p>
            <a:r>
              <a:rPr lang="en-US" altLang="en-US" sz="2400" b="1">
                <a:solidFill>
                  <a:srgbClr val="FFFF00"/>
                </a:solidFill>
              </a:rPr>
              <a:t>Therefore, there is little or no genetic memory of life responding to gravitational force changes. </a:t>
            </a:r>
          </a:p>
          <a:p>
            <a:pPr>
              <a:buFontTx/>
              <a:buNone/>
            </a:pPr>
            <a:r>
              <a:rPr lang="en-US" altLang="en-US" sz="2400" b="1">
                <a:solidFill>
                  <a:srgbClr val="FFFF00"/>
                </a:solidFill>
              </a:rPr>
              <a:t> </a:t>
            </a:r>
          </a:p>
          <a:p>
            <a:r>
              <a:rPr lang="en-US" altLang="en-US" sz="2400" b="1">
                <a:solidFill>
                  <a:srgbClr val="FFFF00"/>
                </a:solidFill>
              </a:rPr>
              <a:t>As we transition terrestrial life to low gravity environments and study the adaptive processes in cells, our understanding of the role of gravity in shaping evolution on Earth will increase.</a:t>
            </a:r>
          </a:p>
          <a:p>
            <a:pPr>
              <a:buFontTx/>
              <a:buNone/>
            </a:pPr>
            <a:r>
              <a:rPr lang="en-US" altLang="en-US" sz="2400" b="1">
                <a:solidFill>
                  <a:srgbClr val="FFFF00"/>
                </a:solidFill>
              </a:rPr>
              <a:t>  </a:t>
            </a:r>
          </a:p>
          <a:p>
            <a:r>
              <a:rPr lang="en-US" altLang="en-US" sz="2400" b="1">
                <a:solidFill>
                  <a:srgbClr val="FFFF00"/>
                </a:solidFill>
              </a:rPr>
              <a:t>The response of higher organisms to this ‘new’ environment may be less ordered than the response to say, thermal change.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4BB8C461-08B2-4918-89D8-AD90D50E92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838200"/>
          </a:xfrm>
        </p:spPr>
        <p:txBody>
          <a:bodyPr/>
          <a:lstStyle/>
          <a:p>
            <a:r>
              <a:rPr lang="en-US" altLang="en-US" sz="3200" b="1">
                <a:solidFill>
                  <a:schemeClr val="hlink"/>
                </a:solidFill>
              </a:rPr>
              <a:t>What happens to humans in space?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6376F74A-53D8-4784-BB95-A33C951630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8600" y="838200"/>
            <a:ext cx="4572000" cy="54864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1800" b="1"/>
              <a:t>Early response (&lt;3 weeks)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Cephalad fluid shift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Neurovestibular disturbances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Sleep disturbances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Bone demineralization</a:t>
            </a:r>
          </a:p>
          <a:p>
            <a:pPr lvl="1">
              <a:lnSpc>
                <a:spcPct val="80000"/>
              </a:lnSpc>
            </a:pPr>
            <a:endParaRPr lang="en-US" altLang="en-US" sz="1600" b="1"/>
          </a:p>
          <a:p>
            <a:pPr>
              <a:lnSpc>
                <a:spcPct val="80000"/>
              </a:lnSpc>
            </a:pPr>
            <a:r>
              <a:rPr lang="en-US" altLang="en-US" sz="1800" b="1"/>
              <a:t>Intermediate (3 weeks to 6 months)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Radiation exposure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Bone resorption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Muscle atrophy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Cardiovascular deconditioning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GI disturbances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Hematological changes</a:t>
            </a:r>
          </a:p>
          <a:p>
            <a:pPr lvl="1">
              <a:lnSpc>
                <a:spcPct val="80000"/>
              </a:lnSpc>
            </a:pPr>
            <a:endParaRPr lang="en-US" altLang="en-US" sz="1600" b="1"/>
          </a:p>
          <a:p>
            <a:pPr>
              <a:lnSpc>
                <a:spcPct val="80000"/>
              </a:lnSpc>
            </a:pPr>
            <a:r>
              <a:rPr lang="en-US" altLang="en-US" sz="1800" b="1"/>
              <a:t>Long Duration (6 months to 3 years)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Radiation exposure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Muscle atrophy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Cardiovascular deconditioning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GI disturbances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Hematological changes</a:t>
            </a:r>
          </a:p>
          <a:p>
            <a:pPr lvl="1">
              <a:lnSpc>
                <a:spcPct val="80000"/>
              </a:lnSpc>
            </a:pPr>
            <a:r>
              <a:rPr lang="en-US" altLang="en-US" sz="1600" b="1"/>
              <a:t>Declining immunity</a:t>
            </a:r>
          </a:p>
          <a:p>
            <a:pPr lvl="1">
              <a:lnSpc>
                <a:spcPct val="80000"/>
              </a:lnSpc>
            </a:pPr>
            <a:endParaRPr lang="en-US" altLang="en-US" sz="1600" b="1"/>
          </a:p>
          <a:p>
            <a:pPr lvl="1">
              <a:lnSpc>
                <a:spcPct val="80000"/>
              </a:lnSpc>
            </a:pPr>
            <a:endParaRPr lang="en-US" altLang="en-US" sz="1400" b="1"/>
          </a:p>
          <a:p>
            <a:pPr lvl="1">
              <a:lnSpc>
                <a:spcPct val="80000"/>
              </a:lnSpc>
            </a:pPr>
            <a:endParaRPr lang="en-US" altLang="en-US" sz="1600" b="1"/>
          </a:p>
        </p:txBody>
      </p:sp>
      <p:sp>
        <p:nvSpPr>
          <p:cNvPr id="21508" name="Rectangle 4">
            <a:extLst>
              <a:ext uri="{FF2B5EF4-FFF2-40B4-BE49-F238E27FC236}">
                <a16:creationId xmlns:a16="http://schemas.microsoft.com/office/drawing/2014/main" id="{6636C2D2-5A9E-4881-B8EB-F08C9D2BCB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838200"/>
            <a:ext cx="45720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en-US" sz="1800" b="1"/>
              <a:t>Long Duration (6 months to 3 years)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Radiation exposure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Muscle atrophy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Cardiovascular deconditioning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GI disturbances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Hematological changes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Declining immunity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1600" b="1"/>
              <a:t>Renal stone risk</a:t>
            </a:r>
          </a:p>
          <a:p>
            <a:pPr lvl="1" eaLnBrk="1" hangingPunct="1">
              <a:lnSpc>
                <a:spcPct val="80000"/>
              </a:lnSpc>
            </a:pPr>
            <a:endParaRPr lang="en-US" altLang="en-US" sz="1600" b="1"/>
          </a:p>
          <a:p>
            <a:pPr lvl="1" eaLnBrk="1" hangingPunct="1">
              <a:lnSpc>
                <a:spcPct val="80000"/>
              </a:lnSpc>
            </a:pPr>
            <a:endParaRPr lang="en-US" altLang="en-US" sz="1600" b="1"/>
          </a:p>
          <a:p>
            <a:pPr lvl="1" eaLnBrk="1" hangingPunct="1">
              <a:lnSpc>
                <a:spcPct val="80000"/>
              </a:lnSpc>
            </a:pPr>
            <a:endParaRPr lang="en-US" altLang="en-US" sz="18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B81C8753-F886-40F5-8689-68FD33A415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6800" y="0"/>
            <a:ext cx="7467600" cy="1066800"/>
          </a:xfrm>
          <a:noFill/>
          <a:ln/>
        </p:spPr>
        <p:txBody>
          <a:bodyPr lIns="92075" tIns="46038" rIns="92075" bIns="46038"/>
          <a:lstStyle/>
          <a:p>
            <a:r>
              <a:rPr lang="en-US" altLang="en-US" sz="3600" b="1">
                <a:solidFill>
                  <a:srgbClr val="00FF00"/>
                </a:solidFill>
              </a:rPr>
              <a:t>Risks to Humans in Microgravity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8C6426A4-C1B4-49C0-92DE-225E20FE56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4495800" cy="4800600"/>
          </a:xfrm>
          <a:noFill/>
          <a:ln/>
        </p:spPr>
        <p:txBody>
          <a:bodyPr lIns="92075" tIns="46038" rIns="92075" bIns="46038"/>
          <a:lstStyle/>
          <a:p>
            <a:r>
              <a:rPr lang="en-US" altLang="en-US" sz="2000" b="1"/>
              <a:t>Exposure to ionizing radiation</a:t>
            </a:r>
          </a:p>
          <a:p>
            <a:r>
              <a:rPr lang="en-US" altLang="en-US" sz="2000" b="1"/>
              <a:t>Bone density decrease</a:t>
            </a:r>
          </a:p>
          <a:p>
            <a:r>
              <a:rPr lang="en-US" altLang="en-US" sz="2000" b="1"/>
              <a:t>Muscle Atrophy</a:t>
            </a:r>
          </a:p>
          <a:p>
            <a:r>
              <a:rPr lang="en-US" altLang="en-US" sz="2000" b="1"/>
              <a:t>Cardiovascular Deconditioning</a:t>
            </a:r>
          </a:p>
          <a:p>
            <a:r>
              <a:rPr lang="en-US" altLang="en-US" sz="2000" b="1"/>
              <a:t>Psychosocial impacts</a:t>
            </a:r>
          </a:p>
          <a:p>
            <a:r>
              <a:rPr lang="en-US" altLang="en-US" sz="2000" b="1"/>
              <a:t>Fluid Shifting</a:t>
            </a:r>
          </a:p>
          <a:p>
            <a:r>
              <a:rPr lang="en-US" altLang="en-US" sz="2000" b="1"/>
              <a:t>Vestibular Dysfunction</a:t>
            </a:r>
          </a:p>
          <a:p>
            <a:r>
              <a:rPr lang="en-US" altLang="en-US" sz="2000" b="1"/>
              <a:t>Hematological changes</a:t>
            </a:r>
          </a:p>
          <a:p>
            <a:r>
              <a:rPr lang="en-US" altLang="en-US" sz="2000" b="1"/>
              <a:t>Immune Dysfunction</a:t>
            </a:r>
          </a:p>
          <a:p>
            <a:r>
              <a:rPr lang="en-US" altLang="en-US" sz="2000" b="1"/>
              <a:t>Delayed wound healing</a:t>
            </a:r>
          </a:p>
          <a:p>
            <a:r>
              <a:rPr lang="en-US" altLang="en-US" sz="2000" b="1"/>
              <a:t>Gastrointestinal Distress</a:t>
            </a:r>
          </a:p>
          <a:p>
            <a:r>
              <a:rPr lang="en-US" altLang="en-US" sz="2000" b="1"/>
              <a:t>Orthostatic Intolerance</a:t>
            </a:r>
          </a:p>
          <a:p>
            <a:r>
              <a:rPr lang="en-US" altLang="en-US" sz="2000" b="1"/>
              <a:t>Renal stones</a:t>
            </a:r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D24B992A-D065-4B48-B428-4A529FB57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143000"/>
            <a:ext cx="314960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AutoShape 2">
            <a:extLst>
              <a:ext uri="{FF2B5EF4-FFF2-40B4-BE49-F238E27FC236}">
                <a16:creationId xmlns:a16="http://schemas.microsoft.com/office/drawing/2014/main" id="{5DF958A6-5285-4EB8-B821-7E5A072CE7F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201613" y="4478338"/>
            <a:ext cx="3825875" cy="1409700"/>
          </a:xfrm>
          <a:prstGeom prst="roundRect">
            <a:avLst>
              <a:gd name="adj" fmla="val 11671"/>
            </a:avLst>
          </a:prstGeom>
          <a:gradFill rotWithShape="0"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1"/>
          </a:gradFill>
          <a:ln w="25400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/>
          <a:lstStyle>
            <a:lvl1pPr marL="233363" indent="-233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794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en-US" altLang="en-US" sz="2200" b="1">
                <a:solidFill>
                  <a:srgbClr val="FFDC45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Muscle atrophy</a:t>
            </a:r>
            <a:endParaRPr lang="en-US" altLang="en-US" sz="2400" b="1">
              <a:solidFill>
                <a:srgbClr val="FFDC45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resistive exercise under evaluation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CA65D8BF-F07E-4D19-8415-89090A7820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381000"/>
            <a:ext cx="8991600" cy="53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>
            <a:spAutoFit/>
          </a:bodyPr>
          <a:lstStyle/>
          <a:p>
            <a:pPr algn="ctr">
              <a:lnSpc>
                <a:spcPct val="90000"/>
              </a:lnSpc>
              <a:spcBef>
                <a:spcPct val="10000"/>
              </a:spcBef>
            </a:pPr>
            <a:r>
              <a:rPr lang="en-US" altLang="en-US" sz="3200" b="1">
                <a:solidFill>
                  <a:srgbClr val="FFDC45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Impacts of Extended Weightlessness</a:t>
            </a:r>
          </a:p>
        </p:txBody>
      </p:sp>
      <p:sp>
        <p:nvSpPr>
          <p:cNvPr id="22532" name="AutoShape 4">
            <a:extLst>
              <a:ext uri="{FF2B5EF4-FFF2-40B4-BE49-F238E27FC236}">
                <a16:creationId xmlns:a16="http://schemas.microsoft.com/office/drawing/2014/main" id="{E2418B52-A120-4289-B04A-4553F5BE981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140325" y="4262438"/>
            <a:ext cx="4003675" cy="1743075"/>
          </a:xfrm>
          <a:prstGeom prst="roundRect">
            <a:avLst>
              <a:gd name="adj" fmla="val 8694"/>
            </a:avLst>
          </a:prstGeom>
          <a:gradFill rotWithShape="0"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1"/>
          </a:gradFill>
          <a:ln w="25400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/>
          <a:lstStyle>
            <a:lvl1pPr marL="233363" indent="-233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794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en-US" altLang="en-US" sz="2200" b="1">
                <a:solidFill>
                  <a:srgbClr val="FFDC45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Neurovestibular adaptations</a:t>
            </a:r>
            <a:endParaRPr lang="en-US" altLang="en-US" sz="2400" b="1">
              <a:solidFill>
                <a:srgbClr val="FFDC45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vehicle modifications, including centrifuge</a:t>
            </a: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may require auto-land capability</a:t>
            </a:r>
          </a:p>
        </p:txBody>
      </p:sp>
      <p:grpSp>
        <p:nvGrpSpPr>
          <p:cNvPr id="22533" name="Group 5">
            <a:extLst>
              <a:ext uri="{FF2B5EF4-FFF2-40B4-BE49-F238E27FC236}">
                <a16:creationId xmlns:a16="http://schemas.microsoft.com/office/drawing/2014/main" id="{EED9339A-7323-47DF-9CFE-D5C51592067C}"/>
              </a:ext>
            </a:extLst>
          </p:cNvPr>
          <p:cNvGrpSpPr>
            <a:grpSpLocks/>
          </p:cNvGrpSpPr>
          <p:nvPr/>
        </p:nvGrpSpPr>
        <p:grpSpPr bwMode="auto">
          <a:xfrm>
            <a:off x="3870325" y="3490913"/>
            <a:ext cx="874713" cy="2095500"/>
            <a:chOff x="2438" y="2481"/>
            <a:chExt cx="551" cy="1320"/>
          </a:xfrm>
        </p:grpSpPr>
        <p:sp>
          <p:nvSpPr>
            <p:cNvPr id="22534" name="Freeform 6">
              <a:extLst>
                <a:ext uri="{FF2B5EF4-FFF2-40B4-BE49-F238E27FC236}">
                  <a16:creationId xmlns:a16="http://schemas.microsoft.com/office/drawing/2014/main" id="{F0C9038F-EBAB-48D9-9F9D-4B78151D32F4}"/>
                </a:ext>
              </a:extLst>
            </p:cNvPr>
            <p:cNvSpPr>
              <a:spLocks/>
            </p:cNvSpPr>
            <p:nvPr/>
          </p:nvSpPr>
          <p:spPr bwMode="gray">
            <a:xfrm>
              <a:off x="2438" y="2481"/>
              <a:ext cx="551" cy="1320"/>
            </a:xfrm>
            <a:custGeom>
              <a:avLst/>
              <a:gdLst>
                <a:gd name="T0" fmla="*/ 0 w 551"/>
                <a:gd name="T1" fmla="*/ 948 h 1320"/>
                <a:gd name="T2" fmla="*/ 234 w 551"/>
                <a:gd name="T3" fmla="*/ 1319 h 1320"/>
                <a:gd name="T4" fmla="*/ 234 w 551"/>
                <a:gd name="T5" fmla="*/ 1149 h 1320"/>
                <a:gd name="T6" fmla="*/ 297 w 551"/>
                <a:gd name="T7" fmla="*/ 1137 h 1320"/>
                <a:gd name="T8" fmla="*/ 359 w 551"/>
                <a:gd name="T9" fmla="*/ 1106 h 1320"/>
                <a:gd name="T10" fmla="*/ 411 w 551"/>
                <a:gd name="T11" fmla="*/ 1051 h 1320"/>
                <a:gd name="T12" fmla="*/ 459 w 551"/>
                <a:gd name="T13" fmla="*/ 985 h 1320"/>
                <a:gd name="T14" fmla="*/ 497 w 551"/>
                <a:gd name="T15" fmla="*/ 899 h 1320"/>
                <a:gd name="T16" fmla="*/ 526 w 551"/>
                <a:gd name="T17" fmla="*/ 802 h 1320"/>
                <a:gd name="T18" fmla="*/ 545 w 551"/>
                <a:gd name="T19" fmla="*/ 693 h 1320"/>
                <a:gd name="T20" fmla="*/ 550 w 551"/>
                <a:gd name="T21" fmla="*/ 577 h 1320"/>
                <a:gd name="T22" fmla="*/ 550 w 551"/>
                <a:gd name="T23" fmla="*/ 0 h 1320"/>
                <a:gd name="T24" fmla="*/ 373 w 551"/>
                <a:gd name="T25" fmla="*/ 0 h 1320"/>
                <a:gd name="T26" fmla="*/ 373 w 551"/>
                <a:gd name="T27" fmla="*/ 577 h 1320"/>
                <a:gd name="T28" fmla="*/ 368 w 551"/>
                <a:gd name="T29" fmla="*/ 608 h 1320"/>
                <a:gd name="T30" fmla="*/ 364 w 551"/>
                <a:gd name="T31" fmla="*/ 644 h 1320"/>
                <a:gd name="T32" fmla="*/ 335 w 551"/>
                <a:gd name="T33" fmla="*/ 693 h 1320"/>
                <a:gd name="T34" fmla="*/ 287 w 551"/>
                <a:gd name="T35" fmla="*/ 729 h 1320"/>
                <a:gd name="T36" fmla="*/ 263 w 551"/>
                <a:gd name="T37" fmla="*/ 735 h 1320"/>
                <a:gd name="T38" fmla="*/ 234 w 551"/>
                <a:gd name="T39" fmla="*/ 741 h 1320"/>
                <a:gd name="T40" fmla="*/ 234 w 551"/>
                <a:gd name="T41" fmla="*/ 577 h 1320"/>
                <a:gd name="T42" fmla="*/ 0 w 551"/>
                <a:gd name="T43" fmla="*/ 948 h 1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1" h="1320">
                  <a:moveTo>
                    <a:pt x="0" y="948"/>
                  </a:moveTo>
                  <a:lnTo>
                    <a:pt x="234" y="1319"/>
                  </a:lnTo>
                  <a:lnTo>
                    <a:pt x="234" y="1149"/>
                  </a:lnTo>
                  <a:lnTo>
                    <a:pt x="297" y="1137"/>
                  </a:lnTo>
                  <a:lnTo>
                    <a:pt x="359" y="1106"/>
                  </a:lnTo>
                  <a:lnTo>
                    <a:pt x="411" y="1051"/>
                  </a:lnTo>
                  <a:lnTo>
                    <a:pt x="459" y="985"/>
                  </a:lnTo>
                  <a:lnTo>
                    <a:pt x="497" y="899"/>
                  </a:lnTo>
                  <a:lnTo>
                    <a:pt x="526" y="802"/>
                  </a:lnTo>
                  <a:lnTo>
                    <a:pt x="545" y="693"/>
                  </a:lnTo>
                  <a:lnTo>
                    <a:pt x="550" y="577"/>
                  </a:lnTo>
                  <a:lnTo>
                    <a:pt x="550" y="0"/>
                  </a:lnTo>
                  <a:lnTo>
                    <a:pt x="373" y="0"/>
                  </a:lnTo>
                  <a:lnTo>
                    <a:pt x="373" y="577"/>
                  </a:lnTo>
                  <a:lnTo>
                    <a:pt x="368" y="608"/>
                  </a:lnTo>
                  <a:lnTo>
                    <a:pt x="364" y="644"/>
                  </a:lnTo>
                  <a:lnTo>
                    <a:pt x="335" y="693"/>
                  </a:lnTo>
                  <a:lnTo>
                    <a:pt x="287" y="729"/>
                  </a:lnTo>
                  <a:lnTo>
                    <a:pt x="263" y="735"/>
                  </a:lnTo>
                  <a:lnTo>
                    <a:pt x="234" y="741"/>
                  </a:lnTo>
                  <a:lnTo>
                    <a:pt x="234" y="577"/>
                  </a:lnTo>
                  <a:lnTo>
                    <a:pt x="0" y="948"/>
                  </a:lnTo>
                </a:path>
              </a:pathLst>
            </a:cu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 w="12700" cap="rnd" cmpd="sng">
              <a:solidFill>
                <a:srgbClr val="FFF8D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35" name="Rectangle 7">
              <a:extLst>
                <a:ext uri="{FF2B5EF4-FFF2-40B4-BE49-F238E27FC236}">
                  <a16:creationId xmlns:a16="http://schemas.microsoft.com/office/drawing/2014/main" id="{6DDCC421-1A2B-4F3F-A2E2-6EF3F240DA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7" y="3220"/>
              <a:ext cx="91" cy="388"/>
            </a:xfrm>
            <a:prstGeom prst="rect">
              <a:avLst/>
            </a:pr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46038" tIns="46038" rIns="46038" bIns="46038" anchor="ctr"/>
            <a:lstStyle/>
            <a:p>
              <a:pPr algn="ctr">
                <a:lnSpc>
                  <a:spcPct val="93000"/>
                </a:lnSpc>
                <a:spcBef>
                  <a:spcPct val="50000"/>
                </a:spcBef>
              </a:pPr>
              <a:endParaRPr lang="en-US" altLang="en-US" sz="2400" b="1"/>
            </a:p>
          </p:txBody>
        </p:sp>
      </p:grpSp>
      <p:sp>
        <p:nvSpPr>
          <p:cNvPr id="22536" name="AutoShape 8">
            <a:extLst>
              <a:ext uri="{FF2B5EF4-FFF2-40B4-BE49-F238E27FC236}">
                <a16:creationId xmlns:a16="http://schemas.microsoft.com/office/drawing/2014/main" id="{04780FE0-FE2D-45E0-ACC0-E4F8C7B9E20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201613" y="2305050"/>
            <a:ext cx="3825875" cy="2038350"/>
          </a:xfrm>
          <a:prstGeom prst="roundRect">
            <a:avLst>
              <a:gd name="adj" fmla="val 11560"/>
            </a:avLst>
          </a:prstGeom>
          <a:gradFill rotWithShape="0"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1"/>
          </a:gradFill>
          <a:ln w="25400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/>
          <a:lstStyle>
            <a:lvl1pPr marL="233363" indent="-233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794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en-US" altLang="en-US" sz="2200" b="1">
                <a:solidFill>
                  <a:srgbClr val="FFDC45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Bone loss</a:t>
            </a:r>
            <a:endParaRPr lang="en-US" altLang="en-US" sz="2400" b="1">
              <a:solidFill>
                <a:srgbClr val="FFDC45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no documented end-point or adapted state</a:t>
            </a: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countermeasures in work on ground but not yet flight tested</a:t>
            </a:r>
          </a:p>
        </p:txBody>
      </p:sp>
      <p:sp>
        <p:nvSpPr>
          <p:cNvPr id="22537" name="AutoShape 9">
            <a:extLst>
              <a:ext uri="{FF2B5EF4-FFF2-40B4-BE49-F238E27FC236}">
                <a16:creationId xmlns:a16="http://schemas.microsoft.com/office/drawing/2014/main" id="{53F45D1F-EECB-4970-A7D2-41DE55D1BD8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075238" y="2536825"/>
            <a:ext cx="3914775" cy="1189038"/>
          </a:xfrm>
          <a:prstGeom prst="roundRect">
            <a:avLst>
              <a:gd name="adj" fmla="val 13866"/>
            </a:avLst>
          </a:prstGeom>
          <a:gradFill rotWithShape="0"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1"/>
          </a:gradFill>
          <a:ln w="25400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/>
          <a:lstStyle>
            <a:lvl1pPr marL="233363" indent="-233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7943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5000"/>
              </a:lnSpc>
              <a:spcBef>
                <a:spcPct val="15000"/>
              </a:spcBef>
            </a:pPr>
            <a:r>
              <a:rPr lang="en-US" altLang="en-US" sz="2200" b="1">
                <a:solidFill>
                  <a:srgbClr val="FFDC45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Cardiovascular alterations</a:t>
            </a:r>
            <a:endParaRPr lang="en-US" altLang="en-US" sz="2400" b="1">
              <a:solidFill>
                <a:srgbClr val="FFDC45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>
              <a:lnSpc>
                <a:spcPct val="95000"/>
              </a:lnSpc>
              <a:spcBef>
                <a:spcPct val="15000"/>
              </a:spcBef>
              <a:buClr>
                <a:srgbClr val="C0534E"/>
              </a:buClr>
              <a:buSzPct val="70000"/>
              <a:buFont typeface="Monotype Sorts" pitchFamily="2" charset="2"/>
              <a:buChar char="è"/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pharmacological treatments for autonomic insufficiency</a:t>
            </a:r>
          </a:p>
        </p:txBody>
      </p:sp>
      <p:grpSp>
        <p:nvGrpSpPr>
          <p:cNvPr id="22538" name="Group 10">
            <a:extLst>
              <a:ext uri="{FF2B5EF4-FFF2-40B4-BE49-F238E27FC236}">
                <a16:creationId xmlns:a16="http://schemas.microsoft.com/office/drawing/2014/main" id="{84197B68-38E0-4BCA-B3BC-BED3C7B5DE10}"/>
              </a:ext>
            </a:extLst>
          </p:cNvPr>
          <p:cNvGrpSpPr>
            <a:grpSpLocks/>
          </p:cNvGrpSpPr>
          <p:nvPr/>
        </p:nvGrpSpPr>
        <p:grpSpPr bwMode="auto">
          <a:xfrm>
            <a:off x="4494213" y="3219450"/>
            <a:ext cx="777875" cy="2225675"/>
            <a:chOff x="2831" y="2310"/>
            <a:chExt cx="490" cy="1402"/>
          </a:xfrm>
        </p:grpSpPr>
        <p:sp>
          <p:nvSpPr>
            <p:cNvPr id="22539" name="Freeform 11">
              <a:extLst>
                <a:ext uri="{FF2B5EF4-FFF2-40B4-BE49-F238E27FC236}">
                  <a16:creationId xmlns:a16="http://schemas.microsoft.com/office/drawing/2014/main" id="{96F862E5-2396-493B-B6B0-012D13480C70}"/>
                </a:ext>
              </a:extLst>
            </p:cNvPr>
            <p:cNvSpPr>
              <a:spLocks/>
            </p:cNvSpPr>
            <p:nvPr/>
          </p:nvSpPr>
          <p:spPr bwMode="gray">
            <a:xfrm>
              <a:off x="2831" y="2310"/>
              <a:ext cx="490" cy="1402"/>
            </a:xfrm>
            <a:custGeom>
              <a:avLst/>
              <a:gdLst>
                <a:gd name="T0" fmla="*/ 489 w 490"/>
                <a:gd name="T1" fmla="*/ 1003 h 1402"/>
                <a:gd name="T2" fmla="*/ 282 w 490"/>
                <a:gd name="T3" fmla="*/ 1401 h 1402"/>
                <a:gd name="T4" fmla="*/ 282 w 490"/>
                <a:gd name="T5" fmla="*/ 1223 h 1402"/>
                <a:gd name="T6" fmla="*/ 255 w 490"/>
                <a:gd name="T7" fmla="*/ 1223 h 1402"/>
                <a:gd name="T8" fmla="*/ 223 w 490"/>
                <a:gd name="T9" fmla="*/ 1211 h 1402"/>
                <a:gd name="T10" fmla="*/ 176 w 490"/>
                <a:gd name="T11" fmla="*/ 1175 h 1402"/>
                <a:gd name="T12" fmla="*/ 128 w 490"/>
                <a:gd name="T13" fmla="*/ 1116 h 1402"/>
                <a:gd name="T14" fmla="*/ 85 w 490"/>
                <a:gd name="T15" fmla="*/ 1045 h 1402"/>
                <a:gd name="T16" fmla="*/ 48 w 490"/>
                <a:gd name="T17" fmla="*/ 956 h 1402"/>
                <a:gd name="T18" fmla="*/ 22 w 490"/>
                <a:gd name="T19" fmla="*/ 849 h 1402"/>
                <a:gd name="T20" fmla="*/ 6 w 490"/>
                <a:gd name="T21" fmla="*/ 736 h 1402"/>
                <a:gd name="T22" fmla="*/ 0 w 490"/>
                <a:gd name="T23" fmla="*/ 611 h 1402"/>
                <a:gd name="T24" fmla="*/ 0 w 490"/>
                <a:gd name="T25" fmla="*/ 0 h 1402"/>
                <a:gd name="T26" fmla="*/ 154 w 490"/>
                <a:gd name="T27" fmla="*/ 0 h 1402"/>
                <a:gd name="T28" fmla="*/ 154 w 490"/>
                <a:gd name="T29" fmla="*/ 611 h 1402"/>
                <a:gd name="T30" fmla="*/ 160 w 490"/>
                <a:gd name="T31" fmla="*/ 647 h 1402"/>
                <a:gd name="T32" fmla="*/ 165 w 490"/>
                <a:gd name="T33" fmla="*/ 683 h 1402"/>
                <a:gd name="T34" fmla="*/ 192 w 490"/>
                <a:gd name="T35" fmla="*/ 736 h 1402"/>
                <a:gd name="T36" fmla="*/ 213 w 490"/>
                <a:gd name="T37" fmla="*/ 760 h 1402"/>
                <a:gd name="T38" fmla="*/ 234 w 490"/>
                <a:gd name="T39" fmla="*/ 778 h 1402"/>
                <a:gd name="T40" fmla="*/ 255 w 490"/>
                <a:gd name="T41" fmla="*/ 783 h 1402"/>
                <a:gd name="T42" fmla="*/ 282 w 490"/>
                <a:gd name="T43" fmla="*/ 789 h 1402"/>
                <a:gd name="T44" fmla="*/ 282 w 490"/>
                <a:gd name="T45" fmla="*/ 611 h 1402"/>
                <a:gd name="T46" fmla="*/ 489 w 490"/>
                <a:gd name="T47" fmla="*/ 1003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0" h="1402">
                  <a:moveTo>
                    <a:pt x="489" y="1003"/>
                  </a:moveTo>
                  <a:lnTo>
                    <a:pt x="282" y="1401"/>
                  </a:lnTo>
                  <a:lnTo>
                    <a:pt x="282" y="1223"/>
                  </a:lnTo>
                  <a:lnTo>
                    <a:pt x="255" y="1223"/>
                  </a:lnTo>
                  <a:lnTo>
                    <a:pt x="223" y="1211"/>
                  </a:lnTo>
                  <a:lnTo>
                    <a:pt x="176" y="1175"/>
                  </a:lnTo>
                  <a:lnTo>
                    <a:pt x="128" y="1116"/>
                  </a:lnTo>
                  <a:lnTo>
                    <a:pt x="85" y="1045"/>
                  </a:lnTo>
                  <a:lnTo>
                    <a:pt x="48" y="956"/>
                  </a:lnTo>
                  <a:lnTo>
                    <a:pt x="22" y="849"/>
                  </a:lnTo>
                  <a:lnTo>
                    <a:pt x="6" y="736"/>
                  </a:lnTo>
                  <a:lnTo>
                    <a:pt x="0" y="611"/>
                  </a:lnTo>
                  <a:lnTo>
                    <a:pt x="0" y="0"/>
                  </a:lnTo>
                  <a:lnTo>
                    <a:pt x="154" y="0"/>
                  </a:lnTo>
                  <a:lnTo>
                    <a:pt x="154" y="611"/>
                  </a:lnTo>
                  <a:lnTo>
                    <a:pt x="160" y="647"/>
                  </a:lnTo>
                  <a:lnTo>
                    <a:pt x="165" y="683"/>
                  </a:lnTo>
                  <a:lnTo>
                    <a:pt x="192" y="736"/>
                  </a:lnTo>
                  <a:lnTo>
                    <a:pt x="213" y="760"/>
                  </a:lnTo>
                  <a:lnTo>
                    <a:pt x="234" y="778"/>
                  </a:lnTo>
                  <a:lnTo>
                    <a:pt x="255" y="783"/>
                  </a:lnTo>
                  <a:lnTo>
                    <a:pt x="282" y="789"/>
                  </a:lnTo>
                  <a:lnTo>
                    <a:pt x="282" y="611"/>
                  </a:lnTo>
                  <a:lnTo>
                    <a:pt x="489" y="1003"/>
                  </a:lnTo>
                </a:path>
              </a:pathLst>
            </a:cu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 w="12700" cap="rnd" cmpd="sng">
              <a:solidFill>
                <a:srgbClr val="FFF8D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40" name="Rectangle 12">
              <a:extLst>
                <a:ext uri="{FF2B5EF4-FFF2-40B4-BE49-F238E27FC236}">
                  <a16:creationId xmlns:a16="http://schemas.microsoft.com/office/drawing/2014/main" id="{52918B62-4F26-4525-B815-821720F2DD8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108" y="3096"/>
              <a:ext cx="79" cy="413"/>
            </a:xfrm>
            <a:prstGeom prst="rect">
              <a:avLst/>
            </a:pr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46038" tIns="46038" rIns="46038" bIns="46038" anchor="ctr"/>
            <a:lstStyle/>
            <a:p>
              <a:pPr algn="ctr">
                <a:lnSpc>
                  <a:spcPct val="93000"/>
                </a:lnSpc>
                <a:spcBef>
                  <a:spcPct val="50000"/>
                </a:spcBef>
              </a:pPr>
              <a:endParaRPr lang="en-US" altLang="en-US" sz="2400" b="1"/>
            </a:p>
          </p:txBody>
        </p:sp>
      </p:grpSp>
      <p:grpSp>
        <p:nvGrpSpPr>
          <p:cNvPr id="22541" name="Group 13">
            <a:extLst>
              <a:ext uri="{FF2B5EF4-FFF2-40B4-BE49-F238E27FC236}">
                <a16:creationId xmlns:a16="http://schemas.microsoft.com/office/drawing/2014/main" id="{BA1BC904-94C2-4EA2-A34D-53C2DD194939}"/>
              </a:ext>
            </a:extLst>
          </p:cNvPr>
          <p:cNvGrpSpPr>
            <a:grpSpLocks/>
          </p:cNvGrpSpPr>
          <p:nvPr/>
        </p:nvGrpSpPr>
        <p:grpSpPr bwMode="auto">
          <a:xfrm>
            <a:off x="3816350" y="1920875"/>
            <a:ext cx="871538" cy="2078038"/>
            <a:chOff x="2404" y="1492"/>
            <a:chExt cx="549" cy="1309"/>
          </a:xfrm>
        </p:grpSpPr>
        <p:sp>
          <p:nvSpPr>
            <p:cNvPr id="22542" name="Freeform 14">
              <a:extLst>
                <a:ext uri="{FF2B5EF4-FFF2-40B4-BE49-F238E27FC236}">
                  <a16:creationId xmlns:a16="http://schemas.microsoft.com/office/drawing/2014/main" id="{6C2D1F09-EB95-4B82-A65E-FE36B5C0D4C0}"/>
                </a:ext>
              </a:extLst>
            </p:cNvPr>
            <p:cNvSpPr>
              <a:spLocks/>
            </p:cNvSpPr>
            <p:nvPr/>
          </p:nvSpPr>
          <p:spPr bwMode="gray">
            <a:xfrm>
              <a:off x="2404" y="1492"/>
              <a:ext cx="549" cy="1309"/>
            </a:xfrm>
            <a:custGeom>
              <a:avLst/>
              <a:gdLst>
                <a:gd name="T0" fmla="*/ 0 w 549"/>
                <a:gd name="T1" fmla="*/ 941 h 1309"/>
                <a:gd name="T2" fmla="*/ 232 w 549"/>
                <a:gd name="T3" fmla="*/ 1308 h 1309"/>
                <a:gd name="T4" fmla="*/ 232 w 549"/>
                <a:gd name="T5" fmla="*/ 1142 h 1309"/>
                <a:gd name="T6" fmla="*/ 265 w 549"/>
                <a:gd name="T7" fmla="*/ 1138 h 1309"/>
                <a:gd name="T8" fmla="*/ 298 w 549"/>
                <a:gd name="T9" fmla="*/ 1129 h 1309"/>
                <a:gd name="T10" fmla="*/ 326 w 549"/>
                <a:gd name="T11" fmla="*/ 1115 h 1309"/>
                <a:gd name="T12" fmla="*/ 354 w 549"/>
                <a:gd name="T13" fmla="*/ 1097 h 1309"/>
                <a:gd name="T14" fmla="*/ 383 w 549"/>
                <a:gd name="T15" fmla="*/ 1075 h 1309"/>
                <a:gd name="T16" fmla="*/ 406 w 549"/>
                <a:gd name="T17" fmla="*/ 1044 h 1309"/>
                <a:gd name="T18" fmla="*/ 454 w 549"/>
                <a:gd name="T19" fmla="*/ 976 h 1309"/>
                <a:gd name="T20" fmla="*/ 496 w 549"/>
                <a:gd name="T21" fmla="*/ 891 h 1309"/>
                <a:gd name="T22" fmla="*/ 524 w 549"/>
                <a:gd name="T23" fmla="*/ 793 h 1309"/>
                <a:gd name="T24" fmla="*/ 543 w 549"/>
                <a:gd name="T25" fmla="*/ 690 h 1309"/>
                <a:gd name="T26" fmla="*/ 548 w 549"/>
                <a:gd name="T27" fmla="*/ 573 h 1309"/>
                <a:gd name="T28" fmla="*/ 548 w 549"/>
                <a:gd name="T29" fmla="*/ 0 h 1309"/>
                <a:gd name="T30" fmla="*/ 373 w 549"/>
                <a:gd name="T31" fmla="*/ 0 h 1309"/>
                <a:gd name="T32" fmla="*/ 373 w 549"/>
                <a:gd name="T33" fmla="*/ 573 h 1309"/>
                <a:gd name="T34" fmla="*/ 369 w 549"/>
                <a:gd name="T35" fmla="*/ 605 h 1309"/>
                <a:gd name="T36" fmla="*/ 364 w 549"/>
                <a:gd name="T37" fmla="*/ 636 h 1309"/>
                <a:gd name="T38" fmla="*/ 350 w 549"/>
                <a:gd name="T39" fmla="*/ 667 h 1309"/>
                <a:gd name="T40" fmla="*/ 331 w 549"/>
                <a:gd name="T41" fmla="*/ 690 h 1309"/>
                <a:gd name="T42" fmla="*/ 312 w 549"/>
                <a:gd name="T43" fmla="*/ 712 h 1309"/>
                <a:gd name="T44" fmla="*/ 288 w 549"/>
                <a:gd name="T45" fmla="*/ 726 h 1309"/>
                <a:gd name="T46" fmla="*/ 260 w 549"/>
                <a:gd name="T47" fmla="*/ 735 h 1309"/>
                <a:gd name="T48" fmla="*/ 232 w 549"/>
                <a:gd name="T49" fmla="*/ 739 h 1309"/>
                <a:gd name="T50" fmla="*/ 232 w 549"/>
                <a:gd name="T51" fmla="*/ 573 h 1309"/>
                <a:gd name="T52" fmla="*/ 0 w 549"/>
                <a:gd name="T53" fmla="*/ 941 h 1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49" h="1309">
                  <a:moveTo>
                    <a:pt x="0" y="941"/>
                  </a:moveTo>
                  <a:lnTo>
                    <a:pt x="232" y="1308"/>
                  </a:lnTo>
                  <a:lnTo>
                    <a:pt x="232" y="1142"/>
                  </a:lnTo>
                  <a:lnTo>
                    <a:pt x="265" y="1138"/>
                  </a:lnTo>
                  <a:lnTo>
                    <a:pt x="298" y="1129"/>
                  </a:lnTo>
                  <a:lnTo>
                    <a:pt x="326" y="1115"/>
                  </a:lnTo>
                  <a:lnTo>
                    <a:pt x="354" y="1097"/>
                  </a:lnTo>
                  <a:lnTo>
                    <a:pt x="383" y="1075"/>
                  </a:lnTo>
                  <a:lnTo>
                    <a:pt x="406" y="1044"/>
                  </a:lnTo>
                  <a:lnTo>
                    <a:pt x="454" y="976"/>
                  </a:lnTo>
                  <a:lnTo>
                    <a:pt x="496" y="891"/>
                  </a:lnTo>
                  <a:lnTo>
                    <a:pt x="524" y="793"/>
                  </a:lnTo>
                  <a:lnTo>
                    <a:pt x="543" y="690"/>
                  </a:lnTo>
                  <a:lnTo>
                    <a:pt x="548" y="573"/>
                  </a:lnTo>
                  <a:lnTo>
                    <a:pt x="548" y="0"/>
                  </a:lnTo>
                  <a:lnTo>
                    <a:pt x="373" y="0"/>
                  </a:lnTo>
                  <a:lnTo>
                    <a:pt x="373" y="573"/>
                  </a:lnTo>
                  <a:lnTo>
                    <a:pt x="369" y="605"/>
                  </a:lnTo>
                  <a:lnTo>
                    <a:pt x="364" y="636"/>
                  </a:lnTo>
                  <a:lnTo>
                    <a:pt x="350" y="667"/>
                  </a:lnTo>
                  <a:lnTo>
                    <a:pt x="331" y="690"/>
                  </a:lnTo>
                  <a:lnTo>
                    <a:pt x="312" y="712"/>
                  </a:lnTo>
                  <a:lnTo>
                    <a:pt x="288" y="726"/>
                  </a:lnTo>
                  <a:lnTo>
                    <a:pt x="260" y="735"/>
                  </a:lnTo>
                  <a:lnTo>
                    <a:pt x="232" y="739"/>
                  </a:lnTo>
                  <a:lnTo>
                    <a:pt x="232" y="573"/>
                  </a:lnTo>
                  <a:lnTo>
                    <a:pt x="0" y="941"/>
                  </a:lnTo>
                </a:path>
              </a:pathLst>
            </a:cu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 w="12700" cap="rnd" cmpd="sng">
              <a:solidFill>
                <a:srgbClr val="FFF8D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43" name="Rectangle 15">
              <a:extLst>
                <a:ext uri="{FF2B5EF4-FFF2-40B4-BE49-F238E27FC236}">
                  <a16:creationId xmlns:a16="http://schemas.microsoft.com/office/drawing/2014/main" id="{CD6B93A9-4FB1-483C-98BC-86A76B5B01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1" y="2227"/>
              <a:ext cx="91" cy="383"/>
            </a:xfrm>
            <a:prstGeom prst="rect">
              <a:avLst/>
            </a:pr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46038" tIns="46038" rIns="46038" bIns="46038" anchor="ctr"/>
            <a:lstStyle/>
            <a:p>
              <a:pPr algn="ctr">
                <a:lnSpc>
                  <a:spcPct val="93000"/>
                </a:lnSpc>
                <a:spcBef>
                  <a:spcPct val="50000"/>
                </a:spcBef>
              </a:pPr>
              <a:endParaRPr lang="en-US" altLang="en-US" sz="2400" b="1"/>
            </a:p>
          </p:txBody>
        </p:sp>
      </p:grpSp>
      <p:grpSp>
        <p:nvGrpSpPr>
          <p:cNvPr id="22544" name="Group 16">
            <a:extLst>
              <a:ext uri="{FF2B5EF4-FFF2-40B4-BE49-F238E27FC236}">
                <a16:creationId xmlns:a16="http://schemas.microsoft.com/office/drawing/2014/main" id="{4A5B28AC-968B-4C2E-A805-B13E8FA2C614}"/>
              </a:ext>
            </a:extLst>
          </p:cNvPr>
          <p:cNvGrpSpPr>
            <a:grpSpLocks/>
          </p:cNvGrpSpPr>
          <p:nvPr/>
        </p:nvGrpSpPr>
        <p:grpSpPr bwMode="auto">
          <a:xfrm>
            <a:off x="4408488" y="1873250"/>
            <a:ext cx="871537" cy="1754188"/>
            <a:chOff x="2777" y="1462"/>
            <a:chExt cx="549" cy="1105"/>
          </a:xfrm>
        </p:grpSpPr>
        <p:sp>
          <p:nvSpPr>
            <p:cNvPr id="22545" name="Freeform 17">
              <a:extLst>
                <a:ext uri="{FF2B5EF4-FFF2-40B4-BE49-F238E27FC236}">
                  <a16:creationId xmlns:a16="http://schemas.microsoft.com/office/drawing/2014/main" id="{14A54B0E-FF1D-4DB3-A0F3-36531AA9B703}"/>
                </a:ext>
              </a:extLst>
            </p:cNvPr>
            <p:cNvSpPr>
              <a:spLocks/>
            </p:cNvSpPr>
            <p:nvPr/>
          </p:nvSpPr>
          <p:spPr bwMode="gray">
            <a:xfrm>
              <a:off x="2777" y="1462"/>
              <a:ext cx="549" cy="1105"/>
            </a:xfrm>
            <a:custGeom>
              <a:avLst/>
              <a:gdLst>
                <a:gd name="T0" fmla="*/ 548 w 549"/>
                <a:gd name="T1" fmla="*/ 792 h 1105"/>
                <a:gd name="T2" fmla="*/ 314 w 549"/>
                <a:gd name="T3" fmla="*/ 1104 h 1105"/>
                <a:gd name="T4" fmla="*/ 314 w 549"/>
                <a:gd name="T5" fmla="*/ 964 h 1105"/>
                <a:gd name="T6" fmla="*/ 282 w 549"/>
                <a:gd name="T7" fmla="*/ 960 h 1105"/>
                <a:gd name="T8" fmla="*/ 250 w 549"/>
                <a:gd name="T9" fmla="*/ 956 h 1105"/>
                <a:gd name="T10" fmla="*/ 218 w 549"/>
                <a:gd name="T11" fmla="*/ 944 h 1105"/>
                <a:gd name="T12" fmla="*/ 192 w 549"/>
                <a:gd name="T13" fmla="*/ 927 h 1105"/>
                <a:gd name="T14" fmla="*/ 165 w 549"/>
                <a:gd name="T15" fmla="*/ 907 h 1105"/>
                <a:gd name="T16" fmla="*/ 138 w 549"/>
                <a:gd name="T17" fmla="*/ 882 h 1105"/>
                <a:gd name="T18" fmla="*/ 90 w 549"/>
                <a:gd name="T19" fmla="*/ 821 h 1105"/>
                <a:gd name="T20" fmla="*/ 53 w 549"/>
                <a:gd name="T21" fmla="*/ 751 h 1105"/>
                <a:gd name="T22" fmla="*/ 27 w 549"/>
                <a:gd name="T23" fmla="*/ 669 h 1105"/>
                <a:gd name="T24" fmla="*/ 5 w 549"/>
                <a:gd name="T25" fmla="*/ 578 h 1105"/>
                <a:gd name="T26" fmla="*/ 0 w 549"/>
                <a:gd name="T27" fmla="*/ 480 h 1105"/>
                <a:gd name="T28" fmla="*/ 0 w 549"/>
                <a:gd name="T29" fmla="*/ 0 h 1105"/>
                <a:gd name="T30" fmla="*/ 176 w 549"/>
                <a:gd name="T31" fmla="*/ 0 h 1105"/>
                <a:gd name="T32" fmla="*/ 176 w 549"/>
                <a:gd name="T33" fmla="*/ 480 h 1105"/>
                <a:gd name="T34" fmla="*/ 181 w 549"/>
                <a:gd name="T35" fmla="*/ 509 h 1105"/>
                <a:gd name="T36" fmla="*/ 186 w 549"/>
                <a:gd name="T37" fmla="*/ 533 h 1105"/>
                <a:gd name="T38" fmla="*/ 218 w 549"/>
                <a:gd name="T39" fmla="*/ 578 h 1105"/>
                <a:gd name="T40" fmla="*/ 239 w 549"/>
                <a:gd name="T41" fmla="*/ 595 h 1105"/>
                <a:gd name="T42" fmla="*/ 261 w 549"/>
                <a:gd name="T43" fmla="*/ 607 h 1105"/>
                <a:gd name="T44" fmla="*/ 287 w 549"/>
                <a:gd name="T45" fmla="*/ 615 h 1105"/>
                <a:gd name="T46" fmla="*/ 314 w 549"/>
                <a:gd name="T47" fmla="*/ 620 h 1105"/>
                <a:gd name="T48" fmla="*/ 314 w 549"/>
                <a:gd name="T49" fmla="*/ 480 h 1105"/>
                <a:gd name="T50" fmla="*/ 548 w 549"/>
                <a:gd name="T51" fmla="*/ 792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9" h="1105">
                  <a:moveTo>
                    <a:pt x="548" y="792"/>
                  </a:moveTo>
                  <a:lnTo>
                    <a:pt x="314" y="1104"/>
                  </a:lnTo>
                  <a:lnTo>
                    <a:pt x="314" y="964"/>
                  </a:lnTo>
                  <a:lnTo>
                    <a:pt x="282" y="960"/>
                  </a:lnTo>
                  <a:lnTo>
                    <a:pt x="250" y="956"/>
                  </a:lnTo>
                  <a:lnTo>
                    <a:pt x="218" y="944"/>
                  </a:lnTo>
                  <a:lnTo>
                    <a:pt x="192" y="927"/>
                  </a:lnTo>
                  <a:lnTo>
                    <a:pt x="165" y="907"/>
                  </a:lnTo>
                  <a:lnTo>
                    <a:pt x="138" y="882"/>
                  </a:lnTo>
                  <a:lnTo>
                    <a:pt x="90" y="821"/>
                  </a:lnTo>
                  <a:lnTo>
                    <a:pt x="53" y="751"/>
                  </a:lnTo>
                  <a:lnTo>
                    <a:pt x="27" y="669"/>
                  </a:lnTo>
                  <a:lnTo>
                    <a:pt x="5" y="578"/>
                  </a:lnTo>
                  <a:lnTo>
                    <a:pt x="0" y="480"/>
                  </a:lnTo>
                  <a:lnTo>
                    <a:pt x="0" y="0"/>
                  </a:lnTo>
                  <a:lnTo>
                    <a:pt x="176" y="0"/>
                  </a:lnTo>
                  <a:lnTo>
                    <a:pt x="176" y="480"/>
                  </a:lnTo>
                  <a:lnTo>
                    <a:pt x="181" y="509"/>
                  </a:lnTo>
                  <a:lnTo>
                    <a:pt x="186" y="533"/>
                  </a:lnTo>
                  <a:lnTo>
                    <a:pt x="218" y="578"/>
                  </a:lnTo>
                  <a:lnTo>
                    <a:pt x="239" y="595"/>
                  </a:lnTo>
                  <a:lnTo>
                    <a:pt x="261" y="607"/>
                  </a:lnTo>
                  <a:lnTo>
                    <a:pt x="287" y="615"/>
                  </a:lnTo>
                  <a:lnTo>
                    <a:pt x="314" y="620"/>
                  </a:lnTo>
                  <a:lnTo>
                    <a:pt x="314" y="480"/>
                  </a:lnTo>
                  <a:lnTo>
                    <a:pt x="548" y="792"/>
                  </a:lnTo>
                </a:path>
              </a:pathLst>
            </a:cu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 w="12700" cap="rnd" cmpd="sng">
              <a:solidFill>
                <a:srgbClr val="FFF8D9"/>
              </a:solidFill>
              <a:prstDash val="solid"/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46" name="Rectangle 18">
              <a:extLst>
                <a:ext uri="{FF2B5EF4-FFF2-40B4-BE49-F238E27FC236}">
                  <a16:creationId xmlns:a16="http://schemas.microsoft.com/office/drawing/2014/main" id="{66B74609-2D37-4C60-BC20-617B4AF4F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087" y="2080"/>
              <a:ext cx="91" cy="321"/>
            </a:xfrm>
            <a:prstGeom prst="rect">
              <a:avLst/>
            </a:prstGeom>
            <a:gradFill rotWithShape="0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46038" tIns="46038" rIns="46038" bIns="46038" anchor="ctr"/>
            <a:lstStyle/>
            <a:p>
              <a:pPr algn="ctr">
                <a:lnSpc>
                  <a:spcPct val="93000"/>
                </a:lnSpc>
                <a:spcBef>
                  <a:spcPct val="50000"/>
                </a:spcBef>
              </a:pPr>
              <a:endParaRPr lang="en-US" altLang="en-US" sz="2400" b="1"/>
            </a:p>
          </p:txBody>
        </p:sp>
      </p:grpSp>
      <p:sp>
        <p:nvSpPr>
          <p:cNvPr id="22547" name="AutoShape 19">
            <a:extLst>
              <a:ext uri="{FF2B5EF4-FFF2-40B4-BE49-F238E27FC236}">
                <a16:creationId xmlns:a16="http://schemas.microsoft.com/office/drawing/2014/main" id="{AD4FFE47-D663-41A3-A9A7-1B1F43A7FFDA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698500" y="1219200"/>
            <a:ext cx="7740650" cy="814388"/>
          </a:xfrm>
          <a:prstGeom prst="roundRect">
            <a:avLst>
              <a:gd name="adj" fmla="val 16606"/>
            </a:avLst>
          </a:prstGeom>
          <a:gradFill rotWithShape="0"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5400000" scaled="1"/>
          </a:gradFill>
          <a:ln w="12700">
            <a:solidFill>
              <a:srgbClr val="FFDC45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6038" tIns="46038" rIns="46038" bIns="46038" anchor="ctr" anchorCtr="1"/>
          <a:lstStyle/>
          <a:p>
            <a:pPr algn="ctr">
              <a:lnSpc>
                <a:spcPct val="95000"/>
              </a:lnSpc>
              <a:spcBef>
                <a:spcPct val="50000"/>
              </a:spcBef>
            </a:pPr>
            <a:r>
              <a:rPr lang="en-US" altLang="en-US" sz="2000" b="1">
                <a:solidFill>
                  <a:srgbClr val="FFF8D9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Physical tolerance of stresses during aerobraking, landing, and launch phases, and strenuous surface activities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untain Top">
  <a:themeElements>
    <a:clrScheme name="Mountain Top 5">
      <a:dk1>
        <a:srgbClr val="463416"/>
      </a:dk1>
      <a:lt1>
        <a:srgbClr val="FFFFFF"/>
      </a:lt1>
      <a:dk2>
        <a:srgbClr val="003399"/>
      </a:dk2>
      <a:lt2>
        <a:srgbClr val="E3E3FF"/>
      </a:lt2>
      <a:accent1>
        <a:srgbClr val="3399FF"/>
      </a:accent1>
      <a:accent2>
        <a:srgbClr val="33CCCC"/>
      </a:accent2>
      <a:accent3>
        <a:srgbClr val="AAADCA"/>
      </a:accent3>
      <a:accent4>
        <a:srgbClr val="DADADA"/>
      </a:accent4>
      <a:accent5>
        <a:srgbClr val="ADCAFF"/>
      </a:accent5>
      <a:accent6>
        <a:srgbClr val="2DB9B9"/>
      </a:accent6>
      <a:hlink>
        <a:srgbClr val="00FFCC"/>
      </a:hlink>
      <a:folHlink>
        <a:srgbClr val="808000"/>
      </a:folHlink>
    </a:clrScheme>
    <a:fontScheme name="Mountain Top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Mountain Top 1">
        <a:dk1>
          <a:srgbClr val="4C3A1C"/>
        </a:dk1>
        <a:lt1>
          <a:srgbClr val="FFFFFF"/>
        </a:lt1>
        <a:dk2>
          <a:srgbClr val="993300"/>
        </a:dk2>
        <a:lt2>
          <a:srgbClr val="CCAA00"/>
        </a:lt2>
        <a:accent1>
          <a:srgbClr val="FF3300"/>
        </a:accent1>
        <a:accent2>
          <a:srgbClr val="9E6600"/>
        </a:accent2>
        <a:accent3>
          <a:srgbClr val="CAADAA"/>
        </a:accent3>
        <a:accent4>
          <a:srgbClr val="DADADA"/>
        </a:accent4>
        <a:accent5>
          <a:srgbClr val="FFADAA"/>
        </a:accent5>
        <a:accent6>
          <a:srgbClr val="8F5C00"/>
        </a:accent6>
        <a:hlink>
          <a:srgbClr val="FFCC00"/>
        </a:hlink>
        <a:folHlink>
          <a:srgbClr val="F7DC9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2">
        <a:dk1>
          <a:srgbClr val="3D0058"/>
        </a:dk1>
        <a:lt1>
          <a:srgbClr val="FFFFFF"/>
        </a:lt1>
        <a:dk2>
          <a:srgbClr val="9188B0"/>
        </a:dk2>
        <a:lt2>
          <a:srgbClr val="DDE0DC"/>
        </a:lt2>
        <a:accent1>
          <a:srgbClr val="FFCC00"/>
        </a:accent1>
        <a:accent2>
          <a:srgbClr val="4C3D78"/>
        </a:accent2>
        <a:accent3>
          <a:srgbClr val="C7C3D4"/>
        </a:accent3>
        <a:accent4>
          <a:srgbClr val="DADADA"/>
        </a:accent4>
        <a:accent5>
          <a:srgbClr val="FFE2AA"/>
        </a:accent5>
        <a:accent6>
          <a:srgbClr val="44366C"/>
        </a:accent6>
        <a:hlink>
          <a:srgbClr val="743D78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3">
        <a:dk1>
          <a:srgbClr val="10104C"/>
        </a:dk1>
        <a:lt1>
          <a:srgbClr val="FFFFFF"/>
        </a:lt1>
        <a:dk2>
          <a:srgbClr val="003366"/>
        </a:dk2>
        <a:lt2>
          <a:srgbClr val="C6CCD4"/>
        </a:lt2>
        <a:accent1>
          <a:srgbClr val="33CCFF"/>
        </a:accent1>
        <a:accent2>
          <a:srgbClr val="5B5B8D"/>
        </a:accent2>
        <a:accent3>
          <a:srgbClr val="AAADB8"/>
        </a:accent3>
        <a:accent4>
          <a:srgbClr val="DADADA"/>
        </a:accent4>
        <a:accent5>
          <a:srgbClr val="ADE2FF"/>
        </a:accent5>
        <a:accent6>
          <a:srgbClr val="52527F"/>
        </a:accent6>
        <a:hlink>
          <a:srgbClr val="4529AB"/>
        </a:hlink>
        <a:folHlink>
          <a:srgbClr val="00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4">
        <a:dk1>
          <a:srgbClr val="B0C8CA"/>
        </a:dk1>
        <a:lt1>
          <a:srgbClr val="FFFFFF"/>
        </a:lt1>
        <a:dk2>
          <a:srgbClr val="000099"/>
        </a:dk2>
        <a:lt2>
          <a:srgbClr val="FFFFFF"/>
        </a:lt2>
        <a:accent1>
          <a:srgbClr val="89C4FF"/>
        </a:accent1>
        <a:accent2>
          <a:srgbClr val="00008C"/>
        </a:accent2>
        <a:accent3>
          <a:srgbClr val="AAAACA"/>
        </a:accent3>
        <a:accent4>
          <a:srgbClr val="DADADA"/>
        </a:accent4>
        <a:accent5>
          <a:srgbClr val="C4DEFF"/>
        </a:accent5>
        <a:accent6>
          <a:srgbClr val="00007E"/>
        </a:accent6>
        <a:hlink>
          <a:srgbClr val="6666FF"/>
        </a:hlink>
        <a:folHlink>
          <a:srgbClr val="C0C0C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5">
        <a:dk1>
          <a:srgbClr val="463416"/>
        </a:dk1>
        <a:lt1>
          <a:srgbClr val="FFFFFF"/>
        </a:lt1>
        <a:dk2>
          <a:srgbClr val="003399"/>
        </a:dk2>
        <a:lt2>
          <a:srgbClr val="E3E3FF"/>
        </a:lt2>
        <a:accent1>
          <a:srgbClr val="3399FF"/>
        </a:accent1>
        <a:accent2>
          <a:srgbClr val="33CCCC"/>
        </a:accent2>
        <a:accent3>
          <a:srgbClr val="AAADCA"/>
        </a:accent3>
        <a:accent4>
          <a:srgbClr val="DADADA"/>
        </a:accent4>
        <a:accent5>
          <a:srgbClr val="ADCAFF"/>
        </a:accent5>
        <a:accent6>
          <a:srgbClr val="2DB9B9"/>
        </a:accent6>
        <a:hlink>
          <a:srgbClr val="00FFCC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6">
        <a:dk1>
          <a:srgbClr val="809296"/>
        </a:dk1>
        <a:lt1>
          <a:srgbClr val="FFFFFF"/>
        </a:lt1>
        <a:dk2>
          <a:srgbClr val="6699FF"/>
        </a:dk2>
        <a:lt2>
          <a:srgbClr val="B3EDFF"/>
        </a:lt2>
        <a:accent1>
          <a:srgbClr val="FF9933"/>
        </a:accent1>
        <a:accent2>
          <a:srgbClr val="FFAA99"/>
        </a:accent2>
        <a:accent3>
          <a:srgbClr val="B8CAFF"/>
        </a:accent3>
        <a:accent4>
          <a:srgbClr val="DADADA"/>
        </a:accent4>
        <a:accent5>
          <a:srgbClr val="FFCAAD"/>
        </a:accent5>
        <a:accent6>
          <a:srgbClr val="E79A8A"/>
        </a:accent6>
        <a:hlink>
          <a:srgbClr val="FFCFAB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7">
        <a:dk1>
          <a:srgbClr val="006666"/>
        </a:dk1>
        <a:lt1>
          <a:srgbClr val="FFFFFF"/>
        </a:lt1>
        <a:dk2>
          <a:srgbClr val="85D1E3"/>
        </a:dk2>
        <a:lt2>
          <a:srgbClr val="CCFFFF"/>
        </a:lt2>
        <a:accent1>
          <a:srgbClr val="FFCC00"/>
        </a:accent1>
        <a:accent2>
          <a:srgbClr val="00CC99"/>
        </a:accent2>
        <a:accent3>
          <a:srgbClr val="C2E5EF"/>
        </a:accent3>
        <a:accent4>
          <a:srgbClr val="DADADA"/>
        </a:accent4>
        <a:accent5>
          <a:srgbClr val="FFE2AA"/>
        </a:accent5>
        <a:accent6>
          <a:srgbClr val="00B98A"/>
        </a:accent6>
        <a:hlink>
          <a:srgbClr val="0099FF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8">
        <a:dk1>
          <a:srgbClr val="404B3D"/>
        </a:dk1>
        <a:lt1>
          <a:srgbClr val="FFFFFF"/>
        </a:lt1>
        <a:dk2>
          <a:srgbClr val="A7A491"/>
        </a:dk2>
        <a:lt2>
          <a:srgbClr val="CCD0CA"/>
        </a:lt2>
        <a:accent1>
          <a:srgbClr val="33CCCC"/>
        </a:accent1>
        <a:accent2>
          <a:srgbClr val="004E4C"/>
        </a:accent2>
        <a:accent3>
          <a:srgbClr val="D0CFC7"/>
        </a:accent3>
        <a:accent4>
          <a:srgbClr val="DADADA"/>
        </a:accent4>
        <a:accent5>
          <a:srgbClr val="ADE2E2"/>
        </a:accent5>
        <a:accent6>
          <a:srgbClr val="004644"/>
        </a:accent6>
        <a:hlink>
          <a:srgbClr val="477781"/>
        </a:hlink>
        <a:folHlink>
          <a:srgbClr val="85CC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untain Top 9">
        <a:dk1>
          <a:srgbClr val="000000"/>
        </a:dk1>
        <a:lt1>
          <a:srgbClr val="FFFFFF"/>
        </a:lt1>
        <a:dk2>
          <a:srgbClr val="FFFFAF"/>
        </a:dk2>
        <a:lt2>
          <a:srgbClr val="676597"/>
        </a:lt2>
        <a:accent1>
          <a:srgbClr val="66CCFF"/>
        </a:accent1>
        <a:accent2>
          <a:srgbClr val="CCECFF"/>
        </a:accent2>
        <a:accent3>
          <a:srgbClr val="FFFFFF"/>
        </a:accent3>
        <a:accent4>
          <a:srgbClr val="000000"/>
        </a:accent4>
        <a:accent5>
          <a:srgbClr val="B8E2FF"/>
        </a:accent5>
        <a:accent6>
          <a:srgbClr val="B9D6E7"/>
        </a:accent6>
        <a:hlink>
          <a:srgbClr val="6600CC"/>
        </a:hlink>
        <a:folHlink>
          <a:srgbClr val="0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Mountain Top</Template>
  <TotalTime>742</TotalTime>
  <Words>1729</Words>
  <Application>Microsoft Office PowerPoint</Application>
  <PresentationFormat>On-screen Show (4:3)</PresentationFormat>
  <Paragraphs>525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Mountain Top</vt:lpstr>
      <vt:lpstr>Space Health and Medicine: Psychological, physiological and behavioral stress</vt:lpstr>
      <vt:lpstr>Motivation &amp; Resources</vt:lpstr>
      <vt:lpstr>PowerPoint Presentation</vt:lpstr>
      <vt:lpstr>What is our Goal?</vt:lpstr>
      <vt:lpstr>Challenges</vt:lpstr>
      <vt:lpstr>Physical factors that influence nature</vt:lpstr>
      <vt:lpstr>What happens to humans in space?</vt:lpstr>
      <vt:lpstr>Risks to Humans in Microgravity</vt:lpstr>
      <vt:lpstr>PowerPoint Presentation</vt:lpstr>
      <vt:lpstr>Radiation</vt:lpstr>
      <vt:lpstr>Radiation</vt:lpstr>
      <vt:lpstr>Bone Loss in Weightlessness</vt:lpstr>
      <vt:lpstr>Causes of bone loss</vt:lpstr>
      <vt:lpstr>Countermeasures for bone loss</vt:lpstr>
      <vt:lpstr>Muscle</vt:lpstr>
      <vt:lpstr>Risk Elements &amp; Categories</vt:lpstr>
      <vt:lpstr>PowerPoint Presentation</vt:lpstr>
    </vt:vector>
  </TitlesOfParts>
  <Company>LMIT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Outside of 9.8 m/sec/sec or Biomedical Challenges for Humans Traveling to Mars</dc:title>
  <dc:creator>LMIT-ODIN</dc:creator>
  <cp:lastModifiedBy>hurd</cp:lastModifiedBy>
  <cp:revision>253</cp:revision>
  <dcterms:created xsi:type="dcterms:W3CDTF">2005-06-29T18:17:10Z</dcterms:created>
  <dcterms:modified xsi:type="dcterms:W3CDTF">2020-09-19T21:30:46Z</dcterms:modified>
</cp:coreProperties>
</file>

<file path=docProps/thumbnail.jpeg>
</file>